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Override PartName="/ppt/notesSlides/notesSlide13.xml" ContentType="application/vnd.openxmlformats-officedocument.presentationml.notes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98.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Default Extension="tiff" ContentType="image/tiff"/>
  <Override PartName="/ppt/notesSlides/notesSlide8.xml" ContentType="application/vnd.openxmlformats-officedocument.presentationml.notesSlide+xml"/>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99.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8.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s/slide71.xml" ContentType="application/vnd.openxmlformats-officedocument.presentationml.slide+xml"/>
  <Override PartName="/ppt/slides/slide90.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91.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Default Extension="pdf" ContentType="application/pdf"/>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05"/>
  </p:notesMasterIdLst>
  <p:sldIdLst>
    <p:sldId id="257" r:id="rId2"/>
    <p:sldId id="258" r:id="rId3"/>
    <p:sldId id="355" r:id="rId4"/>
    <p:sldId id="35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7" r:id="rId31"/>
    <p:sldId id="308" r:id="rId32"/>
    <p:sldId id="309" r:id="rId33"/>
    <p:sldId id="310" r:id="rId34"/>
    <p:sldId id="311" r:id="rId35"/>
    <p:sldId id="312" r:id="rId36"/>
    <p:sldId id="313" r:id="rId37"/>
    <p:sldId id="314" r:id="rId38"/>
    <p:sldId id="315" r:id="rId39"/>
    <p:sldId id="316"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7" r:id="rId101"/>
    <p:sldId id="358" r:id="rId102"/>
    <p:sldId id="359" r:id="rId103"/>
    <p:sldId id="360"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2" d="100"/>
          <a:sy n="152" d="100"/>
        </p:scale>
        <p:origin x="-2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5928C-1E9A-D64A-A8D2-E008A7DA001C}" type="datetimeFigureOut">
              <a:rPr lang="en-US" smtClean="0"/>
              <a:t>11/16/11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90A09-7CCD-194D-AAF4-28AD49F4522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C4A4DA-20E7-3341-B949-D31E7E17B482}" type="slidenum">
              <a:rPr lang="en-GB" smtClean="0"/>
              <a:pPr/>
              <a:t>7</a:t>
            </a:fld>
            <a:endParaRPr lang="en-GB" smtClean="0"/>
          </a:p>
        </p:txBody>
      </p:sp>
      <p:sp>
        <p:nvSpPr>
          <p:cNvPr id="19459" name="Text Box 1"/>
          <p:cNvSpPr>
            <a:spLocks noChangeArrowheads="1"/>
          </p:cNvSpPr>
          <p:nvPr>
            <p:ph type="sldImg"/>
          </p:nvPr>
        </p:nvSpPr>
        <p:spPr bwMode="auto">
          <a:solidFill>
            <a:srgbClr val="FFFFFF"/>
          </a:solidFill>
          <a:ln>
            <a:solidFill>
              <a:srgbClr val="000000"/>
            </a:solidFill>
            <a:miter lim="800000"/>
            <a:headEnd/>
            <a:tailEnd/>
          </a:ln>
        </p:spPr>
      </p:sp>
      <p:sp>
        <p:nvSpPr>
          <p:cNvPr id="19460" name="Text Box 2"/>
          <p:cNvSpPr>
            <a:spLocks noChangeArrowheads="1"/>
          </p:cNvSpPr>
          <p:nvPr>
            <p:ph type="body" idx="1"/>
          </p:nvPr>
        </p:nvSpPr>
        <p:spPr bwMode="auto">
          <a:xfrm>
            <a:off x="685800" y="4343400"/>
            <a:ext cx="5486400" cy="4025900"/>
          </a:xfrm>
          <a:noFill/>
        </p:spPr>
        <p:txBody>
          <a:bodyPr wrap="none" numCol="1" anchor="ctr"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1C15965-84CD-7B4C-AC85-223F8811C84C}" type="slidenum">
              <a:rPr lang="en-GB"/>
              <a:pPr/>
              <a:t>85</a:t>
            </a:fld>
            <a:endParaRPr lang="en-GB"/>
          </a:p>
        </p:txBody>
      </p:sp>
      <p:sp>
        <p:nvSpPr>
          <p:cNvPr id="430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860250D-321D-4F44-BD4F-28611533B008}" type="slidenum">
              <a:rPr lang="en-GB"/>
              <a:pPr/>
              <a:t>86</a:t>
            </a:fld>
            <a:endParaRPr lang="en-GB"/>
          </a:p>
        </p:txBody>
      </p:sp>
      <p:sp>
        <p:nvSpPr>
          <p:cNvPr id="450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87CCBA2-E04D-1441-AE1F-D9ECB0776629}" type="slidenum">
              <a:rPr lang="en-GB"/>
              <a:pPr/>
              <a:t>87</a:t>
            </a:fld>
            <a:endParaRPr lang="en-GB"/>
          </a:p>
        </p:txBody>
      </p:sp>
      <p:sp>
        <p:nvSpPr>
          <p:cNvPr id="471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4AB031C-B732-3B46-A8AA-B826610A9DFF}" type="slidenum">
              <a:rPr lang="en-GB"/>
              <a:pPr/>
              <a:t>88</a:t>
            </a:fld>
            <a:endParaRPr lang="en-GB"/>
          </a:p>
        </p:txBody>
      </p:sp>
      <p:sp>
        <p:nvSpPr>
          <p:cNvPr id="491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EBDE351-72FF-7F4A-8787-576AE2CEB628}" type="slidenum">
              <a:rPr lang="en-GB"/>
              <a:pPr/>
              <a:t>90</a:t>
            </a:fld>
            <a:endParaRPr lang="en-GB"/>
          </a:p>
        </p:txBody>
      </p:sp>
      <p:sp>
        <p:nvSpPr>
          <p:cNvPr id="532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607904E-25D4-D24A-A843-3931D60C60DC}" type="slidenum">
              <a:rPr lang="en-GB"/>
              <a:pPr/>
              <a:t>91</a:t>
            </a:fld>
            <a:endParaRPr lang="en-GB"/>
          </a:p>
        </p:txBody>
      </p:sp>
      <p:sp>
        <p:nvSpPr>
          <p:cNvPr id="552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20A1CE6-F1F5-884B-8B8E-34613756601E}" type="slidenum">
              <a:rPr lang="en-GB"/>
              <a:pPr/>
              <a:t>92</a:t>
            </a:fld>
            <a:endParaRPr lang="en-GB"/>
          </a:p>
        </p:txBody>
      </p:sp>
      <p:sp>
        <p:nvSpPr>
          <p:cNvPr id="57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250255E-2438-9A4A-90D7-7BA9460F905A}" type="slidenum">
              <a:rPr lang="en-GB"/>
              <a:pPr/>
              <a:t>93</a:t>
            </a:fld>
            <a:endParaRPr lang="en-GB"/>
          </a:p>
        </p:txBody>
      </p:sp>
      <p:sp>
        <p:nvSpPr>
          <p:cNvPr id="593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9CA8066-FD6A-034E-9EB9-A44C907A485E}" type="slidenum">
              <a:rPr lang="en-GB"/>
              <a:pPr/>
              <a:t>95</a:t>
            </a:fld>
            <a:endParaRPr lang="en-GB"/>
          </a:p>
        </p:txBody>
      </p:sp>
      <p:sp>
        <p:nvSpPr>
          <p:cNvPr id="614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5B815B-510C-904E-A877-16F096D5B413}" type="slidenum">
              <a:rPr lang="en-GB" smtClean="0"/>
              <a:pPr/>
              <a:t>8</a:t>
            </a:fld>
            <a:endParaRPr lang="en-GB" smtClean="0"/>
          </a:p>
        </p:txBody>
      </p:sp>
      <p:sp>
        <p:nvSpPr>
          <p:cNvPr id="21507" name="Text Box 1"/>
          <p:cNvSpPr>
            <a:spLocks noChangeArrowheads="1"/>
          </p:cNvSpPr>
          <p:nvPr>
            <p:ph type="sldImg"/>
          </p:nvPr>
        </p:nvSpPr>
        <p:spPr bwMode="auto">
          <a:solidFill>
            <a:srgbClr val="FFFFFF"/>
          </a:solidFill>
          <a:ln>
            <a:solidFill>
              <a:srgbClr val="000000"/>
            </a:solidFill>
            <a:miter lim="800000"/>
            <a:headEnd/>
            <a:tailEnd/>
          </a:ln>
        </p:spPr>
      </p:sp>
      <p:sp>
        <p:nvSpPr>
          <p:cNvPr id="21508" name="Text Box 2"/>
          <p:cNvSpPr>
            <a:spLocks noChangeArrowheads="1"/>
          </p:cNvSpPr>
          <p:nvPr>
            <p:ph type="body" idx="1"/>
          </p:nvPr>
        </p:nvSpPr>
        <p:spPr bwMode="auto">
          <a:xfrm>
            <a:off x="685800" y="4343400"/>
            <a:ext cx="5486400" cy="4025900"/>
          </a:xfrm>
          <a:noFill/>
        </p:spPr>
        <p:txBody>
          <a:bodyPr wrap="none" numCol="1" anchor="ctr"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C0AA9D9-1E71-7E46-9B94-B64409ABCDAD}" type="slidenum">
              <a:rPr lang="en-GB" smtClean="0"/>
              <a:pPr/>
              <a:t>16</a:t>
            </a:fld>
            <a:endParaRPr lang="en-GB" smtClean="0"/>
          </a:p>
        </p:txBody>
      </p:sp>
      <p:sp>
        <p:nvSpPr>
          <p:cNvPr id="31747" name="Text Box 1"/>
          <p:cNvSpPr>
            <a:spLocks noChangeArrowheads="1"/>
          </p:cNvSpPr>
          <p:nvPr>
            <p:ph type="sldImg"/>
          </p:nvPr>
        </p:nvSpPr>
        <p:spPr bwMode="auto">
          <a:solidFill>
            <a:srgbClr val="FFFFFF"/>
          </a:solidFill>
          <a:ln>
            <a:solidFill>
              <a:srgbClr val="000000"/>
            </a:solidFill>
            <a:miter lim="800000"/>
            <a:headEnd/>
            <a:tailEnd/>
          </a:ln>
        </p:spPr>
      </p:sp>
      <p:sp>
        <p:nvSpPr>
          <p:cNvPr id="31748" name="Text Box 2"/>
          <p:cNvSpPr>
            <a:spLocks noChangeArrowheads="1"/>
          </p:cNvSpPr>
          <p:nvPr>
            <p:ph type="body" idx="1"/>
          </p:nvPr>
        </p:nvSpPr>
        <p:spPr bwMode="auto">
          <a:xfrm>
            <a:off x="685800" y="4343400"/>
            <a:ext cx="5486400" cy="4025900"/>
          </a:xfrm>
          <a:noFill/>
        </p:spPr>
        <p:txBody>
          <a:bodyPr wrap="none" numCol="1" anchor="ctr"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231046-A7C2-FF4B-8DA2-01C28F9EBF55}" type="slidenum">
              <a:rPr lang="en-GB" smtClean="0"/>
              <a:pPr/>
              <a:t>17</a:t>
            </a:fld>
            <a:endParaRPr lang="en-GB" smtClean="0"/>
          </a:p>
        </p:txBody>
      </p:sp>
      <p:sp>
        <p:nvSpPr>
          <p:cNvPr id="33795" name="Text Box 1"/>
          <p:cNvSpPr>
            <a:spLocks noChangeArrowheads="1"/>
          </p:cNvSpPr>
          <p:nvPr>
            <p:ph type="sldImg"/>
          </p:nvPr>
        </p:nvSpPr>
        <p:spPr bwMode="auto">
          <a:solidFill>
            <a:srgbClr val="FFFFFF"/>
          </a:solidFill>
          <a:ln>
            <a:solidFill>
              <a:srgbClr val="000000"/>
            </a:solidFill>
            <a:miter lim="800000"/>
            <a:headEnd/>
            <a:tailEnd/>
          </a:ln>
        </p:spPr>
      </p:sp>
      <p:sp>
        <p:nvSpPr>
          <p:cNvPr id="33796" name="Text Box 2"/>
          <p:cNvSpPr>
            <a:spLocks noChangeArrowheads="1"/>
          </p:cNvSpPr>
          <p:nvPr>
            <p:ph type="body" idx="1"/>
          </p:nvPr>
        </p:nvSpPr>
        <p:spPr bwMode="auto">
          <a:xfrm>
            <a:off x="685800" y="4343400"/>
            <a:ext cx="5486400" cy="4025900"/>
          </a:xfrm>
          <a:noFill/>
        </p:spPr>
        <p:txBody>
          <a:bodyPr wrap="none" numCol="1" anchor="ctr"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04906BE-28B8-3447-9B2B-5A80C14DA7B3}" type="slidenum">
              <a:rPr lang="en-GB"/>
              <a:pPr/>
              <a:t>80</a:t>
            </a:fld>
            <a:endParaRPr lang="en-GB"/>
          </a:p>
        </p:txBody>
      </p:sp>
      <p:sp>
        <p:nvSpPr>
          <p:cNvPr id="327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CFC7945-8C3E-B446-9B0D-A761B7C8E9DB}" type="slidenum">
              <a:rPr lang="en-GB"/>
              <a:pPr/>
              <a:t>81</a:t>
            </a:fld>
            <a:endParaRPr lang="en-GB"/>
          </a:p>
        </p:txBody>
      </p:sp>
      <p:sp>
        <p:nvSpPr>
          <p:cNvPr id="3481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C680CE1-B5FA-A14C-891D-F5619EDB0DED}" type="slidenum">
              <a:rPr lang="en-GB"/>
              <a:pPr/>
              <a:t>82</a:t>
            </a:fld>
            <a:endParaRPr lang="en-GB"/>
          </a:p>
        </p:txBody>
      </p:sp>
      <p:sp>
        <p:nvSpPr>
          <p:cNvPr id="368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D854E86-B6BE-544B-B9BC-936E00E23A2F}" type="slidenum">
              <a:rPr lang="en-GB"/>
              <a:pPr/>
              <a:t>83</a:t>
            </a:fld>
            <a:endParaRPr lang="en-GB"/>
          </a:p>
        </p:txBody>
      </p:sp>
      <p:sp>
        <p:nvSpPr>
          <p:cNvPr id="389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0F851DD-4CF4-654B-A4C3-E8A6763776F0}" type="slidenum">
              <a:rPr lang="en-GB"/>
              <a:pPr/>
              <a:t>84</a:t>
            </a:fld>
            <a:endParaRPr lang="en-GB"/>
          </a:p>
        </p:txBody>
      </p:sp>
      <p:sp>
        <p:nvSpPr>
          <p:cNvPr id="409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ADE3F-10A3-344D-890A-5BC5263B4CCF}" type="datetimeFigureOut">
              <a:rPr lang="en-US" smtClean="0"/>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DE3F-10A3-344D-890A-5BC5263B4CCF}" type="datetimeFigureOut">
              <a:rPr lang="en-US" smtClean="0"/>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DE3F-10A3-344D-890A-5BC5263B4CCF}" type="datetimeFigureOut">
              <a:rPr lang="en-US" smtClean="0"/>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DE3F-10A3-344D-890A-5BC5263B4CCF}" type="datetimeFigureOut">
              <a:rPr lang="en-US" smtClean="0"/>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ADE3F-10A3-344D-890A-5BC5263B4CCF}" type="datetimeFigureOut">
              <a:rPr lang="en-US" smtClean="0"/>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ADE3F-10A3-344D-890A-5BC5263B4CCF}" type="datetimeFigureOut">
              <a:rPr lang="en-US" smtClean="0"/>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ADE3F-10A3-344D-890A-5BC5263B4CCF}" type="datetimeFigureOut">
              <a:rPr lang="en-US" smtClean="0"/>
              <a:t>11/16/11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ADE3F-10A3-344D-890A-5BC5263B4CCF}" type="datetimeFigureOut">
              <a:rPr lang="en-US" smtClean="0"/>
              <a:t>11/16/11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ADE3F-10A3-344D-890A-5BC5263B4CCF}" type="datetimeFigureOut">
              <a:rPr lang="en-US" smtClean="0"/>
              <a:t>11/16/11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ADE3F-10A3-344D-890A-5BC5263B4CCF}" type="datetimeFigureOut">
              <a:rPr lang="en-US" smtClean="0"/>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ADE3F-10A3-344D-890A-5BC5263B4CCF}" type="datetimeFigureOut">
              <a:rPr lang="en-US" smtClean="0"/>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48F8-6F15-2249-94E6-EE2B3C909A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ADE3F-10A3-344D-890A-5BC5263B4CCF}" type="datetimeFigureOut">
              <a:rPr lang="en-US" smtClean="0"/>
              <a:t>11/16/11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48F8-6F15-2249-94E6-EE2B3C909A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94.xml.rels><?xml version="1.0" encoding="UTF-8" standalone="yes"?>
<Relationships xmlns="http://schemas.openxmlformats.org/package/2006/relationships"><Relationship Id="rId1" Type="http://schemas.openxmlformats.org/officeDocument/2006/relationships/video" Target="file://localhost/C/%5CWINDOWS%5CDesktop%5Cessa2007%5Chales.avi" TargetMode="External"/><Relationship Id="rId2" Type="http://schemas.openxmlformats.org/officeDocument/2006/relationships/slideLayout" Target="../slideLayouts/slideLayout7.xml"/><Relationship Id="rId3" Type="http://schemas.openxmlformats.org/officeDocument/2006/relationships/image" Target="../media/image2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52400" y="533400"/>
            <a:ext cx="8839200" cy="990600"/>
          </a:xfrm>
        </p:spPr>
        <p:txBody>
          <a:bodyPr rtlCol="0">
            <a:normAutofit fontScale="90000"/>
          </a:bodyPr>
          <a:lstStyle/>
          <a:p>
            <a:pPr eaLnBrk="1" fontAlgn="auto" hangingPunct="1">
              <a:spcAft>
                <a:spcPts val="0"/>
              </a:spcAft>
              <a:defRPr/>
            </a:pPr>
            <a:r>
              <a:rPr lang="en-GB" sz="3600" dirty="0" smtClean="0">
                <a:ea typeface="+mj-ea"/>
                <a:cs typeface="+mj-cs"/>
              </a:rPr>
              <a:t>Socio</a:t>
            </a:r>
            <a:r>
              <a:rPr lang="en-GB" sz="3600" dirty="0" smtClean="0">
                <a:ea typeface="+mj-ea"/>
                <a:cs typeface="+mj-cs"/>
              </a:rPr>
              <a:t>-Economics</a:t>
            </a:r>
            <a:r>
              <a:rPr lang="en-GB" sz="3600" dirty="0" smtClean="0">
                <a:ea typeface="+mj-ea"/>
                <a:cs typeface="+mj-cs"/>
              </a:rPr>
              <a:t> Inspired</a:t>
            </a:r>
            <a:br>
              <a:rPr lang="en-GB" sz="3600" dirty="0" smtClean="0">
                <a:ea typeface="+mj-ea"/>
                <a:cs typeface="+mj-cs"/>
              </a:rPr>
            </a:br>
            <a:r>
              <a:rPr lang="en-GB" sz="3600" dirty="0" smtClean="0">
                <a:ea typeface="+mj-ea"/>
                <a:cs typeface="+mj-cs"/>
              </a:rPr>
              <a:t>Distributed Systems Design</a:t>
            </a:r>
            <a:endParaRPr lang="en-GB" sz="3600" dirty="0" smtClean="0">
              <a:ea typeface="+mj-ea"/>
              <a:cs typeface="+mj-cs"/>
            </a:endParaRPr>
          </a:p>
        </p:txBody>
      </p:sp>
      <p:sp>
        <p:nvSpPr>
          <p:cNvPr id="3" name="Subtitle 2"/>
          <p:cNvSpPr>
            <a:spLocks noGrp="1"/>
          </p:cNvSpPr>
          <p:nvPr>
            <p:ph type="subTitle" idx="1"/>
          </p:nvPr>
        </p:nvSpPr>
        <p:spPr>
          <a:xfrm>
            <a:off x="304800" y="2057400"/>
            <a:ext cx="8686800" cy="3505200"/>
          </a:xfrm>
        </p:spPr>
        <p:txBody>
          <a:bodyPr rtlCol="0">
            <a:normAutofit/>
          </a:bodyPr>
          <a:lstStyle/>
          <a:p>
            <a:pPr eaLnBrk="1" fontAlgn="auto" hangingPunct="1">
              <a:spcAft>
                <a:spcPts val="0"/>
              </a:spcAft>
              <a:buFont typeface="Arial"/>
              <a:buNone/>
              <a:defRPr/>
            </a:pPr>
            <a:r>
              <a:rPr lang="en-GB" dirty="0" smtClean="0">
                <a:ea typeface="+mn-ea"/>
                <a:cs typeface="+mn-cs"/>
              </a:rPr>
              <a:t>David Hales</a:t>
            </a:r>
          </a:p>
          <a:p>
            <a:pPr eaLnBrk="1" fontAlgn="auto" hangingPunct="1">
              <a:spcAft>
                <a:spcPts val="0"/>
              </a:spcAft>
              <a:buFont typeface="Arial"/>
              <a:buNone/>
              <a:defRPr/>
            </a:pPr>
            <a:r>
              <a:rPr lang="en-GB" dirty="0" err="1" smtClean="0">
                <a:ea typeface="+mn-ea"/>
                <a:cs typeface="+mn-cs"/>
              </a:rPr>
              <a:t>www.davidhales.com</a:t>
            </a:r>
            <a:endParaRPr lang="en-GB" dirty="0" smtClean="0">
              <a:ea typeface="+mn-ea"/>
              <a:cs typeface="+mn-cs"/>
            </a:endParaRPr>
          </a:p>
          <a:p>
            <a:pPr eaLnBrk="1" fontAlgn="auto" hangingPunct="1">
              <a:spcAft>
                <a:spcPts val="0"/>
              </a:spcAft>
              <a:buFont typeface="Arial"/>
              <a:buNone/>
              <a:defRPr/>
            </a:pPr>
            <a:r>
              <a:rPr lang="en-GB" sz="2800" dirty="0" smtClean="0">
                <a:ea typeface="+mn-ea"/>
                <a:cs typeface="+mn-cs"/>
              </a:rPr>
              <a:t>The Open University, UK</a:t>
            </a:r>
          </a:p>
          <a:p>
            <a:pPr eaLnBrk="1" fontAlgn="auto" hangingPunct="1">
              <a:spcAft>
                <a:spcPts val="0"/>
              </a:spcAft>
              <a:buFont typeface="Arial"/>
              <a:buNone/>
              <a:defRPr/>
            </a:pPr>
            <a:endParaRPr lang="en-GB" sz="2800" dirty="0" smtClean="0">
              <a:ea typeface="+mn-ea"/>
              <a:cs typeface="+mn-cs"/>
            </a:endParaRPr>
          </a:p>
          <a:p>
            <a:pPr eaLnBrk="1" fontAlgn="auto" hangingPunct="1">
              <a:spcAft>
                <a:spcPts val="0"/>
              </a:spcAft>
              <a:buFont typeface="Arial"/>
              <a:buNone/>
              <a:defRPr/>
            </a:pPr>
            <a:r>
              <a:rPr lang="en-GB" sz="2800" dirty="0" smtClean="0">
                <a:ea typeface="+mn-ea"/>
                <a:cs typeface="+mn-cs"/>
              </a:rPr>
              <a:t>Design Group Seminar, Nov. </a:t>
            </a:r>
            <a:r>
              <a:rPr lang="en-GB" sz="2800" dirty="0" smtClean="0">
                <a:ea typeface="+mn-ea"/>
                <a:cs typeface="+mn-cs"/>
              </a:rPr>
              <a:t>16</a:t>
            </a:r>
            <a:r>
              <a:rPr lang="en-GB" sz="2800" baseline="30000" dirty="0" smtClean="0">
                <a:ea typeface="+mn-ea"/>
                <a:cs typeface="+mn-cs"/>
              </a:rPr>
              <a:t>th</a:t>
            </a:r>
            <a:r>
              <a:rPr lang="en-GB" sz="2800" dirty="0" smtClean="0">
                <a:ea typeface="+mn-ea"/>
                <a:cs typeface="+mn-cs"/>
              </a:rPr>
              <a:t>, 2011</a:t>
            </a:r>
          </a:p>
          <a:p>
            <a:pPr eaLnBrk="1" fontAlgn="auto" hangingPunct="1">
              <a:spcAft>
                <a:spcPts val="0"/>
              </a:spcAft>
              <a:buFont typeface="Arial"/>
              <a:buNone/>
              <a:defRPr/>
            </a:pPr>
            <a:endParaRPr lang="en-GB" sz="2800" dirty="0" smtClean="0">
              <a:ea typeface="+mn-ea"/>
              <a:cs typeface="+mn-cs"/>
            </a:endParaRPr>
          </a:p>
          <a:p>
            <a:pPr eaLnBrk="1" fontAlgn="auto" hangingPunct="1">
              <a:spcAft>
                <a:spcPts val="0"/>
              </a:spcAft>
              <a:buFont typeface="Arial"/>
              <a:buNone/>
              <a:defRPr/>
            </a:pPr>
            <a:endParaRPr lang="en-GB" dirty="0" smtClean="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Individualism v. Collectivism</a:t>
            </a:r>
          </a:p>
        </p:txBody>
      </p:sp>
      <p:sp>
        <p:nvSpPr>
          <p:cNvPr id="23555" name="Rectangle 3"/>
          <p:cNvSpPr>
            <a:spLocks noGrp="1" noChangeArrowheads="1"/>
          </p:cNvSpPr>
          <p:nvPr>
            <p:ph type="body" idx="1"/>
          </p:nvPr>
        </p:nvSpPr>
        <p:spPr/>
        <p:txBody>
          <a:bodyPr/>
          <a:lstStyle/>
          <a:p>
            <a:r>
              <a:rPr lang="en-GB"/>
              <a:t>Consider a P2P file sharing system:</a:t>
            </a:r>
          </a:p>
          <a:p>
            <a:pPr lvl="1"/>
            <a:r>
              <a:rPr lang="en-GB"/>
              <a:t>It is in the </a:t>
            </a:r>
            <a:r>
              <a:rPr lang="en-GB" i="1"/>
              <a:t>collective interest</a:t>
            </a:r>
            <a:r>
              <a:rPr lang="en-GB"/>
              <a:t> for all to upload to others so everyone gets the file quickly</a:t>
            </a:r>
          </a:p>
          <a:p>
            <a:pPr lvl="1"/>
            <a:r>
              <a:rPr lang="en-GB"/>
              <a:t>But it is in the </a:t>
            </a:r>
            <a:r>
              <a:rPr lang="en-GB" i="1"/>
              <a:t>individual interest</a:t>
            </a:r>
            <a:r>
              <a:rPr lang="en-GB"/>
              <a:t> to save bandwidth by only downloading and hence free-riding on others</a:t>
            </a:r>
          </a:p>
          <a:p>
            <a:pPr lvl="1"/>
            <a:r>
              <a:rPr lang="en-GB"/>
              <a:t>Free-riding (or free-loading) is a perennial problem in P2P file-sharing systems</a:t>
            </a:r>
          </a:p>
          <a:p>
            <a:pPr lvl="1"/>
            <a:r>
              <a:rPr lang="en-GB"/>
              <a:t>Any efficient system needs to tackle it in some way</a:t>
            </a:r>
          </a:p>
          <a:p>
            <a:endParaRPr lang="en-GB"/>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792163"/>
          </a:xfrm>
        </p:spPr>
        <p:txBody>
          <a:bodyPr/>
          <a:lstStyle/>
          <a:p>
            <a:pPr eaLnBrk="1" hangingPunct="1"/>
            <a:r>
              <a:rPr lang="en-US" smtClean="0"/>
              <a:t>Elinor Ostrom 1990 </a:t>
            </a:r>
            <a:endParaRPr lang="en-GB" smtClean="0"/>
          </a:p>
        </p:txBody>
      </p:sp>
      <p:sp>
        <p:nvSpPr>
          <p:cNvPr id="3" name="Content Placeholder 2"/>
          <p:cNvSpPr>
            <a:spLocks noGrp="1"/>
          </p:cNvSpPr>
          <p:nvPr>
            <p:ph idx="1"/>
          </p:nvPr>
        </p:nvSpPr>
        <p:spPr>
          <a:xfrm>
            <a:off x="152400" y="914400"/>
            <a:ext cx="8991600" cy="5943600"/>
          </a:xfrm>
        </p:spPr>
        <p:txBody>
          <a:bodyPr rtlCol="0">
            <a:noAutofit/>
          </a:bodyPr>
          <a:lstStyle/>
          <a:p>
            <a:pPr eaLnBrk="1" fontAlgn="auto" hangingPunct="1">
              <a:spcAft>
                <a:spcPts val="0"/>
              </a:spcAft>
              <a:buFont typeface="Arial"/>
              <a:buNone/>
              <a:defRPr/>
            </a:pPr>
            <a:r>
              <a:rPr lang="en-US" sz="2000" b="1" dirty="0" err="1" smtClean="0">
                <a:ea typeface="+mn-ea"/>
                <a:cs typeface="+mn-cs"/>
              </a:rPr>
              <a:t>Ostrom</a:t>
            </a:r>
            <a:r>
              <a:rPr lang="en-US" sz="2000" b="1" dirty="0" smtClean="0">
                <a:ea typeface="+mn-ea"/>
                <a:cs typeface="+mn-cs"/>
              </a:rPr>
              <a:t> identifies eight "design principles" of stable local common pool resource management:</a:t>
            </a:r>
          </a:p>
          <a:p>
            <a:pPr marL="514350" indent="-514350" eaLnBrk="1" fontAlgn="auto" hangingPunct="1">
              <a:spcAft>
                <a:spcPts val="0"/>
              </a:spcAft>
              <a:buFont typeface="+mj-lt"/>
              <a:buAutoNum type="arabicPeriod"/>
              <a:defRPr/>
            </a:pPr>
            <a:r>
              <a:rPr lang="en-US" sz="2000" dirty="0" smtClean="0">
                <a:ea typeface="+mn-ea"/>
                <a:cs typeface="+mn-cs"/>
              </a:rPr>
              <a:t>Clearly defined boundaries (effective exclusion of external </a:t>
            </a:r>
            <a:r>
              <a:rPr lang="en-US" sz="2000" dirty="0" err="1" smtClean="0">
                <a:ea typeface="+mn-ea"/>
                <a:cs typeface="+mn-cs"/>
              </a:rPr>
              <a:t>unentitled</a:t>
            </a:r>
            <a:r>
              <a:rPr lang="en-US" sz="2000" dirty="0" smtClean="0">
                <a:ea typeface="+mn-ea"/>
                <a:cs typeface="+mn-cs"/>
              </a:rPr>
              <a:t> parties);</a:t>
            </a:r>
          </a:p>
          <a:p>
            <a:pPr marL="514350" indent="-514350" eaLnBrk="1" fontAlgn="auto" hangingPunct="1">
              <a:spcAft>
                <a:spcPts val="0"/>
              </a:spcAft>
              <a:buFont typeface="+mj-lt"/>
              <a:buAutoNum type="arabicPeriod"/>
              <a:defRPr/>
            </a:pPr>
            <a:r>
              <a:rPr lang="en-US" sz="2000" dirty="0" smtClean="0">
                <a:ea typeface="+mn-ea"/>
                <a:cs typeface="+mn-cs"/>
              </a:rPr>
              <a:t>Rules regarding the appropriation and provision of common resources are adapted to local conditions;</a:t>
            </a:r>
          </a:p>
          <a:p>
            <a:pPr marL="514350" indent="-514350" eaLnBrk="1" fontAlgn="auto" hangingPunct="1">
              <a:spcAft>
                <a:spcPts val="0"/>
              </a:spcAft>
              <a:buFont typeface="+mj-lt"/>
              <a:buAutoNum type="arabicPeriod"/>
              <a:defRPr/>
            </a:pPr>
            <a:r>
              <a:rPr lang="en-US" sz="2000" dirty="0" smtClean="0">
                <a:ea typeface="+mn-ea"/>
                <a:cs typeface="+mn-cs"/>
              </a:rPr>
              <a:t>Collective-choice arrangements allow most resource appropriators to participate in the decision-making process;</a:t>
            </a:r>
          </a:p>
          <a:p>
            <a:pPr marL="514350" indent="-514350" eaLnBrk="1" fontAlgn="auto" hangingPunct="1">
              <a:spcAft>
                <a:spcPts val="0"/>
              </a:spcAft>
              <a:buFont typeface="+mj-lt"/>
              <a:buAutoNum type="arabicPeriod"/>
              <a:defRPr/>
            </a:pPr>
            <a:r>
              <a:rPr lang="en-US" sz="2000" dirty="0" smtClean="0">
                <a:ea typeface="+mn-ea"/>
                <a:cs typeface="+mn-cs"/>
              </a:rPr>
              <a:t>Effective monitoring by monitors who are part of or accountable to the appropriators;</a:t>
            </a:r>
          </a:p>
          <a:p>
            <a:pPr marL="514350" indent="-514350" eaLnBrk="1" fontAlgn="auto" hangingPunct="1">
              <a:spcAft>
                <a:spcPts val="0"/>
              </a:spcAft>
              <a:buFont typeface="+mj-lt"/>
              <a:buAutoNum type="arabicPeriod"/>
              <a:defRPr/>
            </a:pPr>
            <a:r>
              <a:rPr lang="en-US" sz="2000" dirty="0" smtClean="0">
                <a:ea typeface="+mn-ea"/>
                <a:cs typeface="+mn-cs"/>
              </a:rPr>
              <a:t>There is a scale of graduated sanctions for resource appropriators who violate community rules;</a:t>
            </a:r>
          </a:p>
          <a:p>
            <a:pPr marL="514350" indent="-514350" eaLnBrk="1" fontAlgn="auto" hangingPunct="1">
              <a:spcAft>
                <a:spcPts val="0"/>
              </a:spcAft>
              <a:buFont typeface="+mj-lt"/>
              <a:buAutoNum type="arabicPeriod"/>
              <a:defRPr/>
            </a:pPr>
            <a:r>
              <a:rPr lang="en-US" sz="2000" dirty="0" smtClean="0">
                <a:ea typeface="+mn-ea"/>
                <a:cs typeface="+mn-cs"/>
              </a:rPr>
              <a:t>Mechanisms of conflict resolution are cheap and of easy access;</a:t>
            </a:r>
          </a:p>
          <a:p>
            <a:pPr marL="514350" indent="-514350" eaLnBrk="1" fontAlgn="auto" hangingPunct="1">
              <a:spcAft>
                <a:spcPts val="0"/>
              </a:spcAft>
              <a:buFont typeface="+mj-lt"/>
              <a:buAutoNum type="arabicPeriod"/>
              <a:defRPr/>
            </a:pPr>
            <a:r>
              <a:rPr lang="en-US" sz="2000" dirty="0" smtClean="0">
                <a:ea typeface="+mn-ea"/>
                <a:cs typeface="+mn-cs"/>
              </a:rPr>
              <a:t>The self-determination of the community is recognized by higher-level authorities;</a:t>
            </a:r>
          </a:p>
          <a:p>
            <a:pPr marL="514350" indent="-514350" eaLnBrk="1" fontAlgn="auto" hangingPunct="1">
              <a:spcAft>
                <a:spcPts val="0"/>
              </a:spcAft>
              <a:buFont typeface="+mj-lt"/>
              <a:buAutoNum type="arabicPeriod"/>
              <a:defRPr/>
            </a:pPr>
            <a:r>
              <a:rPr lang="en-US" sz="2000" dirty="0" smtClean="0">
                <a:ea typeface="+mn-ea"/>
                <a:cs typeface="+mn-cs"/>
              </a:rPr>
              <a:t>In the case of larger common-pool resources: organization in the form of multiple layers of nested enterprises, with small local </a:t>
            </a:r>
            <a:r>
              <a:rPr lang="en-US" sz="2000" dirty="0" err="1" smtClean="0">
                <a:ea typeface="+mn-ea"/>
                <a:cs typeface="+mn-cs"/>
              </a:rPr>
              <a:t>CPRs</a:t>
            </a:r>
            <a:r>
              <a:rPr lang="en-US" sz="2000" dirty="0" smtClean="0">
                <a:ea typeface="+mn-ea"/>
                <a:cs typeface="+mn-cs"/>
              </a:rPr>
              <a:t> at the base level.</a:t>
            </a: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GB" smtClean="0"/>
              <a:t>User Models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GB" dirty="0" smtClean="0">
                <a:ea typeface="+mn-ea"/>
                <a:cs typeface="+mn-cs"/>
              </a:rPr>
              <a:t>We need realistic models of how users behave when embedded within given ICT systems</a:t>
            </a:r>
          </a:p>
          <a:p>
            <a:pPr eaLnBrk="1" fontAlgn="auto" hangingPunct="1">
              <a:spcAft>
                <a:spcPts val="0"/>
              </a:spcAft>
              <a:buFont typeface="Arial"/>
              <a:buChar char="•"/>
              <a:defRPr/>
            </a:pPr>
            <a:r>
              <a:rPr lang="en-GB" dirty="0" smtClean="0">
                <a:ea typeface="+mn-ea"/>
                <a:cs typeface="+mn-cs"/>
              </a:rPr>
              <a:t>A priori theoretical models tend not work </a:t>
            </a:r>
            <a:r>
              <a:rPr lang="en-US" dirty="0" smtClean="0">
                <a:ea typeface="+mn-ea"/>
                <a:cs typeface="+mn-cs"/>
              </a:rPr>
              <a:t>–</a:t>
            </a:r>
            <a:r>
              <a:rPr lang="en-GB" dirty="0" smtClean="0">
                <a:ea typeface="+mn-ea"/>
                <a:cs typeface="+mn-cs"/>
              </a:rPr>
              <a:t> users rarely behave “rationally” in the sense of maximising some simple utility</a:t>
            </a:r>
          </a:p>
          <a:p>
            <a:pPr eaLnBrk="1" fontAlgn="auto" hangingPunct="1">
              <a:spcAft>
                <a:spcPts val="0"/>
              </a:spcAft>
              <a:buFont typeface="Arial"/>
              <a:buChar char="•"/>
              <a:defRPr/>
            </a:pPr>
            <a:r>
              <a:rPr lang="en-GB" dirty="0" smtClean="0">
                <a:ea typeface="+mn-ea"/>
                <a:cs typeface="+mn-cs"/>
              </a:rPr>
              <a:t>Empirical measurements suggest its complex </a:t>
            </a:r>
            <a:r>
              <a:rPr lang="en-US" dirty="0" smtClean="0">
                <a:ea typeface="+mn-ea"/>
                <a:cs typeface="+mn-cs"/>
              </a:rPr>
              <a:t>–</a:t>
            </a:r>
            <a:r>
              <a:rPr lang="en-GB" dirty="0" smtClean="0">
                <a:ea typeface="+mn-ea"/>
                <a:cs typeface="+mn-cs"/>
              </a:rPr>
              <a:t> heterogeneous, adaptive, but progress can be made</a:t>
            </a:r>
          </a:p>
          <a:p>
            <a:pPr eaLnBrk="1" fontAlgn="auto" hangingPunct="1">
              <a:spcAft>
                <a:spcPts val="0"/>
              </a:spcAft>
              <a:buFont typeface="Arial"/>
              <a:buChar char="•"/>
              <a:defRPr/>
            </a:pPr>
            <a:r>
              <a:rPr lang="en-GB" dirty="0" smtClean="0">
                <a:ea typeface="+mn-ea"/>
                <a:cs typeface="+mn-cs"/>
              </a:rPr>
              <a:t>Need large-scale deployments / measurements </a:t>
            </a:r>
            <a:r>
              <a:rPr lang="en-US" dirty="0" smtClean="0">
                <a:ea typeface="+mn-ea"/>
                <a:cs typeface="+mn-cs"/>
              </a:rPr>
              <a:t>–</a:t>
            </a:r>
            <a:r>
              <a:rPr lang="en-GB" dirty="0" smtClean="0">
                <a:ea typeface="+mn-ea"/>
                <a:cs typeface="+mn-cs"/>
              </a:rPr>
              <a:t> an empirical / experimental approach</a:t>
            </a:r>
          </a:p>
          <a:p>
            <a:pPr eaLnBrk="1" fontAlgn="auto" hangingPunct="1">
              <a:spcAft>
                <a:spcPts val="0"/>
              </a:spcAft>
              <a:buFont typeface="Arial"/>
              <a:buChar char="•"/>
              <a:defRPr/>
            </a:pPr>
            <a:endParaRPr lang="en-GB" dirty="0" smtClean="0">
              <a:ea typeface="+mn-ea"/>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Rawls’ "veil of ignorance" approach</a:t>
            </a:r>
            <a:endParaRPr lang="en-GB" smtClean="0"/>
          </a:p>
        </p:txBody>
      </p:sp>
      <p:sp>
        <p:nvSpPr>
          <p:cNvPr id="81923" name="Content Placeholder 2"/>
          <p:cNvSpPr>
            <a:spLocks noGrp="1"/>
          </p:cNvSpPr>
          <p:nvPr>
            <p:ph idx="1"/>
          </p:nvPr>
        </p:nvSpPr>
        <p:spPr>
          <a:xfrm>
            <a:off x="457200" y="1600200"/>
            <a:ext cx="8229600" cy="5029200"/>
          </a:xfrm>
        </p:spPr>
        <p:txBody>
          <a:bodyPr/>
          <a:lstStyle/>
          <a:p>
            <a:pPr eaLnBrk="1" hangingPunct="1"/>
            <a:r>
              <a:rPr lang="en-US" smtClean="0"/>
              <a:t>assume we wish to specify the kind of society that is just and good</a:t>
            </a:r>
          </a:p>
          <a:p>
            <a:pPr eaLnBrk="1" hangingPunct="1"/>
            <a:r>
              <a:rPr lang="en-US" smtClean="0"/>
              <a:t>but we stand outside the society and don't know what role we ourselves would play</a:t>
            </a:r>
          </a:p>
          <a:p>
            <a:pPr lvl="1" eaLnBrk="1" hangingPunct="1"/>
            <a:r>
              <a:rPr lang="en-US" smtClean="0"/>
              <a:t>we are ignorant of what endowments, knowledge, capacities and position we would hold</a:t>
            </a:r>
          </a:p>
          <a:p>
            <a:pPr eaLnBrk="1" hangingPunct="1"/>
            <a:r>
              <a:rPr lang="en-US" smtClean="0"/>
              <a:t>what rules / norms would we accept as just and fair? i.e. what would we accept as “collective good”</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dirty="0" smtClean="0"/>
              <a:t>Designing</a:t>
            </a:r>
            <a:r>
              <a:rPr lang="en-US" dirty="0" smtClean="0"/>
              <a:t> for common good</a:t>
            </a:r>
            <a:endParaRPr lang="en-GB" dirty="0" smtClean="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We wish to specify the requirements of a system that will structure interaction between peers</a:t>
            </a:r>
          </a:p>
          <a:p>
            <a:pPr eaLnBrk="1" fontAlgn="auto" hangingPunct="1">
              <a:spcAft>
                <a:spcPts val="0"/>
              </a:spcAft>
              <a:buFont typeface="Arial"/>
              <a:buChar char="•"/>
              <a:defRPr/>
            </a:pPr>
            <a:r>
              <a:rPr lang="en-US" dirty="0" smtClean="0">
                <a:ea typeface="+mn-ea"/>
                <a:cs typeface="+mn-cs"/>
              </a:rPr>
              <a:t>the protocol could run on diverse devices with diverse goals, capacities and user </a:t>
            </a:r>
            <a:r>
              <a:rPr lang="en-US" dirty="0" err="1" smtClean="0">
                <a:ea typeface="+mn-ea"/>
                <a:cs typeface="+mn-cs"/>
              </a:rPr>
              <a:t>behaviour</a:t>
            </a: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but we need 1 billion users of the system to make it a success (and get rich)</a:t>
            </a:r>
          </a:p>
          <a:p>
            <a:pPr eaLnBrk="1" fontAlgn="auto" hangingPunct="1">
              <a:spcAft>
                <a:spcPts val="0"/>
              </a:spcAft>
              <a:buFont typeface="Arial"/>
              <a:buChar char="•"/>
              <a:defRPr/>
            </a:pPr>
            <a:r>
              <a:rPr lang="en-US" dirty="0" smtClean="0">
                <a:ea typeface="+mn-ea"/>
                <a:cs typeface="+mn-cs"/>
              </a:rPr>
              <a:t>What collective goals will we define such that many different devices and users would accept and run it?</a:t>
            </a:r>
          </a:p>
          <a:p>
            <a:pPr lvl="1" eaLnBrk="1" fontAlgn="auto" hangingPunct="1">
              <a:spcAft>
                <a:spcPts val="0"/>
              </a:spcAft>
              <a:buFont typeface="Arial"/>
              <a:buChar char="•"/>
              <a:defRPr/>
            </a:pPr>
            <a:r>
              <a:rPr lang="en-US" dirty="0" smtClean="0">
                <a:ea typeface="+mn-ea"/>
              </a:rPr>
              <a:t>“do no evil”? or “make the world a better place”? or “from each according to his abilities to each according to his need”?</a:t>
            </a:r>
            <a:endParaRPr lang="en-GB" dirty="0" smtClean="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The tragedy of the commons</a:t>
            </a:r>
          </a:p>
        </p:txBody>
      </p:sp>
      <p:sp>
        <p:nvSpPr>
          <p:cNvPr id="24579" name="Rectangle 3"/>
          <p:cNvSpPr>
            <a:spLocks noGrp="1" noChangeArrowheads="1"/>
          </p:cNvSpPr>
          <p:nvPr>
            <p:ph type="body" idx="1"/>
          </p:nvPr>
        </p:nvSpPr>
        <p:spPr/>
        <p:txBody>
          <a:bodyPr>
            <a:normAutofit lnSpcReduction="10000"/>
          </a:bodyPr>
          <a:lstStyle/>
          <a:p>
            <a:pPr>
              <a:buFont typeface="Verdana" charset="0"/>
              <a:buChar char="•"/>
            </a:pPr>
            <a:r>
              <a:rPr lang="en-GB" sz="2800"/>
              <a:t>These kinds of situations have been termed “commons dilemmas” or “common pool resource dilemmas”</a:t>
            </a:r>
          </a:p>
          <a:p>
            <a:pPr>
              <a:buFont typeface="Verdana" charset="0"/>
              <a:buChar char="•"/>
            </a:pPr>
            <a:r>
              <a:rPr lang="en-GB" sz="2800"/>
              <a:t>Called “dilemmas” because we would all be better off if we “did the right thing” but there is an individual incentive to do the wrong thing</a:t>
            </a:r>
          </a:p>
          <a:p>
            <a:pPr>
              <a:buFont typeface="Verdana" charset="0"/>
              <a:buChar char="•"/>
            </a:pPr>
            <a:r>
              <a:rPr lang="en-GB" sz="2800"/>
              <a:t>G. Hardin (1968) summarized the issue in his famous paper: “The </a:t>
            </a:r>
            <a:r>
              <a:rPr lang="en-GB" sz="2800" i="1">
                <a:solidFill>
                  <a:srgbClr val="FF0000"/>
                </a:solidFill>
              </a:rPr>
              <a:t>Tragedy of the Commons</a:t>
            </a:r>
            <a:r>
              <a:rPr lang="en-GB" sz="2800"/>
              <a:t>”</a:t>
            </a:r>
          </a:p>
          <a:p>
            <a:pPr>
              <a:buFont typeface="Verdana" charset="0"/>
              <a:buChar char="•"/>
            </a:pPr>
            <a:r>
              <a:rPr lang="en-GB" sz="2800"/>
              <a:t>These kinds of situations occur in P2P file-sharing systems like </a:t>
            </a:r>
            <a:r>
              <a:rPr lang="en-GB" sz="2800" i="1">
                <a:solidFill>
                  <a:srgbClr val="FF0000"/>
                </a:solidFill>
              </a:rPr>
              <a:t>BitTorrent</a:t>
            </a:r>
          </a:p>
          <a:p>
            <a:endParaRPr lang="en-GB"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74638"/>
            <a:ext cx="8534400" cy="1143000"/>
          </a:xfrm>
        </p:spPr>
        <p:txBody>
          <a:bodyPr/>
          <a:lstStyle/>
          <a:p>
            <a:r>
              <a:rPr lang="en-GB"/>
              <a:t>How to avoid the commons tragedy?</a:t>
            </a:r>
          </a:p>
        </p:txBody>
      </p:sp>
      <p:sp>
        <p:nvSpPr>
          <p:cNvPr id="26627" name="Rectangle 3"/>
          <p:cNvSpPr>
            <a:spLocks noGrp="1" noChangeArrowheads="1"/>
          </p:cNvSpPr>
          <p:nvPr>
            <p:ph type="body" idx="1"/>
          </p:nvPr>
        </p:nvSpPr>
        <p:spPr/>
        <p:txBody>
          <a:bodyPr/>
          <a:lstStyle/>
          <a:p>
            <a:r>
              <a:rPr lang="en-GB" sz="2400"/>
              <a:t>Central enforcement of correct behaviour</a:t>
            </a:r>
          </a:p>
          <a:p>
            <a:pPr lvl="1"/>
            <a:r>
              <a:rPr lang="en-GB" sz="2400"/>
              <a:t>require centralised agencies and policing</a:t>
            </a:r>
          </a:p>
          <a:p>
            <a:pPr lvl="1"/>
            <a:r>
              <a:rPr lang="en-GB" sz="2400"/>
              <a:t>ability to identify and track individuals centrally</a:t>
            </a:r>
          </a:p>
          <a:p>
            <a:pPr lvl="1"/>
            <a:r>
              <a:rPr lang="en-GB" sz="2400"/>
              <a:t>not suitable for pure P2P (but used with private trackers)</a:t>
            </a:r>
          </a:p>
          <a:p>
            <a:r>
              <a:rPr lang="en-GB" sz="2400"/>
              <a:t>Decentralised methods</a:t>
            </a:r>
          </a:p>
          <a:p>
            <a:pPr lvl="1"/>
            <a:r>
              <a:rPr lang="en-GB" sz="2400"/>
              <a:t>self-policing producing incentives for cooperation</a:t>
            </a:r>
          </a:p>
          <a:p>
            <a:pPr lvl="1"/>
            <a:r>
              <a:rPr lang="en-GB" sz="2400"/>
              <a:t>do not require centralised coordination</a:t>
            </a:r>
          </a:p>
          <a:p>
            <a:pPr lvl="1"/>
            <a:r>
              <a:rPr lang="en-GB" sz="2400"/>
              <a:t>more suitable for pure P2P</a:t>
            </a:r>
          </a:p>
          <a:p>
            <a:pPr lvl="1"/>
            <a:r>
              <a:rPr lang="en-GB" sz="2400"/>
              <a:t>can apply ideas from “</a:t>
            </a:r>
            <a:r>
              <a:rPr lang="en-GB" sz="2400" i="1">
                <a:solidFill>
                  <a:srgbClr val="FF0000"/>
                </a:solidFill>
              </a:rPr>
              <a:t>game theory</a:t>
            </a:r>
            <a:r>
              <a:rPr lang="en-GB" sz="2400"/>
              <a: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What is game theory?</a:t>
            </a:r>
          </a:p>
        </p:txBody>
      </p:sp>
      <p:sp>
        <p:nvSpPr>
          <p:cNvPr id="27651" name="Rectangle 3"/>
          <p:cNvSpPr>
            <a:spLocks noGrp="1" noChangeArrowheads="1"/>
          </p:cNvSpPr>
          <p:nvPr>
            <p:ph type="body" idx="1"/>
          </p:nvPr>
        </p:nvSpPr>
        <p:spPr>
          <a:xfrm>
            <a:off x="152400" y="1600200"/>
            <a:ext cx="8763000" cy="4525963"/>
          </a:xfrm>
        </p:spPr>
        <p:txBody>
          <a:bodyPr/>
          <a:lstStyle/>
          <a:p>
            <a:r>
              <a:rPr lang="en-GB"/>
              <a:t>A way to mathematically analyse games assuming we know:</a:t>
            </a:r>
          </a:p>
          <a:p>
            <a:pPr lvl="1"/>
            <a:r>
              <a:rPr lang="en-GB"/>
              <a:t>number of players</a:t>
            </a:r>
          </a:p>
          <a:p>
            <a:pPr lvl="1"/>
            <a:r>
              <a:rPr lang="en-GB"/>
              <a:t>possible moves they can make (strategies)</a:t>
            </a:r>
          </a:p>
          <a:p>
            <a:pPr lvl="1"/>
            <a:r>
              <a:rPr lang="en-GB"/>
              <a:t>outcome of game based on players moves (pay-off)</a:t>
            </a:r>
          </a:p>
          <a:p>
            <a:pPr lvl="1"/>
            <a:r>
              <a:rPr lang="en-GB"/>
              <a:t>desirability of game outcomes for each player (utility)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What game are you playing?</a:t>
            </a:r>
          </a:p>
        </p:txBody>
      </p:sp>
      <p:sp>
        <p:nvSpPr>
          <p:cNvPr id="28675" name="Rectangle 3"/>
          <p:cNvSpPr>
            <a:spLocks noGrp="1" noChangeArrowheads="1"/>
          </p:cNvSpPr>
          <p:nvPr>
            <p:ph type="body" idx="1"/>
          </p:nvPr>
        </p:nvSpPr>
        <p:spPr/>
        <p:txBody>
          <a:bodyPr/>
          <a:lstStyle/>
          <a:p>
            <a:pPr marL="495300" indent="-495300"/>
            <a:r>
              <a:rPr lang="en-GB" sz="2400"/>
              <a:t>Games can be categorised into two types:</a:t>
            </a:r>
          </a:p>
          <a:p>
            <a:pPr marL="495300" indent="-495300">
              <a:buFont typeface="Times" charset="0"/>
              <a:buAutoNum type="arabicParenR"/>
            </a:pPr>
            <a:r>
              <a:rPr lang="en-GB" sz="2400"/>
              <a:t>Zero-sum games</a:t>
            </a:r>
          </a:p>
          <a:p>
            <a:pPr marL="838200" lvl="1" indent="-381000">
              <a:buSzPct val="130000"/>
            </a:pPr>
            <a:r>
              <a:rPr lang="en-GB" sz="2400"/>
              <a:t>when one player wins another loses</a:t>
            </a:r>
          </a:p>
          <a:p>
            <a:pPr marL="838200" lvl="1" indent="-381000">
              <a:buSzPct val="130000"/>
            </a:pPr>
            <a:r>
              <a:rPr lang="en-GB" sz="2400"/>
              <a:t>summing the final utilities of players = 0</a:t>
            </a:r>
          </a:p>
          <a:p>
            <a:pPr marL="838200" lvl="1" indent="-381000">
              <a:buSzPct val="130000"/>
            </a:pPr>
            <a:r>
              <a:rPr lang="en-GB" sz="2400"/>
              <a:t>e.g. poker, chess, monopoly etc.</a:t>
            </a:r>
          </a:p>
          <a:p>
            <a:pPr marL="495300" indent="-495300">
              <a:buFont typeface="Arial" charset="0"/>
              <a:buNone/>
            </a:pPr>
            <a:r>
              <a:rPr lang="en-GB" sz="2400"/>
              <a:t>2) Non-zero-sum games</a:t>
            </a:r>
          </a:p>
          <a:p>
            <a:pPr marL="838200" lvl="1" indent="-381000"/>
            <a:r>
              <a:rPr lang="en-GB" sz="2400"/>
              <a:t>utilities do not always sum to zero</a:t>
            </a:r>
          </a:p>
          <a:p>
            <a:pPr marL="838200" lvl="1" indent="-381000"/>
            <a:r>
              <a:rPr lang="en-GB" sz="2400"/>
              <a:t>both players may lose or both may win</a:t>
            </a:r>
          </a:p>
          <a:p>
            <a:pPr marL="838200" lvl="1" indent="-381000"/>
            <a:r>
              <a:rPr lang="en-GB" sz="2400"/>
              <a:t>considered to capture social / economic realities</a:t>
            </a:r>
          </a:p>
          <a:p>
            <a:pPr marL="838200" lvl="1" indent="-381000"/>
            <a:r>
              <a:rPr lang="en-GB" sz="2400"/>
              <a:t>e.g. tragedy of the commons examples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GB"/>
              <a:t>Capturing a commons tragedy with a simple game</a:t>
            </a:r>
          </a:p>
        </p:txBody>
      </p:sp>
      <p:sp>
        <p:nvSpPr>
          <p:cNvPr id="29699" name="Rectangle 3"/>
          <p:cNvSpPr>
            <a:spLocks noGrp="1" noChangeArrowheads="1"/>
          </p:cNvSpPr>
          <p:nvPr>
            <p:ph type="body" idx="1"/>
          </p:nvPr>
        </p:nvSpPr>
        <p:spPr/>
        <p:txBody>
          <a:bodyPr>
            <a:normAutofit fontScale="92500"/>
          </a:bodyPr>
          <a:lstStyle/>
          <a:p>
            <a:r>
              <a:rPr lang="en-GB"/>
              <a:t>Consider a game composed of two players:</a:t>
            </a:r>
          </a:p>
          <a:p>
            <a:pPr lvl="1"/>
            <a:r>
              <a:rPr lang="en-GB"/>
              <a:t>each player:</a:t>
            </a:r>
          </a:p>
          <a:p>
            <a:pPr lvl="2"/>
            <a:r>
              <a:rPr lang="en-GB"/>
              <a:t>has choice of one move (C or D)</a:t>
            </a:r>
          </a:p>
          <a:p>
            <a:pPr lvl="2"/>
            <a:r>
              <a:rPr lang="en-GB"/>
              <a:t>makes a single move then the game ends</a:t>
            </a:r>
          </a:p>
          <a:p>
            <a:pPr lvl="2"/>
            <a:r>
              <a:rPr lang="en-GB"/>
              <a:t>does not know how the other will move</a:t>
            </a:r>
          </a:p>
          <a:p>
            <a:pPr lvl="2"/>
            <a:r>
              <a:rPr lang="en-GB"/>
              <a:t>gets a payoff (or utility) based on how they moved and how the other player moved</a:t>
            </a:r>
          </a:p>
          <a:p>
            <a:pPr lvl="1"/>
            <a:r>
              <a:rPr lang="en-GB"/>
              <a:t>for certain payoff values this game can, minimally, capture a form of commons tragedy (or dilemma)</a:t>
            </a:r>
          </a:p>
          <a:p>
            <a:pPr lvl="1"/>
            <a:r>
              <a:rPr lang="en-GB"/>
              <a:t>a classic such game is called the </a:t>
            </a:r>
            <a:r>
              <a:rPr lang="en-GB" i="1">
                <a:solidFill>
                  <a:srgbClr val="FF0000"/>
                </a:solidFill>
              </a:rPr>
              <a:t>Prisoner’s Dilemma</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D49F43CC-835C-7D46-8DC7-FAFC8D13958C}" type="slidenum">
              <a:rPr lang="en-GB"/>
              <a:pPr>
                <a:defRPr/>
              </a:pPr>
              <a:t>16</a:t>
            </a:fld>
            <a:endParaRPr lang="en-GB"/>
          </a:p>
        </p:txBody>
      </p:sp>
      <p:sp>
        <p:nvSpPr>
          <p:cNvPr id="30723" name="Rectangle 1"/>
          <p:cNvSpPr>
            <a:spLocks noGrp="1" noChangeArrowheads="1"/>
          </p:cNvSpPr>
          <p:nvPr>
            <p:ph type="title" idx="4294967295"/>
          </p:nvPr>
        </p:nvSpPr>
        <p:spPr>
          <a:xfrm>
            <a:off x="457200" y="319088"/>
            <a:ext cx="7010400" cy="1054100"/>
          </a:xfrm>
        </p:spPr>
        <p:txBody>
          <a:bodyPr lIns="0" tIns="0" rIns="0" bIns="0">
            <a:normAutofit fontScale="90000"/>
          </a:bodyPr>
          <a:lstStyle/>
          <a:p>
            <a:r>
              <a:rPr lang="en-GB"/>
              <a:t>The Prisoner’s Dilemma -</a:t>
            </a:r>
            <a:br>
              <a:rPr lang="en-GB"/>
            </a:br>
            <a:r>
              <a:rPr lang="en-GB"/>
              <a:t>“payoff matrix”</a:t>
            </a:r>
          </a:p>
        </p:txBody>
      </p:sp>
      <p:sp>
        <p:nvSpPr>
          <p:cNvPr id="30724" name="Oval 3"/>
          <p:cNvSpPr>
            <a:spLocks noChangeArrowheads="1"/>
          </p:cNvSpPr>
          <p:nvPr/>
        </p:nvSpPr>
        <p:spPr bwMode="auto">
          <a:xfrm>
            <a:off x="1862138" y="5032375"/>
            <a:ext cx="754062" cy="7175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GB"/>
          </a:p>
        </p:txBody>
      </p:sp>
      <p:sp>
        <p:nvSpPr>
          <p:cNvPr id="30725" name="Oval 4"/>
          <p:cNvSpPr>
            <a:spLocks noChangeArrowheads="1"/>
          </p:cNvSpPr>
          <p:nvPr/>
        </p:nvSpPr>
        <p:spPr bwMode="auto">
          <a:xfrm>
            <a:off x="1882775" y="3843338"/>
            <a:ext cx="754063" cy="71755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GB"/>
          </a:p>
        </p:txBody>
      </p:sp>
      <p:sp>
        <p:nvSpPr>
          <p:cNvPr id="30726" name="Oval 5"/>
          <p:cNvSpPr>
            <a:spLocks noChangeArrowheads="1"/>
          </p:cNvSpPr>
          <p:nvPr/>
        </p:nvSpPr>
        <p:spPr bwMode="auto">
          <a:xfrm>
            <a:off x="4013200" y="2624138"/>
            <a:ext cx="754063" cy="71755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GB"/>
          </a:p>
        </p:txBody>
      </p:sp>
      <p:sp>
        <p:nvSpPr>
          <p:cNvPr id="30727" name="Oval 6"/>
          <p:cNvSpPr>
            <a:spLocks noChangeArrowheads="1"/>
          </p:cNvSpPr>
          <p:nvPr/>
        </p:nvSpPr>
        <p:spPr bwMode="auto">
          <a:xfrm>
            <a:off x="6138863" y="2611438"/>
            <a:ext cx="754062" cy="7175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GB"/>
          </a:p>
        </p:txBody>
      </p:sp>
      <p:pic>
        <p:nvPicPr>
          <p:cNvPr id="30728" name="Picture 7"/>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089025" y="2170113"/>
            <a:ext cx="6626225" cy="3868737"/>
          </a:xfrm>
          <a:prstGeom prst="rect">
            <a:avLst/>
          </a:prstGeom>
          <a:noFill/>
          <a:ln w="9525">
            <a:noFill/>
            <a:miter lim="800000"/>
            <a:headEnd/>
            <a:tailEnd/>
          </a:ln>
        </p:spPr>
      </p:pic>
      <p:sp>
        <p:nvSpPr>
          <p:cNvPr id="30729" name="Text Box 8"/>
          <p:cNvSpPr txBox="1">
            <a:spLocks noChangeArrowheads="1"/>
          </p:cNvSpPr>
          <p:nvPr/>
        </p:nvSpPr>
        <p:spPr bwMode="auto">
          <a:xfrm>
            <a:off x="609600" y="1600200"/>
            <a:ext cx="74676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latin typeface="Times New Roman" charset="0"/>
              </a:rPr>
              <a:t>Game is a PD when:  T &gt; R &gt; P &gt; S  and  2R &gt; T + S</a:t>
            </a:r>
            <a:endParaRPr lang="en-GB" sz="2400">
              <a:latin typeface="Times New Roman" charset="0"/>
            </a:endParaRPr>
          </a:p>
        </p:txBody>
      </p:sp>
      <p:sp>
        <p:nvSpPr>
          <p:cNvPr id="30730" name="Text Box 9"/>
          <p:cNvSpPr txBox="1">
            <a:spLocks noChangeArrowheads="1"/>
          </p:cNvSpPr>
          <p:nvPr/>
        </p:nvSpPr>
        <p:spPr bwMode="auto">
          <a:xfrm>
            <a:off x="3805238" y="4086225"/>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(3)</a:t>
            </a:r>
          </a:p>
        </p:txBody>
      </p:sp>
      <p:sp>
        <p:nvSpPr>
          <p:cNvPr id="30731" name="Text Box 10"/>
          <p:cNvSpPr txBox="1">
            <a:spLocks noChangeArrowheads="1"/>
          </p:cNvSpPr>
          <p:nvPr/>
        </p:nvSpPr>
        <p:spPr bwMode="auto">
          <a:xfrm>
            <a:off x="4419600" y="3681413"/>
            <a:ext cx="557213"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(3)</a:t>
            </a:r>
          </a:p>
        </p:txBody>
      </p:sp>
      <p:sp>
        <p:nvSpPr>
          <p:cNvPr id="30732" name="Text Box 11"/>
          <p:cNvSpPr txBox="1">
            <a:spLocks noChangeArrowheads="1"/>
          </p:cNvSpPr>
          <p:nvPr/>
        </p:nvSpPr>
        <p:spPr bwMode="auto">
          <a:xfrm>
            <a:off x="3790950" y="5354638"/>
            <a:ext cx="557213"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(5)</a:t>
            </a:r>
          </a:p>
        </p:txBody>
      </p:sp>
      <p:sp>
        <p:nvSpPr>
          <p:cNvPr id="30733" name="Text Box 12"/>
          <p:cNvSpPr txBox="1">
            <a:spLocks noChangeArrowheads="1"/>
          </p:cNvSpPr>
          <p:nvPr/>
        </p:nvSpPr>
        <p:spPr bwMode="auto">
          <a:xfrm>
            <a:off x="6507163" y="3678238"/>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(5)</a:t>
            </a:r>
          </a:p>
        </p:txBody>
      </p:sp>
      <p:sp>
        <p:nvSpPr>
          <p:cNvPr id="30734" name="Text Box 13"/>
          <p:cNvSpPr txBox="1">
            <a:spLocks noChangeArrowheads="1"/>
          </p:cNvSpPr>
          <p:nvPr/>
        </p:nvSpPr>
        <p:spPr bwMode="auto">
          <a:xfrm>
            <a:off x="4395788" y="4841875"/>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(0)</a:t>
            </a:r>
          </a:p>
        </p:txBody>
      </p:sp>
      <p:sp>
        <p:nvSpPr>
          <p:cNvPr id="30735" name="Text Box 14"/>
          <p:cNvSpPr txBox="1">
            <a:spLocks noChangeArrowheads="1"/>
          </p:cNvSpPr>
          <p:nvPr/>
        </p:nvSpPr>
        <p:spPr bwMode="auto">
          <a:xfrm>
            <a:off x="5913438" y="4138613"/>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(0)</a:t>
            </a:r>
          </a:p>
        </p:txBody>
      </p:sp>
      <p:sp>
        <p:nvSpPr>
          <p:cNvPr id="30736" name="Text Box 15"/>
          <p:cNvSpPr txBox="1">
            <a:spLocks noChangeArrowheads="1"/>
          </p:cNvSpPr>
          <p:nvPr/>
        </p:nvSpPr>
        <p:spPr bwMode="auto">
          <a:xfrm>
            <a:off x="6507163" y="4862513"/>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(1)</a:t>
            </a:r>
          </a:p>
        </p:txBody>
      </p:sp>
      <p:sp>
        <p:nvSpPr>
          <p:cNvPr id="30737" name="Text Box 16"/>
          <p:cNvSpPr txBox="1">
            <a:spLocks noChangeArrowheads="1"/>
          </p:cNvSpPr>
          <p:nvPr/>
        </p:nvSpPr>
        <p:spPr bwMode="auto">
          <a:xfrm>
            <a:off x="5926138" y="5291138"/>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(1)</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Slide Number Placeholder 5"/>
          <p:cNvSpPr>
            <a:spLocks noGrp="1"/>
          </p:cNvSpPr>
          <p:nvPr>
            <p:ph type="sldNum" sz="quarter" idx="12"/>
          </p:nvPr>
        </p:nvSpPr>
        <p:spPr/>
        <p:txBody>
          <a:bodyPr/>
          <a:lstStyle/>
          <a:p>
            <a:pPr>
              <a:defRPr/>
            </a:pPr>
            <a:fld id="{743BA441-736A-3B4E-91D6-DCB00CFE9AC1}" type="slidenum">
              <a:rPr lang="en-GB"/>
              <a:pPr>
                <a:defRPr/>
              </a:pPr>
              <a:t>17</a:t>
            </a:fld>
            <a:endParaRPr lang="en-GB"/>
          </a:p>
        </p:txBody>
      </p:sp>
      <p:sp>
        <p:nvSpPr>
          <p:cNvPr id="32771" name="Rectangle 1"/>
          <p:cNvSpPr>
            <a:spLocks noGrp="1" noChangeArrowheads="1"/>
          </p:cNvSpPr>
          <p:nvPr>
            <p:ph type="title" idx="4294967295"/>
          </p:nvPr>
        </p:nvSpPr>
        <p:spPr>
          <a:xfrm>
            <a:off x="457200" y="319088"/>
            <a:ext cx="8229600" cy="1054100"/>
          </a:xfrm>
        </p:spPr>
        <p:txBody>
          <a:bodyPr lIns="0" tIns="0" rIns="0" bIns="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t>The Prisoner's Dilemma - example games</a:t>
            </a:r>
          </a:p>
        </p:txBody>
      </p:sp>
      <p:graphicFrame>
        <p:nvGraphicFramePr>
          <p:cNvPr id="11268" name="Group 4"/>
          <p:cNvGraphicFramePr>
            <a:graphicFrameLocks noGrp="1"/>
          </p:cNvGraphicFramePr>
          <p:nvPr/>
        </p:nvGraphicFramePr>
        <p:xfrm>
          <a:off x="228600" y="1752600"/>
          <a:ext cx="7916863" cy="3468689"/>
        </p:xfrm>
        <a:graphic>
          <a:graphicData uri="http://schemas.openxmlformats.org/drawingml/2006/table">
            <a:tbl>
              <a:tblPr/>
              <a:tblGrid>
                <a:gridCol w="1633538"/>
                <a:gridCol w="525462"/>
                <a:gridCol w="522288"/>
                <a:gridCol w="522287"/>
                <a:gridCol w="523875"/>
                <a:gridCol w="522288"/>
                <a:gridCol w="528637"/>
                <a:gridCol w="522288"/>
                <a:gridCol w="523875"/>
                <a:gridCol w="520700"/>
                <a:gridCol w="525462"/>
                <a:gridCol w="525463"/>
                <a:gridCol w="520700"/>
              </a:tblGrid>
              <a:tr h="731838">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Players =&gt;</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Moves =&gt;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685800">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Payoffs =&gt;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Values =&gt;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Total =&gt;</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
        <p:nvSpPr>
          <p:cNvPr id="32870" name="Text Box 118"/>
          <p:cNvSpPr txBox="1">
            <a:spLocks noChangeArrowheads="1"/>
          </p:cNvSpPr>
          <p:nvPr/>
        </p:nvSpPr>
        <p:spPr bwMode="auto">
          <a:xfrm>
            <a:off x="976313" y="5526088"/>
            <a:ext cx="7097712" cy="82232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GB" sz="2400"/>
              <a:t>A contradiction between collective and individual interests</a:t>
            </a:r>
            <a:endParaRPr lang="en-GB" sz="2400">
              <a:latin typeface="Times"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Game theory says defect!</a:t>
            </a:r>
          </a:p>
        </p:txBody>
      </p:sp>
      <p:sp>
        <p:nvSpPr>
          <p:cNvPr id="34819" name="Rectangle 3"/>
          <p:cNvSpPr>
            <a:spLocks noGrp="1" noChangeArrowheads="1"/>
          </p:cNvSpPr>
          <p:nvPr>
            <p:ph type="body" idx="1"/>
          </p:nvPr>
        </p:nvSpPr>
        <p:spPr>
          <a:xfrm>
            <a:off x="457200" y="1600200"/>
            <a:ext cx="8228013" cy="4800600"/>
          </a:xfrm>
        </p:spPr>
        <p:txBody>
          <a:bodyPr/>
          <a:lstStyle/>
          <a:p>
            <a:r>
              <a:rPr lang="en-GB" sz="2400"/>
              <a:t>Game theory assumes players are:</a:t>
            </a:r>
          </a:p>
          <a:p>
            <a:pPr lvl="1"/>
            <a:r>
              <a:rPr lang="en-GB" sz="2400"/>
              <a:t>rational - attempt to maximise </a:t>
            </a:r>
            <a:r>
              <a:rPr lang="en-GB" sz="2400" i="1"/>
              <a:t>their</a:t>
            </a:r>
            <a:r>
              <a:rPr lang="en-GB" sz="2400"/>
              <a:t> utility</a:t>
            </a:r>
          </a:p>
          <a:p>
            <a:pPr lvl="1"/>
            <a:r>
              <a:rPr lang="en-GB" sz="2400"/>
              <a:t>selfish - don’t care about the other guy</a:t>
            </a:r>
          </a:p>
          <a:p>
            <a:pPr lvl="1"/>
            <a:r>
              <a:rPr lang="en-GB" sz="2400"/>
              <a:t>knowledgeable - have complete information</a:t>
            </a:r>
          </a:p>
          <a:p>
            <a:pPr lvl="1"/>
            <a:r>
              <a:rPr lang="en-GB" sz="2400"/>
              <a:t>clever - have unlimited computational time</a:t>
            </a:r>
          </a:p>
          <a:p>
            <a:r>
              <a:rPr lang="en-GB" sz="2400"/>
              <a:t>Given these assumptions it can be proved:</a:t>
            </a:r>
          </a:p>
          <a:p>
            <a:pPr lvl="1"/>
            <a:r>
              <a:rPr lang="en-GB" sz="2400"/>
              <a:t>agents will select equilibria where no player will improve by changing strategy unilaterally</a:t>
            </a:r>
          </a:p>
          <a:p>
            <a:pPr lvl="1"/>
            <a:r>
              <a:rPr lang="en-GB" sz="2400"/>
              <a:t>many games have such equilibria - by the famous John Nash (so-called </a:t>
            </a:r>
            <a:r>
              <a:rPr lang="en-GB" sz="2400" i="1">
                <a:solidFill>
                  <a:srgbClr val="FF0000"/>
                </a:solidFill>
              </a:rPr>
              <a:t>Nash Equilibrium</a:t>
            </a:r>
            <a:r>
              <a:rPr lang="en-GB" sz="2400"/>
              <a:t> - NE)</a:t>
            </a:r>
          </a:p>
          <a:p>
            <a:pPr lvl="1"/>
            <a:r>
              <a:rPr lang="en-GB" sz="2400"/>
              <a:t>the NE for the PD is DD (all defect)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Iterated Prisoner’s Dilemma</a:t>
            </a:r>
          </a:p>
        </p:txBody>
      </p:sp>
      <p:sp>
        <p:nvSpPr>
          <p:cNvPr id="35843" name="Rectangle 3"/>
          <p:cNvSpPr>
            <a:spLocks noGrp="1" noChangeArrowheads="1"/>
          </p:cNvSpPr>
          <p:nvPr>
            <p:ph type="body" idx="1"/>
          </p:nvPr>
        </p:nvSpPr>
        <p:spPr/>
        <p:txBody>
          <a:bodyPr/>
          <a:lstStyle/>
          <a:p>
            <a:r>
              <a:rPr lang="en-GB" sz="2400"/>
              <a:t>Previous example “one-shot” PD but:</a:t>
            </a:r>
          </a:p>
          <a:p>
            <a:pPr lvl="1"/>
            <a:r>
              <a:rPr lang="en-GB" sz="2400"/>
              <a:t>real world interactions often repeated</a:t>
            </a:r>
          </a:p>
          <a:p>
            <a:pPr lvl="1"/>
            <a:r>
              <a:rPr lang="en-GB" sz="2400"/>
              <a:t>might meet the guy you just ripped-off in the future</a:t>
            </a:r>
          </a:p>
          <a:p>
            <a:pPr lvl="1"/>
            <a:r>
              <a:rPr lang="en-GB" sz="2400"/>
              <a:t>allows for more complex sequence of strategies based on past interactions with others</a:t>
            </a:r>
          </a:p>
          <a:p>
            <a:pPr lvl="1"/>
            <a:r>
              <a:rPr lang="en-GB" sz="2400"/>
              <a:t>can punish someone tomorrow for defecting against you today - “the shadow of the future”</a:t>
            </a:r>
          </a:p>
          <a:p>
            <a:r>
              <a:rPr lang="en-GB" sz="2400"/>
              <a:t>Iterated PD (IPD) captures this and, as we will see, maps well onto P2P file-sharing protocols like BitTorrent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GB"/>
          </a:p>
        </p:txBody>
      </p:sp>
      <p:pic>
        <p:nvPicPr>
          <p:cNvPr id="15363" name="Content Placeholder 3" descr="guy_fawkes_anonymous_2_wp_1920x1200.jpg"/>
          <p:cNvPicPr>
            <a:picLocks noGrp="1"/>
          </p:cNvPicPr>
          <p:nvPr>
            <p:ph idx="1"/>
          </p:nvPr>
        </p:nvPicPr>
        <p:blipFill>
          <a:blip r:embed="rId2"/>
          <a:srcRect/>
          <a:stretch>
            <a:fillRect/>
          </a:stretch>
        </p:blipFill>
        <p:spPr>
          <a:xfrm>
            <a:off x="0" y="0"/>
            <a:ext cx="9144000" cy="6858000"/>
          </a:xfrm>
        </p:spPr>
      </p:pic>
      <p:sp>
        <p:nvSpPr>
          <p:cNvPr id="15364" name="TextBox 4"/>
          <p:cNvSpPr txBox="1">
            <a:spLocks noChangeArrowheads="1"/>
          </p:cNvSpPr>
          <p:nvPr/>
        </p:nvSpPr>
        <p:spPr bwMode="auto">
          <a:xfrm>
            <a:off x="457200" y="1066800"/>
            <a:ext cx="3429000" cy="4800600"/>
          </a:xfrm>
          <a:prstGeom prst="rect">
            <a:avLst/>
          </a:prstGeom>
          <a:noFill/>
          <a:ln w="9525">
            <a:noFill/>
            <a:miter lim="800000"/>
            <a:headEnd/>
            <a:tailEnd/>
          </a:ln>
        </p:spPr>
        <p:txBody>
          <a:bodyPr>
            <a:prstTxWarp prst="textNoShape">
              <a:avLst/>
            </a:prstTxWarp>
            <a:spAutoFit/>
          </a:bodyPr>
          <a:lstStyle/>
          <a:p>
            <a:r>
              <a:rPr lang="en-GB" dirty="0">
                <a:solidFill>
                  <a:schemeClr val="bg1"/>
                </a:solidFill>
              </a:rPr>
              <a:t>Peer-to-Peer (P2P) is not a technology.</a:t>
            </a:r>
          </a:p>
          <a:p>
            <a:endParaRPr lang="en-GB" dirty="0">
              <a:solidFill>
                <a:schemeClr val="bg1"/>
              </a:solidFill>
            </a:endParaRPr>
          </a:p>
          <a:p>
            <a:r>
              <a:rPr lang="en-GB" dirty="0">
                <a:solidFill>
                  <a:schemeClr val="bg1"/>
                </a:solidFill>
              </a:rPr>
              <a:t>It is </a:t>
            </a:r>
            <a:r>
              <a:rPr lang="en-GB" dirty="0" smtClean="0">
                <a:solidFill>
                  <a:schemeClr val="bg1"/>
                </a:solidFill>
              </a:rPr>
              <a:t>a (design?) </a:t>
            </a:r>
            <a:r>
              <a:rPr lang="en-GB" dirty="0">
                <a:solidFill>
                  <a:schemeClr val="bg1"/>
                </a:solidFill>
              </a:rPr>
              <a:t>philosophy.</a:t>
            </a:r>
          </a:p>
          <a:p>
            <a:endParaRPr lang="en-GB" dirty="0">
              <a:solidFill>
                <a:schemeClr val="bg1"/>
              </a:solidFill>
            </a:endParaRPr>
          </a:p>
          <a:p>
            <a:r>
              <a:rPr lang="en-GB" dirty="0">
                <a:solidFill>
                  <a:schemeClr val="bg1"/>
                </a:solidFill>
              </a:rPr>
              <a:t>It runs something like this: </a:t>
            </a:r>
          </a:p>
          <a:p>
            <a:endParaRPr lang="en-GB" dirty="0">
              <a:solidFill>
                <a:schemeClr val="bg1"/>
              </a:solidFill>
            </a:endParaRPr>
          </a:p>
          <a:p>
            <a:r>
              <a:rPr lang="en-GB" dirty="0">
                <a:solidFill>
                  <a:schemeClr val="bg1"/>
                </a:solidFill>
              </a:rPr>
              <a:t>Distributed systems are inherently more efficient, robust and responsive to user needs if functionality, where possible, is decentralized. This means that central control, hierarchy and concentration of resources should be avoided, while peer-level coordination should be encouraged.</a:t>
            </a:r>
          </a:p>
          <a:p>
            <a:endParaRPr lang="en-GB"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GB"/>
              <a:t>What is the rational thing to do in the IPD?</a:t>
            </a:r>
          </a:p>
        </p:txBody>
      </p:sp>
      <p:sp>
        <p:nvSpPr>
          <p:cNvPr id="36867" name="Rectangle 3"/>
          <p:cNvSpPr>
            <a:spLocks noGrp="1" noChangeArrowheads="1"/>
          </p:cNvSpPr>
          <p:nvPr>
            <p:ph type="body" idx="1"/>
          </p:nvPr>
        </p:nvSpPr>
        <p:spPr/>
        <p:txBody>
          <a:bodyPr/>
          <a:lstStyle/>
          <a:p>
            <a:pPr>
              <a:lnSpc>
                <a:spcPct val="92000"/>
              </a:lnSpc>
            </a:pPr>
            <a:r>
              <a:rPr lang="en-GB" sz="2400"/>
              <a:t>Traditional game theory has trouble here:</a:t>
            </a:r>
          </a:p>
          <a:p>
            <a:pPr lvl="1">
              <a:lnSpc>
                <a:spcPct val="92000"/>
              </a:lnSpc>
            </a:pPr>
            <a:r>
              <a:rPr lang="en-GB" sz="2400"/>
              <a:t>cooperative equilibria exist in infinitely repeated games but not in finite games of known length</a:t>
            </a:r>
          </a:p>
          <a:p>
            <a:pPr lvl="1">
              <a:lnSpc>
                <a:spcPct val="92000"/>
              </a:lnSpc>
            </a:pPr>
            <a:r>
              <a:rPr lang="en-GB" sz="2400"/>
              <a:t>many equilibria exist and it is not clear which one would be chosen by rational agents</a:t>
            </a:r>
          </a:p>
          <a:p>
            <a:pPr lvl="1">
              <a:lnSpc>
                <a:spcPct val="92000"/>
              </a:lnSpc>
            </a:pPr>
            <a:r>
              <a:rPr lang="en-GB" sz="2400"/>
              <a:t>In all cases defection on every round is still a equilibrium even when cooperative equilibria exist</a:t>
            </a:r>
          </a:p>
          <a:p>
            <a:pPr>
              <a:lnSpc>
                <a:spcPct val="92000"/>
              </a:lnSpc>
            </a:pPr>
            <a:r>
              <a:rPr lang="en-GB" sz="2400"/>
              <a:t>For these reasons </a:t>
            </a:r>
            <a:r>
              <a:rPr lang="en-GB" sz="2400" i="1">
                <a:solidFill>
                  <a:srgbClr val="FF0000"/>
                </a:solidFill>
              </a:rPr>
              <a:t>Robert Axelrod</a:t>
            </a:r>
            <a:r>
              <a:rPr lang="en-GB" sz="2400"/>
              <a:t> (political scientist), in the late 70’s, decided to find out what kinds of strategies worked well in the IPD by using computer simulation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GB"/>
              <a:t>Axelrod’s Tournament - programs as strategies</a:t>
            </a:r>
          </a:p>
        </p:txBody>
      </p:sp>
      <p:sp>
        <p:nvSpPr>
          <p:cNvPr id="37891" name="Rectangle 3"/>
          <p:cNvSpPr>
            <a:spLocks noGrp="1" noChangeArrowheads="1"/>
          </p:cNvSpPr>
          <p:nvPr>
            <p:ph type="body" idx="1"/>
          </p:nvPr>
        </p:nvSpPr>
        <p:spPr>
          <a:xfrm>
            <a:off x="457200" y="1600200"/>
            <a:ext cx="8228013" cy="4800600"/>
          </a:xfrm>
        </p:spPr>
        <p:txBody>
          <a:bodyPr>
            <a:normAutofit lnSpcReduction="10000"/>
          </a:bodyPr>
          <a:lstStyle/>
          <a:p>
            <a:r>
              <a:rPr lang="en-GB" sz="2400"/>
              <a:t>Axelrod organised an open IPD tournament:</a:t>
            </a:r>
          </a:p>
          <a:p>
            <a:pPr lvl="1"/>
            <a:r>
              <a:rPr lang="en-GB" sz="2400"/>
              <a:t>Academics were asked to submit programs (BASIC or FORTRAN) that would play the IPD against each other</a:t>
            </a:r>
          </a:p>
          <a:p>
            <a:pPr lvl="1"/>
            <a:r>
              <a:rPr lang="en-GB" sz="2400"/>
              <a:t>Nobody knew competitors code</a:t>
            </a:r>
          </a:p>
          <a:p>
            <a:pPr lvl="1"/>
            <a:r>
              <a:rPr lang="en-GB" sz="2400"/>
              <a:t>The only input would be the on-going past history of the game (a string of C’s and D’s)</a:t>
            </a:r>
          </a:p>
          <a:p>
            <a:pPr lvl="1"/>
            <a:r>
              <a:rPr lang="en-GB" sz="2400"/>
              <a:t>The aim was to get the highest score (utility) based on round-robin playoffs between all pairs of programs</a:t>
            </a:r>
          </a:p>
          <a:p>
            <a:pPr lvl="1"/>
            <a:r>
              <a:rPr lang="en-GB" sz="2400"/>
              <a:t>Axelrod’s aim was to see which programs did best against all the others and understand why</a:t>
            </a:r>
          </a:p>
          <a:p>
            <a:pPr lvl="1"/>
            <a:r>
              <a:rPr lang="en-GB" sz="2400"/>
              <a:t>He wrote-up his results in the famous book “the evolution of cooperation”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GB"/>
              <a:t>Axlerod’s Tournament -</a:t>
            </a:r>
            <a:br>
              <a:rPr lang="en-GB"/>
            </a:br>
            <a:r>
              <a:rPr lang="en-GB"/>
              <a:t>what happened?</a:t>
            </a:r>
          </a:p>
        </p:txBody>
      </p:sp>
      <p:sp>
        <p:nvSpPr>
          <p:cNvPr id="38915" name="Rectangle 3"/>
          <p:cNvSpPr>
            <a:spLocks noGrp="1" noChangeArrowheads="1"/>
          </p:cNvSpPr>
          <p:nvPr>
            <p:ph type="body" idx="1"/>
          </p:nvPr>
        </p:nvSpPr>
        <p:spPr>
          <a:xfrm>
            <a:off x="457200" y="1600200"/>
            <a:ext cx="8228013" cy="4953000"/>
          </a:xfrm>
        </p:spPr>
        <p:txBody>
          <a:bodyPr/>
          <a:lstStyle/>
          <a:p>
            <a:r>
              <a:rPr lang="en-GB" sz="2400"/>
              <a:t>Basic results were:</a:t>
            </a:r>
          </a:p>
          <a:p>
            <a:pPr lvl="1"/>
            <a:r>
              <a:rPr lang="en-GB" sz="2400"/>
              <a:t>many strategies were submitted (complex and simple)</a:t>
            </a:r>
          </a:p>
          <a:p>
            <a:pPr lvl="1"/>
            <a:r>
              <a:rPr lang="en-GB" sz="2400"/>
              <a:t>the one with the highest overall score turned out to be simple: </a:t>
            </a:r>
            <a:r>
              <a:rPr lang="en-GB" sz="2400" i="1">
                <a:solidFill>
                  <a:srgbClr val="FF0000"/>
                </a:solidFill>
              </a:rPr>
              <a:t>tit-for-tat</a:t>
            </a:r>
            <a:r>
              <a:rPr lang="en-GB" sz="2400"/>
              <a:t> (TFT) or “look back”</a:t>
            </a:r>
          </a:p>
          <a:p>
            <a:pPr lvl="1"/>
            <a:r>
              <a:rPr lang="en-GB" sz="2400"/>
              <a:t>starts playing C, then “looked back” at the last move made by opponent and copied that move</a:t>
            </a:r>
          </a:p>
          <a:p>
            <a:pPr lvl="1"/>
            <a:r>
              <a:rPr lang="en-GB" sz="2400"/>
              <a:t>submitted by Psychologist Anatol Rapoport</a:t>
            </a:r>
          </a:p>
          <a:p>
            <a:pPr lvl="1"/>
            <a:r>
              <a:rPr lang="en-GB" sz="2400"/>
              <a:t>didn’t “win” against each strategy but did better overall on average against all strategies</a:t>
            </a:r>
          </a:p>
          <a:p>
            <a:pPr lvl="1"/>
            <a:r>
              <a:rPr lang="en-GB" sz="2400"/>
              <a:t>TFT mechanism an example of “</a:t>
            </a:r>
            <a:r>
              <a:rPr lang="en-GB" sz="2400" i="1">
                <a:solidFill>
                  <a:srgbClr val="FF0000"/>
                </a:solidFill>
              </a:rPr>
              <a:t>reciprocal altruism</a:t>
            </a:r>
            <a:r>
              <a:rPr lang="en-GB" sz="2400"/>
              <a:t>” (Robert Trivers)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GB"/>
              <a:t>What has this got to do with BitTorrent?</a:t>
            </a:r>
          </a:p>
        </p:txBody>
      </p:sp>
      <p:sp>
        <p:nvSpPr>
          <p:cNvPr id="39939" name="Rectangle 3"/>
          <p:cNvSpPr>
            <a:spLocks noGrp="1" noChangeArrowheads="1"/>
          </p:cNvSpPr>
          <p:nvPr>
            <p:ph type="body" idx="1"/>
          </p:nvPr>
        </p:nvSpPr>
        <p:spPr>
          <a:xfrm>
            <a:off x="457200" y="1600200"/>
            <a:ext cx="8228013" cy="4953000"/>
          </a:xfrm>
        </p:spPr>
        <p:txBody>
          <a:bodyPr/>
          <a:lstStyle/>
          <a:p>
            <a:r>
              <a:rPr lang="en-GB" sz="2400"/>
              <a:t>In the </a:t>
            </a:r>
            <a:r>
              <a:rPr lang="en-GB" sz="2400" i="1">
                <a:solidFill>
                  <a:srgbClr val="FF0000"/>
                </a:solidFill>
              </a:rPr>
              <a:t>BitTorrent protocol</a:t>
            </a:r>
            <a:r>
              <a:rPr lang="en-GB" sz="2400"/>
              <a:t>:</a:t>
            </a:r>
          </a:p>
          <a:p>
            <a:pPr lvl="1"/>
            <a:r>
              <a:rPr lang="en-GB" sz="2400"/>
              <a:t>TFT-like method used for sharing files</a:t>
            </a:r>
          </a:p>
          <a:p>
            <a:pPr lvl="1"/>
            <a:r>
              <a:rPr lang="en-GB" sz="2400"/>
              <a:t>nodes form groups interested in a particular file (swarms) and swap or “barter” pieces with each other</a:t>
            </a:r>
          </a:p>
          <a:p>
            <a:pPr lvl="1"/>
            <a:r>
              <a:rPr lang="en-GB" sz="2400"/>
              <a:t>if a node does not upload data then this can be compared to playing defection</a:t>
            </a:r>
          </a:p>
          <a:p>
            <a:pPr lvl="1"/>
            <a:r>
              <a:rPr lang="en-GB" sz="2400"/>
              <a:t>it is punished in the future by being “choked” - not getting upload from others</a:t>
            </a:r>
          </a:p>
          <a:p>
            <a:pPr lvl="1"/>
            <a:r>
              <a:rPr lang="en-GB" sz="2400"/>
              <a:t>even if you hack your client to be selfish the chances are the standard TFT-like protocol will do better overall</a:t>
            </a:r>
          </a:p>
          <a:p>
            <a:pPr lvl="1"/>
            <a:r>
              <a:rPr lang="en-GB" sz="2400" i="1">
                <a:solidFill>
                  <a:srgbClr val="FF0000"/>
                </a:solidFill>
              </a:rPr>
              <a:t>Bram Cohen</a:t>
            </a:r>
            <a:r>
              <a:rPr lang="en-GB" sz="2400"/>
              <a:t> - original BT designer - inspired by Axelrod’s tournaments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Some BitTorrent Terminology</a:t>
            </a:r>
          </a:p>
        </p:txBody>
      </p:sp>
      <p:sp>
        <p:nvSpPr>
          <p:cNvPr id="40963" name="Rectangle 3"/>
          <p:cNvSpPr>
            <a:spLocks noGrp="1" noChangeArrowheads="1"/>
          </p:cNvSpPr>
          <p:nvPr>
            <p:ph type="body" idx="1"/>
          </p:nvPr>
        </p:nvSpPr>
        <p:spPr/>
        <p:txBody>
          <a:bodyPr/>
          <a:lstStyle/>
          <a:p>
            <a:pPr>
              <a:buFont typeface="Verdana" charset="0"/>
              <a:buChar char="•"/>
            </a:pPr>
            <a:r>
              <a:rPr lang="en-GB" sz="2400"/>
              <a:t>Swarm: set of peers interested in a file</a:t>
            </a:r>
          </a:p>
          <a:p>
            <a:pPr lvl="1"/>
            <a:r>
              <a:rPr lang="en-GB" sz="2400"/>
              <a:t>file is split in smaller chunks called pieces</a:t>
            </a:r>
          </a:p>
          <a:p>
            <a:pPr lvl="1"/>
            <a:r>
              <a:rPr lang="en-GB" sz="2400"/>
              <a:t>seeder: holds a full copy of the data</a:t>
            </a:r>
          </a:p>
          <a:p>
            <a:pPr lvl="1"/>
            <a:r>
              <a:rPr lang="en-GB" sz="2400"/>
              <a:t>leecher: holds only a part of the data (initially nothing)</a:t>
            </a:r>
          </a:p>
          <a:p>
            <a:pPr>
              <a:buFont typeface="Verdana" charset="0"/>
              <a:buChar char="•"/>
            </a:pPr>
            <a:r>
              <a:rPr lang="en-GB" sz="2400"/>
              <a:t>Tracker: centralized manager</a:t>
            </a:r>
          </a:p>
          <a:p>
            <a:pPr lvl="1"/>
            <a:r>
              <a:rPr lang="en-GB" sz="2400"/>
              <a:t>keep track of all peers in the swarm</a:t>
            </a:r>
          </a:p>
          <a:p>
            <a:pPr lvl="1"/>
            <a:r>
              <a:rPr lang="en-GB" sz="2400"/>
              <a:t>return list of current peers in swarm</a:t>
            </a:r>
          </a:p>
          <a:p>
            <a:pPr>
              <a:buFont typeface="Verdana" charset="0"/>
              <a:buChar char="•"/>
            </a:pPr>
            <a:r>
              <a:rPr lang="en-GB" sz="2400"/>
              <a:t>Torrent file: meta-data</a:t>
            </a:r>
          </a:p>
          <a:p>
            <a:pPr lvl="1"/>
            <a:r>
              <a:rPr lang="en-GB" sz="2400"/>
              <a:t>contains pointer to tracker hosting the swarm</a:t>
            </a:r>
          </a:p>
          <a:p>
            <a:pPr lvl="1"/>
            <a:r>
              <a:rPr lang="en-GB" sz="2400"/>
              <a:t>details about the file - hash, no. of pieces, size etc.</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7008813" cy="715962"/>
          </a:xfrm>
        </p:spPr>
        <p:txBody>
          <a:bodyPr>
            <a:normAutofit fontScale="90000"/>
          </a:bodyPr>
          <a:lstStyle/>
          <a:p>
            <a:r>
              <a:rPr lang="en-GB"/>
              <a:t>BitTorrent Protocol</a:t>
            </a:r>
          </a:p>
        </p:txBody>
      </p:sp>
      <p:sp>
        <p:nvSpPr>
          <p:cNvPr id="41987" name="Rectangle 4"/>
          <p:cNvSpPr>
            <a:spLocks noChangeArrowheads="1"/>
          </p:cNvSpPr>
          <p:nvPr/>
        </p:nvSpPr>
        <p:spPr bwMode="auto">
          <a:xfrm>
            <a:off x="457200" y="1219200"/>
            <a:ext cx="7543800" cy="1371600"/>
          </a:xfrm>
          <a:prstGeom prst="rect">
            <a:avLst/>
          </a:prstGeom>
          <a:noFill/>
          <a:ln w="9525">
            <a:noFill/>
            <a:miter lim="800000"/>
            <a:headEnd/>
            <a:tailEnd/>
          </a:ln>
        </p:spPr>
        <p:txBody>
          <a:bodyPr>
            <a:prstTxWarp prst="textNoShape">
              <a:avLst/>
            </a:prstTxWarp>
          </a:bodyPr>
          <a:lstStyle/>
          <a:p>
            <a:pPr marL="342900" indent="-342900" defTabSz="914400">
              <a:spcBef>
                <a:spcPct val="20000"/>
              </a:spcBef>
              <a:buFont typeface="Times New Roman" charset="0"/>
              <a:buChar char="•"/>
            </a:pPr>
            <a:r>
              <a:rPr lang="en-GB" sz="2200">
                <a:solidFill>
                  <a:srgbClr val="000000"/>
                </a:solidFill>
                <a:latin typeface="verdarna" charset="0"/>
                <a:ea typeface="MS Gothic" charset="0"/>
                <a:cs typeface="MS Gothic" charset="0"/>
              </a:rPr>
              <a:t>Get a list of other peers in the swarm from the tracker</a:t>
            </a:r>
          </a:p>
          <a:p>
            <a:pPr marL="342900" indent="-342900" defTabSz="914400">
              <a:spcBef>
                <a:spcPct val="20000"/>
              </a:spcBef>
              <a:buFont typeface="Times New Roman" charset="0"/>
              <a:buChar char="•"/>
            </a:pPr>
            <a:r>
              <a:rPr lang="en-GB" sz="2200">
                <a:solidFill>
                  <a:srgbClr val="000000"/>
                </a:solidFill>
                <a:latin typeface="verdarna" charset="0"/>
                <a:ea typeface="MS Gothic" charset="0"/>
                <a:cs typeface="MS Gothic" charset="0"/>
              </a:rPr>
              <a:t>Ask peers their list of pieces and tell them what is yours</a:t>
            </a:r>
          </a:p>
          <a:p>
            <a:pPr marL="342900" indent="-342900" defTabSz="914400">
              <a:spcBef>
                <a:spcPct val="20000"/>
              </a:spcBef>
              <a:buFont typeface="Times New Roman" charset="0"/>
              <a:buChar char="•"/>
            </a:pPr>
            <a:r>
              <a:rPr lang="en-GB" sz="2200">
                <a:solidFill>
                  <a:srgbClr val="000000"/>
                </a:solidFill>
                <a:latin typeface="verdarna" charset="0"/>
                <a:ea typeface="MS Gothic" charset="0"/>
                <a:cs typeface="MS Gothic" charset="0"/>
              </a:rPr>
              <a:t>Exchange pieces with appropriate peers</a:t>
            </a:r>
            <a:endParaRPr lang="fr-FR" sz="2200">
              <a:solidFill>
                <a:srgbClr val="000000"/>
              </a:solidFill>
              <a:latin typeface="verdarna" charset="0"/>
              <a:ea typeface="MS Gothic" charset="0"/>
              <a:cs typeface="MS Gothic" charset="0"/>
            </a:endParaRPr>
          </a:p>
        </p:txBody>
      </p:sp>
      <p:pic>
        <p:nvPicPr>
          <p:cNvPr id="41988" name="Picture 7" descr="bt.png                                                         0023CE1CMacintosh HD                   C2DAC9E8:"/>
          <p:cNvPicPr>
            <a:picLocks noChangeAspect="1" noChangeArrowheads="1"/>
          </p:cNvPicPr>
          <p:nvPr/>
        </p:nvPicPr>
        <p:blipFill>
          <a:blip r:embed="rId2"/>
          <a:srcRect/>
          <a:stretch>
            <a:fillRect/>
          </a:stretch>
        </p:blipFill>
        <p:spPr bwMode="auto">
          <a:xfrm>
            <a:off x="1143000" y="2743200"/>
            <a:ext cx="6605588" cy="38227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GB"/>
              <a:t>The Global Ecology of BitTorrent Clients</a:t>
            </a:r>
          </a:p>
        </p:txBody>
      </p:sp>
      <p:sp>
        <p:nvSpPr>
          <p:cNvPr id="43011" name="Rectangle 3"/>
          <p:cNvSpPr>
            <a:spLocks noGrp="1" noChangeArrowheads="1"/>
          </p:cNvSpPr>
          <p:nvPr>
            <p:ph type="body" idx="1"/>
          </p:nvPr>
        </p:nvSpPr>
        <p:spPr>
          <a:xfrm>
            <a:off x="458788" y="1600200"/>
            <a:ext cx="8228012" cy="4953000"/>
          </a:xfrm>
        </p:spPr>
        <p:txBody>
          <a:bodyPr/>
          <a:lstStyle/>
          <a:p>
            <a:pPr>
              <a:lnSpc>
                <a:spcPct val="92000"/>
              </a:lnSpc>
            </a:pPr>
            <a:r>
              <a:rPr lang="en-GB" sz="2400"/>
              <a:t>Many </a:t>
            </a:r>
            <a:r>
              <a:rPr lang="en-GB" sz="2400" i="1">
                <a:solidFill>
                  <a:srgbClr val="FF0000"/>
                </a:solidFill>
              </a:rPr>
              <a:t>bittorrent clients</a:t>
            </a:r>
            <a:r>
              <a:rPr lang="en-GB" sz="2400"/>
              <a:t> exist in “the wild”</a:t>
            </a:r>
          </a:p>
          <a:p>
            <a:pPr lvl="1">
              <a:lnSpc>
                <a:spcPct val="92000"/>
              </a:lnSpc>
            </a:pPr>
            <a:r>
              <a:rPr lang="en-GB" sz="2400"/>
              <a:t>Bittorrent 6 (from Bittorrent.com, formally utorrent)</a:t>
            </a:r>
          </a:p>
          <a:p>
            <a:pPr lvl="1">
              <a:lnSpc>
                <a:spcPct val="92000"/>
              </a:lnSpc>
            </a:pPr>
            <a:r>
              <a:rPr lang="en-GB" sz="2400"/>
              <a:t>Others: Azureus, ABC, Transmission, many others</a:t>
            </a:r>
            <a:r>
              <a:rPr lang="en-US" sz="2400"/>
              <a:t>…</a:t>
            </a:r>
            <a:endParaRPr lang="en-GB" sz="2400"/>
          </a:p>
          <a:p>
            <a:pPr lvl="1">
              <a:lnSpc>
                <a:spcPct val="92000"/>
              </a:lnSpc>
            </a:pPr>
            <a:r>
              <a:rPr lang="en-GB" sz="2400"/>
              <a:t>bad guy clients: BitThief, BitTyrant</a:t>
            </a:r>
          </a:p>
          <a:p>
            <a:pPr>
              <a:lnSpc>
                <a:spcPct val="92000"/>
              </a:lnSpc>
            </a:pPr>
            <a:r>
              <a:rPr lang="en-GB" sz="2400"/>
              <a:t>Hence:</a:t>
            </a:r>
          </a:p>
          <a:p>
            <a:pPr lvl="1">
              <a:lnSpc>
                <a:spcPct val="92000"/>
              </a:lnSpc>
            </a:pPr>
            <a:r>
              <a:rPr lang="en-GB" sz="2400"/>
              <a:t>The current bittorrent ecosystem is a </a:t>
            </a:r>
            <a:r>
              <a:rPr lang="en-GB" sz="2400" b="1" i="1"/>
              <a:t>global on-going experiment</a:t>
            </a:r>
            <a:r>
              <a:rPr lang="en-GB" sz="2400"/>
              <a:t>, like Axelrod’s, but with huge user base and rich interactions (not just TFT) incredible strategy sophistication</a:t>
            </a:r>
          </a:p>
          <a:p>
            <a:pPr lvl="1">
              <a:lnSpc>
                <a:spcPct val="92000"/>
              </a:lnSpc>
            </a:pPr>
            <a:r>
              <a:rPr lang="en-GB" sz="2400"/>
              <a:t>This is unprecedented and will surely lead to new economic theory - in general!</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3" descr="bt-clients.tiff                                                0023CE1CMacintosh HD                   C2DAC9E8:"/>
          <p:cNvPicPr>
            <a:picLocks noChangeAspect="1" noChangeArrowheads="1"/>
          </p:cNvPicPr>
          <p:nvPr/>
        </p:nvPicPr>
        <p:blipFill>
          <a:blip r:embed="rId2"/>
          <a:srcRect/>
          <a:stretch>
            <a:fillRect/>
          </a:stretch>
        </p:blipFill>
        <p:spPr bwMode="auto">
          <a:xfrm>
            <a:off x="762000" y="1143000"/>
            <a:ext cx="7467600" cy="5311775"/>
          </a:xfrm>
          <a:prstGeom prst="rect">
            <a:avLst/>
          </a:prstGeom>
          <a:noFill/>
          <a:ln w="9525">
            <a:noFill/>
            <a:miter lim="800000"/>
            <a:headEnd/>
            <a:tailEnd/>
          </a:ln>
        </p:spPr>
      </p:pic>
      <p:sp>
        <p:nvSpPr>
          <p:cNvPr id="44035" name="Rectangle 4"/>
          <p:cNvSpPr>
            <a:spLocks noChangeArrowheads="1"/>
          </p:cNvSpPr>
          <p:nvPr/>
        </p:nvSpPr>
        <p:spPr bwMode="auto">
          <a:xfrm>
            <a:off x="457200" y="274638"/>
            <a:ext cx="8001000" cy="792162"/>
          </a:xfrm>
          <a:prstGeom prst="rect">
            <a:avLst/>
          </a:prstGeom>
          <a:noFill/>
          <a:ln w="9525">
            <a:noFill/>
            <a:round/>
            <a:headEnd/>
            <a:tailEnd/>
          </a:ln>
        </p:spPr>
        <p:txBody>
          <a:bodyPr lIns="90000" tIns="46800" rIns="90000" bIns="46800" anchor="ctr">
            <a:prstTxWarp prst="textNoShape">
              <a:avLst/>
            </a:prstTxWarp>
          </a:bodyPr>
          <a:lstStyle/>
          <a:p>
            <a:pPr algn="ctr">
              <a:lnSpc>
                <a:spcPct val="102000"/>
              </a:lnSpc>
              <a:buClr>
                <a:srgbClr val="210000"/>
              </a:buClr>
              <a:buFont typeface="Verdana" charset="0"/>
              <a:buNone/>
            </a:pPr>
            <a:r>
              <a:rPr lang="en-GB" sz="3200">
                <a:solidFill>
                  <a:srgbClr val="210000"/>
                </a:solidFill>
                <a:latin typeface="Verdana" charset="0"/>
                <a:ea typeface="MS Gothic" charset="0"/>
                <a:cs typeface="MS Gothic" charset="0"/>
              </a:rPr>
              <a:t>BitTorrent Clients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mtClean="0"/>
              <a:t>Take home message</a:t>
            </a:r>
          </a:p>
        </p:txBody>
      </p:sp>
      <p:sp>
        <p:nvSpPr>
          <p:cNvPr id="45059" name="Content Placeholder 2"/>
          <p:cNvSpPr>
            <a:spLocks noGrp="1"/>
          </p:cNvSpPr>
          <p:nvPr>
            <p:ph idx="1"/>
          </p:nvPr>
        </p:nvSpPr>
        <p:spPr/>
        <p:txBody>
          <a:bodyPr/>
          <a:lstStyle/>
          <a:p>
            <a:pPr eaLnBrk="1" hangingPunct="1"/>
            <a:r>
              <a:rPr lang="en-GB" smtClean="0"/>
              <a:t>Previous work in social / economic science (Axelrod’s IPD) has provided a basis for protocol design in a P2P system</a:t>
            </a:r>
          </a:p>
          <a:p>
            <a:pPr eaLnBrk="1" hangingPunct="1"/>
            <a:r>
              <a:rPr lang="en-GB" smtClean="0"/>
              <a:t>Deployed variants of the protocol are creating a massive global economic experiment</a:t>
            </a:r>
          </a:p>
          <a:p>
            <a:pPr eaLnBrk="1" hangingPunct="1"/>
            <a:r>
              <a:rPr lang="en-GB" smtClean="0"/>
              <a:t>Measurements can be made and these could inform new theory and new protocols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References</a:t>
            </a:r>
          </a:p>
        </p:txBody>
      </p:sp>
      <p:sp>
        <p:nvSpPr>
          <p:cNvPr id="46083" name="Rectangle 3"/>
          <p:cNvSpPr>
            <a:spLocks noGrp="1" noChangeArrowheads="1"/>
          </p:cNvSpPr>
          <p:nvPr>
            <p:ph type="body" idx="1"/>
          </p:nvPr>
        </p:nvSpPr>
        <p:spPr/>
        <p:txBody>
          <a:bodyPr/>
          <a:lstStyle/>
          <a:p>
            <a:pPr>
              <a:lnSpc>
                <a:spcPct val="92000"/>
              </a:lnSpc>
            </a:pPr>
            <a:r>
              <a:rPr lang="en-GB" sz="2000"/>
              <a:t>Nash, John (1950) Equilibrium points in n-person games. Proceedings of the National Academy of Sciences 36(1):48-49.</a:t>
            </a:r>
          </a:p>
          <a:p>
            <a:pPr>
              <a:lnSpc>
                <a:spcPct val="92000"/>
              </a:lnSpc>
            </a:pPr>
            <a:r>
              <a:rPr lang="en-GB" sz="2000"/>
              <a:t>John von Neumann and Oskar Morgenstern: Theory of Games and Economic Behavior, Princeton University Press (1944)</a:t>
            </a:r>
          </a:p>
          <a:p>
            <a:pPr>
              <a:lnSpc>
                <a:spcPct val="92000"/>
              </a:lnSpc>
            </a:pPr>
            <a:r>
              <a:rPr lang="en-GB" sz="2000"/>
              <a:t>Robert Axelrod (1984) The Evolution of Cooperation, Basic Books</a:t>
            </a:r>
          </a:p>
          <a:p>
            <a:pPr>
              <a:lnSpc>
                <a:spcPct val="92000"/>
              </a:lnSpc>
            </a:pPr>
            <a:r>
              <a:rPr lang="en-GB" sz="2000"/>
              <a:t>Nowak, M.A. and Sigmund, K. (1998) Evolution of indirect reciprocity by image scoring, Nature 393, 573.</a:t>
            </a:r>
          </a:p>
          <a:p>
            <a:pPr>
              <a:lnSpc>
                <a:spcPct val="92000"/>
              </a:lnSpc>
            </a:pPr>
            <a:r>
              <a:rPr lang="en-GB" sz="2000"/>
              <a:t>Garrett Hardin (1968) The Tragedy of the Commons Science 162, 1243-1248.</a:t>
            </a:r>
          </a:p>
          <a:p>
            <a:pPr>
              <a:lnSpc>
                <a:spcPct val="92000"/>
              </a:lnSpc>
            </a:pPr>
            <a:r>
              <a:rPr lang="en-GB" sz="2000"/>
              <a:t>Trivers, R.L. (1971). The evolution of reciprocal altruism. Quarterly Review of Biology. 46: 35-57</a:t>
            </a:r>
          </a:p>
          <a:p>
            <a:pPr>
              <a:lnSpc>
                <a:spcPct val="92000"/>
              </a:lnSpc>
            </a:pPr>
            <a:r>
              <a:rPr lang="en-GB" sz="2000"/>
              <a:t>Maynard Smith, J. (1982) Evolution and the Theory of Games. Cambridge University Press</a:t>
            </a:r>
          </a:p>
          <a:p>
            <a:pPr>
              <a:lnSpc>
                <a:spcPct val="92000"/>
              </a:lnSpc>
            </a:pPr>
            <a:endParaRPr lang="en-GB"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r>
              <a:rPr lang="en-GB" dirty="0"/>
              <a:t>What are</a:t>
            </a:r>
            <a:r>
              <a:rPr lang="en-GB" dirty="0" smtClean="0"/>
              <a:t> peer-to-peer </a:t>
            </a:r>
            <a:r>
              <a:rPr lang="en-GB" dirty="0"/>
              <a:t>systems?</a:t>
            </a:r>
          </a:p>
        </p:txBody>
      </p:sp>
      <p:sp>
        <p:nvSpPr>
          <p:cNvPr id="81923" name="Rectangle 1027"/>
          <p:cNvSpPr>
            <a:spLocks noGrp="1" noChangeArrowheads="1"/>
          </p:cNvSpPr>
          <p:nvPr>
            <p:ph type="body" idx="1"/>
          </p:nvPr>
        </p:nvSpPr>
        <p:spPr/>
        <p:txBody>
          <a:bodyPr/>
          <a:lstStyle/>
          <a:p>
            <a:r>
              <a:rPr lang="en-GB"/>
              <a:t>Machines (nodes) on the internet</a:t>
            </a:r>
          </a:p>
          <a:p>
            <a:r>
              <a:rPr lang="en-GB"/>
              <a:t>Dynamically connecting to a few others</a:t>
            </a:r>
          </a:p>
          <a:p>
            <a:r>
              <a:rPr lang="en-GB"/>
              <a:t>Cooperating to achieve some task</a:t>
            </a:r>
          </a:p>
          <a:p>
            <a:r>
              <a:rPr lang="en-GB"/>
              <a:t>So-called “overlay networks”</a:t>
            </a:r>
          </a:p>
          <a:p>
            <a:r>
              <a:rPr lang="en-GB"/>
              <a:t>Majority of internet bandwidth use is P2P today</a:t>
            </a:r>
          </a:p>
          <a:p>
            <a:r>
              <a:rPr lang="en-GB"/>
              <a:t>Often associated with illegal copying</a:t>
            </a:r>
          </a:p>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smtClean="0"/>
              <a:t>work using socio-economic ideas</a:t>
            </a:r>
          </a:p>
        </p:txBody>
      </p:sp>
      <p:sp>
        <p:nvSpPr>
          <p:cNvPr id="46083" name="Content Placeholder 2"/>
          <p:cNvSpPr>
            <a:spLocks noGrp="1"/>
          </p:cNvSpPr>
          <p:nvPr>
            <p:ph idx="1"/>
          </p:nvPr>
        </p:nvSpPr>
        <p:spPr>
          <a:xfrm>
            <a:off x="457200" y="1417638"/>
            <a:ext cx="8229600" cy="5287962"/>
          </a:xfrm>
        </p:spPr>
        <p:txBody>
          <a:bodyPr/>
          <a:lstStyle/>
          <a:p>
            <a:pPr eaLnBrk="1" hangingPunct="1"/>
            <a:r>
              <a:rPr lang="en-GB" sz="2400" smtClean="0"/>
              <a:t>Effort based incentive approaches from participatory economics applied in BT</a:t>
            </a:r>
          </a:p>
          <a:p>
            <a:pPr lvl="1" eaLnBrk="1" hangingPunct="1"/>
            <a:r>
              <a:rPr lang="en-GB" sz="1400" smtClean="0"/>
              <a:t>Rahman, R., Meulpolder, M., Hales, D., Pouwelse, J. and Sips, H. (2010) Improving Efficiency and Fairness in P2P Systems with Effort-Based Incentives. Proceedings of the IEEE International Conference on Communications, 23-27th May 2010, Cape Town, South Africa</a:t>
            </a:r>
          </a:p>
          <a:p>
            <a:pPr eaLnBrk="1" hangingPunct="1"/>
            <a:r>
              <a:rPr lang="en-GB" sz="2400" smtClean="0"/>
              <a:t>Analysis of credit shortages and “monetary policy” in private BT communities</a:t>
            </a:r>
          </a:p>
          <a:p>
            <a:pPr lvl="1" eaLnBrk="1" hangingPunct="1"/>
            <a:r>
              <a:rPr lang="en-GB" sz="1400" smtClean="0"/>
              <a:t>Hales, D., Rahman, R., Zhang, B., Meulpolder M., and Pouwelse, J. (2009) BitTorrent or BitCrunch: Evidence of a credit squeeze in BitTorrent? Proceedings of the 5th Collaborative Peer-to-Peer Systems (COPS) Workshop, in conjunction with 18th IEEE International Workshops on Enabling Technologies: Infrastructures for Collaborative Enterprises, June 29 - July 1, 2009, Groningen, the Netherlands.</a:t>
            </a:r>
          </a:p>
          <a:p>
            <a:pPr lvl="1" eaLnBrk="1" hangingPunct="1"/>
            <a:r>
              <a:rPr lang="en-GB" sz="1400" smtClean="0"/>
              <a:t>Rahman, R. and Hales, D., Vinko, T., Pouwelse, J. and Sips, H. (2010). No more crash or crunch: sustainable credit dynamics in a P2P community. International Conference on High Performance Computing &amp; Simulation (HPCS 2010),  Caen, France, 2010. </a:t>
            </a:r>
          </a:p>
          <a:p>
            <a:pPr eaLnBrk="1" hangingPunct="1"/>
            <a:r>
              <a:rPr lang="en-GB" sz="2400" smtClean="0"/>
              <a:t>Apply Axelrod-like tournaments to realistic BT protocol</a:t>
            </a:r>
          </a:p>
          <a:p>
            <a:pPr lvl="1" eaLnBrk="1" hangingPunct="1"/>
            <a:r>
              <a:rPr lang="en-GB" sz="1600" smtClean="0"/>
              <a:t>Joint work with Rameez Rahman, Tamás Vinko, David Hales, Johan Pouwelse, Henk Sips (2011) Design Space Analysis for Modeling Incentives in Distributed Systems, to be presented at Sigcomm August 2011, Toronto.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sz="3200" smtClean="0"/>
              <a:t>Design Space Analysis for Modelling Incentives in Distributed Systems</a:t>
            </a:r>
          </a:p>
        </p:txBody>
      </p:sp>
      <p:sp>
        <p:nvSpPr>
          <p:cNvPr id="47107" name="Content Placeholder 2"/>
          <p:cNvSpPr>
            <a:spLocks noGrp="1"/>
          </p:cNvSpPr>
          <p:nvPr>
            <p:ph idx="1"/>
          </p:nvPr>
        </p:nvSpPr>
        <p:spPr/>
        <p:txBody>
          <a:bodyPr/>
          <a:lstStyle/>
          <a:p>
            <a:pPr eaLnBrk="1" hangingPunct="1"/>
            <a:r>
              <a:rPr lang="en-US" smtClean="0"/>
              <a:t>Mainly thesis work of Rameez Rahman </a:t>
            </a:r>
          </a:p>
          <a:p>
            <a:pPr eaLnBrk="1" hangingPunct="1"/>
            <a:r>
              <a:rPr lang="en-US" smtClean="0"/>
              <a:t>Apply Axelrod-like tournament approach to evaluate </a:t>
            </a:r>
            <a:r>
              <a:rPr lang="en-US" i="1" smtClean="0"/>
              <a:t>realistic </a:t>
            </a:r>
            <a:r>
              <a:rPr lang="en-US" smtClean="0"/>
              <a:t>P2P protocol variants</a:t>
            </a:r>
          </a:p>
          <a:p>
            <a:pPr eaLnBrk="1" hangingPunct="1"/>
            <a:r>
              <a:rPr lang="en-US" smtClean="0"/>
              <a:t>Interesting bit is: </a:t>
            </a:r>
          </a:p>
          <a:p>
            <a:pPr lvl="1" eaLnBrk="1" hangingPunct="1"/>
            <a:r>
              <a:rPr lang="en-US" smtClean="0"/>
              <a:t>break down of P2P protocols into a design space</a:t>
            </a:r>
          </a:p>
          <a:p>
            <a:pPr lvl="1" eaLnBrk="1" hangingPunct="1"/>
            <a:r>
              <a:rPr lang="en-US" smtClean="0"/>
              <a:t>Evaluation of protocol variants (PRA)</a:t>
            </a:r>
          </a:p>
          <a:p>
            <a:pPr eaLnBrk="1" hangingPunct="1"/>
            <a:r>
              <a:rPr lang="en-US" smtClean="0"/>
              <a:t>Specific application to BitTorrent protocol variants</a:t>
            </a:r>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smtClean="0"/>
              <a:t>PRA characterisation of a protocol</a:t>
            </a:r>
          </a:p>
        </p:txBody>
      </p:sp>
      <p:sp>
        <p:nvSpPr>
          <p:cNvPr id="48131" name="Content Placeholder 2"/>
          <p:cNvSpPr>
            <a:spLocks noGrp="1"/>
          </p:cNvSpPr>
          <p:nvPr>
            <p:ph idx="1"/>
          </p:nvPr>
        </p:nvSpPr>
        <p:spPr/>
        <p:txBody>
          <a:bodyPr/>
          <a:lstStyle/>
          <a:p>
            <a:pPr eaLnBrk="1" hangingPunct="1"/>
            <a:r>
              <a:rPr lang="en-GB" sz="2800" b="1" i="1" smtClean="0"/>
              <a:t>Performance</a:t>
            </a:r>
            <a:r>
              <a:rPr lang="en-GB" sz="2800" smtClean="0"/>
              <a:t> - the overall performance of the system when all peers execute Π (where performance is determined by the designer);</a:t>
            </a:r>
          </a:p>
          <a:p>
            <a:pPr eaLnBrk="1" hangingPunct="1"/>
            <a:r>
              <a:rPr lang="en-GB" sz="2800" b="1" i="1" smtClean="0"/>
              <a:t>Robustness</a:t>
            </a:r>
            <a:r>
              <a:rPr lang="en-GB" sz="2800" smtClean="0"/>
              <a:t> - the ability of a majority of the population executing Π to outperform a minority executing a protocol other than Π;</a:t>
            </a:r>
          </a:p>
          <a:p>
            <a:pPr eaLnBrk="1" hangingPunct="1"/>
            <a:r>
              <a:rPr lang="en-GB" sz="2800" b="1" i="1" smtClean="0"/>
              <a:t>Aggressiveness</a:t>
            </a:r>
            <a:r>
              <a:rPr lang="en-GB" sz="2800" smtClean="0"/>
              <a:t> - the ability of a minority of the population executing Π to outperform a majority executing a protocol other than Π.</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smtClean="0"/>
              <a:t>More detail on PRA</a:t>
            </a:r>
          </a:p>
        </p:txBody>
      </p:sp>
      <p:sp>
        <p:nvSpPr>
          <p:cNvPr id="49155" name="Content Placeholder 2"/>
          <p:cNvSpPr>
            <a:spLocks noGrp="1"/>
          </p:cNvSpPr>
          <p:nvPr>
            <p:ph idx="1"/>
          </p:nvPr>
        </p:nvSpPr>
        <p:spPr/>
        <p:txBody>
          <a:bodyPr/>
          <a:lstStyle/>
          <a:p>
            <a:pPr eaLnBrk="1" hangingPunct="1"/>
            <a:r>
              <a:rPr lang="en-GB" smtClean="0"/>
              <a:t>P = average download time</a:t>
            </a:r>
          </a:p>
          <a:p>
            <a:pPr eaLnBrk="1" hangingPunct="1"/>
            <a:r>
              <a:rPr lang="en-GB" smtClean="0"/>
              <a:t>R = number of “wins” in round robin tournaments against all other protocol variants</a:t>
            </a:r>
          </a:p>
          <a:p>
            <a:pPr eaLnBrk="1" hangingPunct="1"/>
            <a:r>
              <a:rPr lang="en-GB" smtClean="0"/>
              <a:t>A = number of “wins” in round robin tournaments against all other protocol variants</a:t>
            </a:r>
          </a:p>
          <a:p>
            <a:pPr eaLnBrk="1" hangingPunct="1"/>
            <a:r>
              <a:rPr lang="en-GB" smtClean="0"/>
              <a:t>P,R,A values normalised over the space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smtClean="0"/>
              <a:t>Parameterising a P2P protocol</a:t>
            </a:r>
          </a:p>
        </p:txBody>
      </p:sp>
      <p:sp>
        <p:nvSpPr>
          <p:cNvPr id="50179" name="Content Placeholder 2"/>
          <p:cNvSpPr>
            <a:spLocks noGrp="1"/>
          </p:cNvSpPr>
          <p:nvPr>
            <p:ph idx="1"/>
          </p:nvPr>
        </p:nvSpPr>
        <p:spPr/>
        <p:txBody>
          <a:bodyPr/>
          <a:lstStyle/>
          <a:p>
            <a:pPr eaLnBrk="1" hangingPunct="1"/>
            <a:r>
              <a:rPr lang="en-GB" sz="1800" b="1" smtClean="0"/>
              <a:t>Peer Discovery</a:t>
            </a:r>
            <a:r>
              <a:rPr lang="en-GB" sz="1800" smtClean="0"/>
              <a:t>: In order to perform productive peer interactions, it is necessary to find other partners. For example, when a peer is new in the system, looking for better matching partners or existing partners are unresponsive. The timing and nature of the peer discovery policy are the important aspects of this dimension.</a:t>
            </a:r>
          </a:p>
          <a:p>
            <a:pPr eaLnBrk="1" hangingPunct="1"/>
            <a:r>
              <a:rPr lang="en-GB" sz="1800" b="1" smtClean="0"/>
              <a:t>Stranger Policy</a:t>
            </a:r>
            <a:r>
              <a:rPr lang="en-GB" sz="1800" smtClean="0"/>
              <a:t>: When interacting with an unknown peer (stranger), past history cannot be used to inform actions. It is therefore necessary to apply a policy to deal with strangers. The way peers allocate resources to strangers is an important aspect of this dimension.</a:t>
            </a:r>
          </a:p>
          <a:p>
            <a:pPr eaLnBrk="1" hangingPunct="1"/>
            <a:r>
              <a:rPr lang="en-GB" sz="1800" b="1" smtClean="0"/>
              <a:t>Selection Function</a:t>
            </a:r>
            <a:r>
              <a:rPr lang="en-GB" sz="1800" smtClean="0"/>
              <a:t>: When a peer requires interaction with others this function determines which of the known peers should be selected. This could include, for example, past behaviour (through direct experience or reputation system), service availability and liveness criteria.</a:t>
            </a:r>
          </a:p>
          <a:p>
            <a:pPr eaLnBrk="1" hangingPunct="1"/>
            <a:r>
              <a:rPr lang="en-GB" sz="1800" b="1" smtClean="0"/>
              <a:t>Resource Allocation</a:t>
            </a:r>
            <a:r>
              <a:rPr lang="en-GB" sz="1800" smtClean="0"/>
              <a:t>: During peer interactions resources must be allocated to the selected peers (given by the selection function). The way a peer divides its resources among the selected peers, defines the resource allocation policy.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smtClean="0"/>
              <a:t>Parameterising BT</a:t>
            </a:r>
          </a:p>
        </p:txBody>
      </p:sp>
      <p:sp>
        <p:nvSpPr>
          <p:cNvPr id="51203" name="Content Placeholder 2"/>
          <p:cNvSpPr>
            <a:spLocks noGrp="1"/>
          </p:cNvSpPr>
          <p:nvPr>
            <p:ph idx="1"/>
          </p:nvPr>
        </p:nvSpPr>
        <p:spPr/>
        <p:txBody>
          <a:bodyPr/>
          <a:lstStyle/>
          <a:p>
            <a:pPr eaLnBrk="1" hangingPunct="1"/>
            <a:r>
              <a:rPr lang="en-GB" smtClean="0"/>
              <a:t>Stranger policy (10 variants)</a:t>
            </a:r>
          </a:p>
          <a:p>
            <a:pPr eaLnBrk="1" hangingPunct="1"/>
            <a:r>
              <a:rPr lang="en-GB" smtClean="0"/>
              <a:t>Selection function:</a:t>
            </a:r>
          </a:p>
          <a:p>
            <a:pPr lvl="1" eaLnBrk="1" hangingPunct="1"/>
            <a:r>
              <a:rPr lang="en-GB" smtClean="0"/>
              <a:t>Candidate list - peers to consider (2 variants)</a:t>
            </a:r>
          </a:p>
          <a:p>
            <a:pPr lvl="1" eaLnBrk="1" hangingPunct="1"/>
            <a:r>
              <a:rPr lang="en-GB" smtClean="0"/>
              <a:t>Ranking function - order list (6 variants)</a:t>
            </a:r>
          </a:p>
          <a:p>
            <a:pPr lvl="1" eaLnBrk="1" hangingPunct="1"/>
            <a:r>
              <a:rPr lang="en-GB" smtClean="0"/>
              <a:t>Selection - number of peers to select (9 variants)</a:t>
            </a:r>
          </a:p>
          <a:p>
            <a:pPr eaLnBrk="1" hangingPunct="1"/>
            <a:r>
              <a:rPr lang="en-GB" smtClean="0"/>
              <a:t>Resource allocation (3 variants)</a:t>
            </a:r>
          </a:p>
          <a:p>
            <a:pPr eaLnBrk="1" hangingPunct="1"/>
            <a:r>
              <a:rPr lang="en-GB" smtClean="0"/>
              <a:t>Gives a space of 3270 unique protocols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3" descr="fig3-scatter.tiff"/>
          <p:cNvPicPr>
            <a:picLocks noChangeAspect="1"/>
          </p:cNvPicPr>
          <p:nvPr/>
        </p:nvPicPr>
        <p:blipFill>
          <a:blip r:embed="rId2"/>
          <a:srcRect/>
          <a:stretch>
            <a:fillRect/>
          </a:stretch>
        </p:blipFill>
        <p:spPr bwMode="auto">
          <a:xfrm>
            <a:off x="1136650" y="177800"/>
            <a:ext cx="6870700" cy="650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3" descr="fig9-scatter.tiff"/>
          <p:cNvPicPr>
            <a:picLocks noChangeAspect="1"/>
          </p:cNvPicPr>
          <p:nvPr/>
        </p:nvPicPr>
        <p:blipFill>
          <a:blip r:embed="rId2"/>
          <a:srcRect/>
          <a:stretch>
            <a:fillRect/>
          </a:stretch>
        </p:blipFill>
        <p:spPr bwMode="auto">
          <a:xfrm>
            <a:off x="304800" y="381000"/>
            <a:ext cx="8382000" cy="613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smtClean="0"/>
              <a:t>Broad Summary</a:t>
            </a:r>
          </a:p>
        </p:txBody>
      </p:sp>
      <p:sp>
        <p:nvSpPr>
          <p:cNvPr id="54275" name="Content Placeholder 2"/>
          <p:cNvSpPr>
            <a:spLocks noGrp="1"/>
          </p:cNvSpPr>
          <p:nvPr>
            <p:ph idx="1"/>
          </p:nvPr>
        </p:nvSpPr>
        <p:spPr>
          <a:xfrm>
            <a:off x="457200" y="1600200"/>
            <a:ext cx="8229600" cy="5029200"/>
          </a:xfrm>
        </p:spPr>
        <p:txBody>
          <a:bodyPr/>
          <a:lstStyle/>
          <a:p>
            <a:pPr eaLnBrk="1" hangingPunct="1"/>
            <a:r>
              <a:rPr lang="en-GB" smtClean="0"/>
              <a:t>Lower cluster (low P) all free rider variants who do not reciprocate with partners</a:t>
            </a:r>
          </a:p>
          <a:p>
            <a:pPr eaLnBrk="1" hangingPunct="1"/>
            <a:r>
              <a:rPr lang="en-GB" smtClean="0"/>
              <a:t>Upper cluster (high P) do reciprocate with partners but some defect with strangers</a:t>
            </a:r>
          </a:p>
          <a:p>
            <a:pPr eaLnBrk="1" hangingPunct="1"/>
            <a:r>
              <a:rPr lang="en-GB" smtClean="0"/>
              <a:t>Top P, low number of partners (1,2), Sort Loyal, When Needed</a:t>
            </a:r>
          </a:p>
          <a:p>
            <a:pPr eaLnBrk="1" hangingPunct="1"/>
            <a:r>
              <a:rPr lang="en-GB" smtClean="0"/>
              <a:t>Top R, high number of partners (6-9), Sort Fastest, When Needed, Prop. Share</a:t>
            </a:r>
          </a:p>
          <a:p>
            <a:pPr eaLnBrk="1" hangingPunct="1"/>
            <a:r>
              <a:rPr lang="en-GB" smtClean="0"/>
              <a:t>Sweet spot (P,R&gt;0.8): Sort Loyal</a:t>
            </a:r>
          </a:p>
          <a:p>
            <a:pPr eaLnBrk="1" hangingPunct="1"/>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sz="3200" smtClean="0"/>
              <a:t>Interesting link to some economic work?</a:t>
            </a:r>
          </a:p>
        </p:txBody>
      </p:sp>
      <p:sp>
        <p:nvSpPr>
          <p:cNvPr id="55299" name="Content Placeholder 2"/>
          <p:cNvSpPr>
            <a:spLocks noGrp="1"/>
          </p:cNvSpPr>
          <p:nvPr>
            <p:ph idx="1"/>
          </p:nvPr>
        </p:nvSpPr>
        <p:spPr/>
        <p:txBody>
          <a:bodyPr/>
          <a:lstStyle/>
          <a:p>
            <a:pPr eaLnBrk="1" hangingPunct="1"/>
            <a:r>
              <a:rPr lang="en-GB" sz="1800" b="1" i="1" smtClean="0"/>
              <a:t>Compare empirical / modelling work</a:t>
            </a:r>
            <a:r>
              <a:rPr lang="en-GB" sz="1800" smtClean="0"/>
              <a:t>: Kirman AP and Vriend NJ (2000) "Learning to be loyal: A study of the Marseille fish market" In: Gatti DD, Gallegati G and Kirman AP, Interaction and market structure: essays on heterogeneity in economics, Volume 484. Springer,</a:t>
            </a:r>
          </a:p>
          <a:p>
            <a:pPr eaLnBrk="1" hangingPunct="1"/>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Popular applications of P2P</a:t>
            </a:r>
          </a:p>
        </p:txBody>
      </p:sp>
      <p:sp>
        <p:nvSpPr>
          <p:cNvPr id="7171" name="Rectangle 3"/>
          <p:cNvSpPr>
            <a:spLocks noGrp="1" noChangeArrowheads="1"/>
          </p:cNvSpPr>
          <p:nvPr>
            <p:ph type="body" idx="1"/>
          </p:nvPr>
        </p:nvSpPr>
        <p:spPr/>
        <p:txBody>
          <a:bodyPr>
            <a:normAutofit lnSpcReduction="10000"/>
          </a:bodyPr>
          <a:lstStyle/>
          <a:p>
            <a:pPr>
              <a:lnSpc>
                <a:spcPct val="90000"/>
              </a:lnSpc>
            </a:pPr>
            <a:r>
              <a:rPr lang="en-GB" dirty="0" err="1"/>
              <a:t>BitTorrent</a:t>
            </a:r>
            <a:endParaRPr lang="en-GB" dirty="0"/>
          </a:p>
          <a:p>
            <a:pPr lvl="1">
              <a:lnSpc>
                <a:spcPct val="90000"/>
              </a:lnSpc>
            </a:pPr>
            <a:r>
              <a:rPr lang="en-GB" dirty="0"/>
              <a:t>Open protocol for sharing large files</a:t>
            </a:r>
          </a:p>
          <a:p>
            <a:pPr lvl="1">
              <a:lnSpc>
                <a:spcPct val="90000"/>
              </a:lnSpc>
            </a:pPr>
            <a:r>
              <a:rPr lang="en-GB" dirty="0"/>
              <a:t>Peers cooperate to speedup downloads</a:t>
            </a:r>
          </a:p>
          <a:p>
            <a:pPr>
              <a:lnSpc>
                <a:spcPct val="90000"/>
              </a:lnSpc>
            </a:pPr>
            <a:r>
              <a:rPr lang="en-GB" dirty="0" err="1"/>
              <a:t>Skype</a:t>
            </a:r>
            <a:endParaRPr lang="en-GB" dirty="0"/>
          </a:p>
          <a:p>
            <a:pPr lvl="1">
              <a:lnSpc>
                <a:spcPct val="90000"/>
              </a:lnSpc>
            </a:pPr>
            <a:r>
              <a:rPr lang="en-GB" dirty="0"/>
              <a:t>Closed protocol for voice over IP</a:t>
            </a:r>
          </a:p>
          <a:p>
            <a:pPr lvl="1">
              <a:lnSpc>
                <a:spcPct val="90000"/>
              </a:lnSpc>
            </a:pPr>
            <a:r>
              <a:rPr lang="en-GB" dirty="0"/>
              <a:t>Peers cooperate to route audio streams</a:t>
            </a:r>
            <a:endParaRPr lang="en-GB" dirty="0" smtClean="0"/>
          </a:p>
          <a:p>
            <a:pPr>
              <a:lnSpc>
                <a:spcPct val="90000"/>
              </a:lnSpc>
            </a:pPr>
            <a:r>
              <a:rPr lang="en-GB" dirty="0" err="1" smtClean="0"/>
              <a:t>Bitcoin</a:t>
            </a:r>
            <a:endParaRPr lang="en-GB" dirty="0" smtClean="0"/>
          </a:p>
          <a:p>
            <a:pPr lvl="1">
              <a:lnSpc>
                <a:spcPct val="90000"/>
              </a:lnSpc>
            </a:pPr>
            <a:r>
              <a:rPr lang="en-GB" dirty="0" smtClean="0"/>
              <a:t>Open protocol for making payments in virtual currency</a:t>
            </a:r>
          </a:p>
          <a:p>
            <a:pPr lvl="1">
              <a:lnSpc>
                <a:spcPct val="90000"/>
              </a:lnSpc>
            </a:pPr>
            <a:r>
              <a:rPr lang="en-GB" dirty="0" smtClean="0"/>
              <a:t>Peers cooperate to improve security </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smtClean="0"/>
              <a:t>From swarms to collectives</a:t>
            </a:r>
          </a:p>
        </p:txBody>
      </p:sp>
      <p:sp>
        <p:nvSpPr>
          <p:cNvPr id="47107" name="TextBox 2"/>
          <p:cNvSpPr txBox="1">
            <a:spLocks noChangeArrowheads="1"/>
          </p:cNvSpPr>
          <p:nvPr/>
        </p:nvSpPr>
        <p:spPr bwMode="auto">
          <a:xfrm>
            <a:off x="990600" y="1905000"/>
            <a:ext cx="7086600" cy="830263"/>
          </a:xfrm>
          <a:prstGeom prst="rect">
            <a:avLst/>
          </a:prstGeom>
          <a:noFill/>
          <a:ln w="9525">
            <a:noFill/>
            <a:miter lim="800000"/>
            <a:headEnd/>
            <a:tailEnd/>
          </a:ln>
        </p:spPr>
        <p:txBody>
          <a:bodyPr>
            <a:prstTxWarp prst="textNoShape">
              <a:avLst/>
            </a:prstTxWarp>
            <a:spAutoFit/>
          </a:bodyPr>
          <a:lstStyle/>
          <a:p>
            <a:pPr algn="ctr"/>
            <a:r>
              <a:rPr lang="en-GB" sz="2400" i="1"/>
              <a:t>Where we start to see things that look a bit like “real economics” emerge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GB" sz="4000" smtClean="0"/>
              <a:t>Communities have formed around BitTorrent Trackers</a:t>
            </a:r>
          </a:p>
        </p:txBody>
      </p:sp>
      <p:pic>
        <p:nvPicPr>
          <p:cNvPr id="48131" name="Picture 3" descr="pt-logos1.tiff"/>
          <p:cNvPicPr>
            <a:picLocks noChangeAspect="1"/>
          </p:cNvPicPr>
          <p:nvPr/>
        </p:nvPicPr>
        <p:blipFill>
          <a:blip r:embed="rId2"/>
          <a:srcRect/>
          <a:stretch>
            <a:fillRect/>
          </a:stretch>
        </p:blipFill>
        <p:spPr bwMode="auto">
          <a:xfrm>
            <a:off x="990600" y="1371600"/>
            <a:ext cx="6754813" cy="4953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Public Trackers (e.g. PirateBay)</a:t>
            </a:r>
          </a:p>
        </p:txBody>
      </p:sp>
      <p:sp>
        <p:nvSpPr>
          <p:cNvPr id="49155" name="Content Placeholder 2"/>
          <p:cNvSpPr>
            <a:spLocks noGrp="1"/>
          </p:cNvSpPr>
          <p:nvPr>
            <p:ph idx="1"/>
          </p:nvPr>
        </p:nvSpPr>
        <p:spPr/>
        <p:txBody>
          <a:bodyPr>
            <a:normAutofit fontScale="92500"/>
          </a:bodyPr>
          <a:lstStyle/>
          <a:p>
            <a:pPr eaLnBrk="1" hangingPunct="1"/>
            <a:r>
              <a:rPr lang="en-US" smtClean="0"/>
              <a:t>BitTorrent uses Trackers to index swarms</a:t>
            </a:r>
          </a:p>
          <a:p>
            <a:pPr eaLnBrk="1" hangingPunct="1"/>
            <a:r>
              <a:rPr lang="en-US" smtClean="0"/>
              <a:t>Public trackers let anyone join or create a swarm</a:t>
            </a:r>
          </a:p>
          <a:p>
            <a:pPr eaLnBrk="1" hangingPunct="1"/>
            <a:r>
              <a:rPr lang="en-US" smtClean="0"/>
              <a:t>Sharing within a swarm is incentivised via a form of tit-for-tat (as we have seen)</a:t>
            </a:r>
          </a:p>
          <a:p>
            <a:pPr eaLnBrk="1" hangingPunct="1"/>
            <a:r>
              <a:rPr lang="en-US" smtClean="0"/>
              <a:t>However there is no incentive for:</a:t>
            </a:r>
          </a:p>
          <a:p>
            <a:pPr lvl="1" eaLnBrk="1" hangingPunct="1">
              <a:buFont typeface="Arial" charset="0"/>
              <a:buChar char="•"/>
            </a:pPr>
            <a:r>
              <a:rPr lang="en-US" smtClean="0"/>
              <a:t>Seeding (uploading after file is downloaded)</a:t>
            </a:r>
          </a:p>
          <a:p>
            <a:pPr lvl="1" eaLnBrk="1" hangingPunct="1">
              <a:buFont typeface="Arial" charset="0"/>
              <a:buChar char="•"/>
            </a:pPr>
            <a:r>
              <a:rPr lang="en-US" smtClean="0"/>
              <a:t>Capping (creating and injecting a new file)</a:t>
            </a:r>
          </a:p>
          <a:p>
            <a:pPr lvl="1" eaLnBrk="1" hangingPunct="1">
              <a:buFont typeface="Arial" charset="0"/>
              <a:buChar char="•"/>
            </a:pPr>
            <a:r>
              <a:rPr lang="en-US" smtClean="0"/>
              <a:t>Maintaining a Tracker in the first instance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Private Trackers (Many)</a:t>
            </a:r>
          </a:p>
        </p:txBody>
      </p:sp>
      <p:sp>
        <p:nvSpPr>
          <p:cNvPr id="50179" name="Content Placeholder 2"/>
          <p:cNvSpPr>
            <a:spLocks noGrp="1"/>
          </p:cNvSpPr>
          <p:nvPr>
            <p:ph idx="1"/>
          </p:nvPr>
        </p:nvSpPr>
        <p:spPr/>
        <p:txBody>
          <a:bodyPr>
            <a:normAutofit fontScale="92500" lnSpcReduction="10000"/>
          </a:bodyPr>
          <a:lstStyle/>
          <a:p>
            <a:pPr eaLnBrk="1" hangingPunct="1"/>
            <a:r>
              <a:rPr lang="en-US" smtClean="0"/>
              <a:t>Private Trackers have emerged more recently</a:t>
            </a:r>
          </a:p>
          <a:p>
            <a:pPr eaLnBrk="1" hangingPunct="1"/>
            <a:r>
              <a:rPr lang="en-US" smtClean="0"/>
              <a:t>Only allow registered users to join swarms</a:t>
            </a:r>
          </a:p>
          <a:p>
            <a:pPr eaLnBrk="1" hangingPunct="1"/>
            <a:r>
              <a:rPr lang="en-US" smtClean="0"/>
              <a:t>May track upload / download of each user</a:t>
            </a:r>
          </a:p>
          <a:p>
            <a:pPr eaLnBrk="1" hangingPunct="1"/>
            <a:r>
              <a:rPr lang="en-US" smtClean="0"/>
              <a:t>Some keep centralised accounts for each user</a:t>
            </a:r>
          </a:p>
          <a:p>
            <a:pPr lvl="1" eaLnBrk="1" hangingPunct="1">
              <a:buFont typeface="Arial" charset="0"/>
              <a:buChar char="•"/>
            </a:pPr>
            <a:r>
              <a:rPr lang="en-US" smtClean="0"/>
              <a:t>When users download much more than upload they may be kicked out</a:t>
            </a:r>
          </a:p>
          <a:p>
            <a:pPr lvl="1" eaLnBrk="1" hangingPunct="1">
              <a:buFont typeface="Arial" charset="0"/>
              <a:buChar char="•"/>
            </a:pPr>
            <a:r>
              <a:rPr lang="en-US" smtClean="0"/>
              <a:t>Many different schemes: ratio, credits, points etc</a:t>
            </a:r>
          </a:p>
          <a:p>
            <a:pPr eaLnBrk="1" hangingPunct="1"/>
            <a:r>
              <a:rPr lang="en-US" smtClean="0"/>
              <a:t>Some rely on users to just be nice with various “gentleman's club” methods</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smtClean="0"/>
              <a:t>A little detail on credit systems</a:t>
            </a:r>
          </a:p>
        </p:txBody>
      </p:sp>
      <p:sp>
        <p:nvSpPr>
          <p:cNvPr id="51203" name="Content Placeholder 2"/>
          <p:cNvSpPr>
            <a:spLocks noGrp="1"/>
          </p:cNvSpPr>
          <p:nvPr>
            <p:ph idx="1"/>
          </p:nvPr>
        </p:nvSpPr>
        <p:spPr/>
        <p:txBody>
          <a:bodyPr/>
          <a:lstStyle/>
          <a:p>
            <a:pPr eaLnBrk="1" hangingPunct="1"/>
            <a:r>
              <a:rPr lang="en-GB" smtClean="0"/>
              <a:t>We will give a little detail on credit systems in private BT communities</a:t>
            </a:r>
          </a:p>
          <a:p>
            <a:pPr eaLnBrk="1" hangingPunct="1"/>
            <a:r>
              <a:rPr lang="en-GB" smtClean="0"/>
              <a:t>Give a flavour of how economic / collective issues are becoming significant</a:t>
            </a:r>
          </a:p>
          <a:p>
            <a:pPr eaLnBrk="1" hangingPunct="1"/>
            <a:r>
              <a:rPr lang="en-GB" smtClean="0"/>
              <a:t>Present results from a simple (agent-based) model and some measurements of a real private tracker</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Private Trackers - Credit</a:t>
            </a:r>
          </a:p>
        </p:txBody>
      </p:sp>
      <p:sp>
        <p:nvSpPr>
          <p:cNvPr id="52227" name="Content Placeholder 2"/>
          <p:cNvSpPr>
            <a:spLocks noGrp="1"/>
          </p:cNvSpPr>
          <p:nvPr>
            <p:ph idx="1"/>
          </p:nvPr>
        </p:nvSpPr>
        <p:spPr/>
        <p:txBody>
          <a:bodyPr/>
          <a:lstStyle/>
          <a:p>
            <a:r>
              <a:rPr lang="en-US" smtClean="0"/>
              <a:t>Consider a scheme based on credits</a:t>
            </a:r>
          </a:p>
          <a:p>
            <a:pPr lvl="1"/>
            <a:r>
              <a:rPr lang="en-US" smtClean="0"/>
              <a:t>Uploading 1MB earns one credit</a:t>
            </a:r>
          </a:p>
          <a:p>
            <a:pPr lvl="1"/>
            <a:r>
              <a:rPr lang="en-US" smtClean="0"/>
              <a:t>Downloading 1MB costs one credit</a:t>
            </a:r>
          </a:p>
          <a:p>
            <a:pPr lvl="1"/>
            <a:r>
              <a:rPr lang="en-US" smtClean="0"/>
              <a:t>A user with no credits can’t download</a:t>
            </a:r>
          </a:p>
          <a:p>
            <a:r>
              <a:rPr lang="en-US" smtClean="0"/>
              <a:t>Users must be given some initial credit</a:t>
            </a:r>
          </a:p>
          <a:p>
            <a:r>
              <a:rPr lang="en-US" smtClean="0"/>
              <a:t>In fixed size pop. total credit remains constant</a:t>
            </a:r>
          </a:p>
          <a:p>
            <a:r>
              <a:rPr lang="en-US" smtClean="0"/>
              <a:t>Similar to a fixed supply of money in an economy (loose analogy!)</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Private Trackers - Credit</a:t>
            </a:r>
          </a:p>
        </p:txBody>
      </p:sp>
      <p:sp>
        <p:nvSpPr>
          <p:cNvPr id="53251" name="Content Placeholder 2"/>
          <p:cNvSpPr>
            <a:spLocks noGrp="1"/>
          </p:cNvSpPr>
          <p:nvPr>
            <p:ph idx="1"/>
          </p:nvPr>
        </p:nvSpPr>
        <p:spPr>
          <a:xfrm>
            <a:off x="228600" y="1600200"/>
            <a:ext cx="8763000" cy="4525963"/>
          </a:xfrm>
        </p:spPr>
        <p:txBody>
          <a:bodyPr/>
          <a:lstStyle/>
          <a:p>
            <a:r>
              <a:rPr lang="en-US" smtClean="0"/>
              <a:t>How much credit should be put into the system?</a:t>
            </a:r>
          </a:p>
          <a:p>
            <a:r>
              <a:rPr lang="en-US" smtClean="0"/>
              <a:t>How would it effect the efficiency of the system?</a:t>
            </a:r>
          </a:p>
          <a:p>
            <a:r>
              <a:rPr lang="en-US" smtClean="0"/>
              <a:t>When do credit squeezes occur?</a:t>
            </a:r>
          </a:p>
          <a:p>
            <a:r>
              <a:rPr lang="en-US" smtClean="0"/>
              <a:t>How can they be avoided?</a:t>
            </a:r>
          </a:p>
          <a:p>
            <a:pPr algn="ctr">
              <a:spcBef>
                <a:spcPct val="0"/>
              </a:spcBef>
              <a:buFont typeface="Arial" charset="0"/>
              <a:buNone/>
            </a:pPr>
            <a:endParaRPr lang="en-US" sz="2600" i="1" smtClean="0"/>
          </a:p>
          <a:p>
            <a:pPr algn="ctr">
              <a:spcBef>
                <a:spcPct val="0"/>
              </a:spcBef>
              <a:buFont typeface="Arial" charset="0"/>
              <a:buNone/>
            </a:pPr>
            <a:r>
              <a:rPr lang="en-US" sz="2600" i="1" smtClean="0"/>
              <a:t>We define a credit squeeze as a situation in which,</a:t>
            </a:r>
          </a:p>
          <a:p>
            <a:pPr algn="ctr">
              <a:spcBef>
                <a:spcPct val="0"/>
              </a:spcBef>
              <a:buFont typeface="Arial" charset="0"/>
              <a:buNone/>
            </a:pPr>
            <a:r>
              <a:rPr lang="en-US" sz="2600" i="1" smtClean="0"/>
              <a:t>due to lack of credit, the efficiency of the system is</a:t>
            </a:r>
          </a:p>
          <a:p>
            <a:pPr algn="ctr">
              <a:spcBef>
                <a:spcPct val="0"/>
              </a:spcBef>
              <a:buFont typeface="Arial" charset="0"/>
              <a:buNone/>
            </a:pPr>
            <a:r>
              <a:rPr lang="en-US" sz="2600" i="1" smtClean="0"/>
              <a:t>significantly reduced.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BitCrunch Model</a:t>
            </a:r>
          </a:p>
        </p:txBody>
      </p:sp>
      <p:sp>
        <p:nvSpPr>
          <p:cNvPr id="3" name="Content Placeholder 2"/>
          <p:cNvSpPr>
            <a:spLocks noGrp="1"/>
          </p:cNvSpPr>
          <p:nvPr>
            <p:ph idx="1"/>
          </p:nvPr>
        </p:nvSpPr>
        <p:spPr/>
        <p:txBody>
          <a:bodyPr>
            <a:normAutofit fontScale="92500" lnSpcReduction="10000"/>
          </a:bodyPr>
          <a:lstStyle/>
          <a:p>
            <a:pPr>
              <a:defRPr/>
            </a:pPr>
            <a:r>
              <a:rPr lang="en-US" dirty="0" smtClean="0"/>
              <a:t>Highly abstract and simplified model</a:t>
            </a:r>
          </a:p>
          <a:p>
            <a:pPr lvl="1">
              <a:defRPr/>
            </a:pPr>
            <a:r>
              <a:rPr lang="en-US" dirty="0" smtClean="0"/>
              <a:t>All nodes have equal upload / download</a:t>
            </a:r>
          </a:p>
          <a:p>
            <a:pPr lvl="1">
              <a:defRPr/>
            </a:pPr>
            <a:r>
              <a:rPr lang="en-US" dirty="0" smtClean="0"/>
              <a:t>Equally interested in all swarms on the tracker</a:t>
            </a:r>
          </a:p>
          <a:p>
            <a:pPr lvl="1">
              <a:defRPr/>
            </a:pPr>
            <a:r>
              <a:rPr lang="en-US" dirty="0" smtClean="0"/>
              <a:t>Always uploading to one swarm (seeding)</a:t>
            </a:r>
          </a:p>
          <a:p>
            <a:pPr lvl="1">
              <a:defRPr/>
            </a:pPr>
            <a:r>
              <a:rPr lang="en-US" dirty="0" smtClean="0"/>
              <a:t>Always downloading from another swarm (leeching)</a:t>
            </a:r>
          </a:p>
          <a:p>
            <a:pPr lvl="1">
              <a:defRPr/>
            </a:pPr>
            <a:r>
              <a:rPr lang="en-US" dirty="0" smtClean="0"/>
              <a:t>No </a:t>
            </a:r>
            <a:r>
              <a:rPr lang="en-US" dirty="0" err="1" smtClean="0"/>
              <a:t>modelling</a:t>
            </a:r>
            <a:r>
              <a:rPr lang="en-US" dirty="0" smtClean="0"/>
              <a:t> of tit-for-tat or free-riding</a:t>
            </a:r>
          </a:p>
          <a:p>
            <a:pPr lvl="1">
              <a:defRPr/>
            </a:pPr>
            <a:r>
              <a:rPr lang="en-US" dirty="0" smtClean="0"/>
              <a:t>Always online, fixed population</a:t>
            </a:r>
          </a:p>
          <a:p>
            <a:pPr lvl="1">
              <a:defRPr/>
            </a:pPr>
            <a:r>
              <a:rPr lang="en-US" dirty="0" smtClean="0"/>
              <a:t>If run out of credit (broke) must wait until earns some via upload before being allowed to download</a:t>
            </a:r>
          </a:p>
          <a:p>
            <a:pPr lvl="1">
              <a:defRPr/>
            </a:pPr>
            <a:r>
              <a:rPr lang="en-US" dirty="0" smtClean="0"/>
              <a:t>Swarms assumed to share upload “perfectly”</a:t>
            </a:r>
          </a:p>
          <a:p>
            <a:pPr lvl="1">
              <a:defRPr/>
            </a:pPr>
            <a:endParaRPr lang="en-US" dirty="0" smtClean="0"/>
          </a:p>
          <a:p>
            <a:pP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BitCrunch Model – baseline runs</a:t>
            </a:r>
          </a:p>
        </p:txBody>
      </p:sp>
      <p:sp>
        <p:nvSpPr>
          <p:cNvPr id="55299" name="Content Placeholder 2"/>
          <p:cNvSpPr>
            <a:spLocks noGrp="1"/>
          </p:cNvSpPr>
          <p:nvPr>
            <p:ph idx="1"/>
          </p:nvPr>
        </p:nvSpPr>
        <p:spPr/>
        <p:txBody>
          <a:bodyPr/>
          <a:lstStyle/>
          <a:p>
            <a:r>
              <a:rPr lang="en-US" smtClean="0"/>
              <a:t>Parameters:</a:t>
            </a:r>
          </a:p>
          <a:p>
            <a:pPr lvl="1"/>
            <a:r>
              <a:rPr lang="en-US" smtClean="0"/>
              <a:t>500 peers, 100 swarms</a:t>
            </a:r>
          </a:p>
          <a:p>
            <a:pPr lvl="1"/>
            <a:r>
              <a:rPr lang="en-US" smtClean="0"/>
              <a:t>Peer upload and download capacity = 1 unit</a:t>
            </a:r>
          </a:p>
          <a:p>
            <a:pPr lvl="1"/>
            <a:r>
              <a:rPr lang="en-US" smtClean="0"/>
              <a:t>Each file shared in each swarm = 10 units size</a:t>
            </a:r>
          </a:p>
          <a:p>
            <a:pPr lvl="1"/>
            <a:r>
              <a:rPr lang="en-US" smtClean="0"/>
              <a:t>One simulation cycle = each swarm processes one unit of time</a:t>
            </a:r>
          </a:p>
          <a:p>
            <a:pPr lvl="1"/>
            <a:r>
              <a:rPr lang="en-US" smtClean="0"/>
              <a:t>Run for 20,000 cycles (x10 runs)</a:t>
            </a:r>
          </a:p>
          <a:p>
            <a:pPr lvl="1"/>
            <a:r>
              <a:rPr lang="en-US" smtClean="0"/>
              <a:t>For initial credit per peer of 1, 10 and 100 units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Typical basline simulation run</a:t>
            </a:r>
          </a:p>
        </p:txBody>
      </p:sp>
      <p:pic>
        <p:nvPicPr>
          <p:cNvPr id="56323" name="Picture 3" descr="100-basline.pdf"/>
          <p:cNvPicPr>
            <a:picLocks noChangeAspect="1"/>
          </p:cNvPicPr>
          <p:nvPr/>
        </p:nvPicPr>
        <p:blipFill>
          <a:blip r:embed="rId2"/>
          <a:srcRect/>
          <a:stretch>
            <a:fillRect/>
          </a:stretch>
        </p:blipFill>
        <p:spPr bwMode="auto">
          <a:xfrm>
            <a:off x="914400" y="1143000"/>
            <a:ext cx="7040563" cy="5440363"/>
          </a:xfrm>
          <a:prstGeom prst="rect">
            <a:avLst/>
          </a:prstGeom>
          <a:noFill/>
          <a:ln w="9525">
            <a:noFill/>
            <a:miter lim="800000"/>
            <a:headEnd/>
            <a:tailEnd/>
          </a:ln>
        </p:spPr>
      </p:pic>
      <p:sp>
        <p:nvSpPr>
          <p:cNvPr id="56324" name="TextBox 4"/>
          <p:cNvSpPr txBox="1">
            <a:spLocks noChangeArrowheads="1"/>
          </p:cNvSpPr>
          <p:nvPr/>
        </p:nvSpPr>
        <p:spPr bwMode="auto">
          <a:xfrm>
            <a:off x="3352800" y="1417638"/>
            <a:ext cx="3124200" cy="369887"/>
          </a:xfrm>
          <a:prstGeom prst="rect">
            <a:avLst/>
          </a:prstGeom>
          <a:noFill/>
          <a:ln w="9525">
            <a:noFill/>
            <a:miter lim="800000"/>
            <a:headEnd/>
            <a:tailEnd/>
          </a:ln>
        </p:spPr>
        <p:txBody>
          <a:bodyPr>
            <a:prstTxWarp prst="textNoShape">
              <a:avLst/>
            </a:prstTxWarp>
            <a:spAutoFit/>
          </a:bodyPr>
          <a:lstStyle/>
          <a:p>
            <a:pPr algn="ctr"/>
            <a:r>
              <a:rPr lang="en-US"/>
              <a:t>Initial Credit = 100</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Big Picture</a:t>
            </a:r>
          </a:p>
        </p:txBody>
      </p:sp>
      <p:sp>
        <p:nvSpPr>
          <p:cNvPr id="16387" name="Content Placeholder 2"/>
          <p:cNvSpPr>
            <a:spLocks noGrp="1"/>
          </p:cNvSpPr>
          <p:nvPr>
            <p:ph idx="1"/>
          </p:nvPr>
        </p:nvSpPr>
        <p:spPr/>
        <p:txBody>
          <a:bodyPr/>
          <a:lstStyle/>
          <a:p>
            <a:r>
              <a:rPr lang="en-GB" dirty="0" smtClean="0"/>
              <a:t>P2P can mean “person-to-person” (less technology more person emphasis)</a:t>
            </a:r>
          </a:p>
          <a:p>
            <a:r>
              <a:rPr lang="en-GB" dirty="0" smtClean="0"/>
              <a:t>Social </a:t>
            </a:r>
            <a:r>
              <a:rPr lang="en-GB" dirty="0" smtClean="0"/>
              <a:t>science and </a:t>
            </a:r>
            <a:r>
              <a:rPr lang="en-GB" dirty="0" smtClean="0"/>
              <a:t>economics can </a:t>
            </a:r>
            <a:r>
              <a:rPr lang="en-GB" dirty="0" smtClean="0"/>
              <a:t>inform the design of P2P systems</a:t>
            </a:r>
          </a:p>
          <a:p>
            <a:r>
              <a:rPr lang="en-GB" dirty="0" smtClean="0"/>
              <a:t>P2P systems change economic realities</a:t>
            </a:r>
          </a:p>
          <a:p>
            <a:r>
              <a:rPr lang="en-GB" dirty="0" smtClean="0"/>
              <a:t>New economic models (commons-based peer production – “wealth of networks” by </a:t>
            </a:r>
            <a:r>
              <a:rPr lang="en-GB" dirty="0" err="1" smtClean="0"/>
              <a:t>Yochai</a:t>
            </a:r>
            <a:r>
              <a:rPr lang="en-GB" dirty="0" smtClean="0"/>
              <a:t> </a:t>
            </a:r>
            <a:r>
              <a:rPr lang="en-GB" dirty="0" err="1" smtClean="0"/>
              <a:t>Benkler</a:t>
            </a:r>
            <a:r>
              <a:rPr lang="en-GB" dirty="0" smtClean="0"/>
              <a:t>)</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Baseline simulation results</a:t>
            </a:r>
          </a:p>
        </p:txBody>
      </p:sp>
      <p:pic>
        <p:nvPicPr>
          <p:cNvPr id="57347" name="Picture 3" descr="table2.tiff"/>
          <p:cNvPicPr>
            <a:picLocks noChangeAspect="1"/>
          </p:cNvPicPr>
          <p:nvPr/>
        </p:nvPicPr>
        <p:blipFill>
          <a:blip r:embed="rId2"/>
          <a:srcRect/>
          <a:stretch>
            <a:fillRect/>
          </a:stretch>
        </p:blipFill>
        <p:spPr bwMode="auto">
          <a:xfrm>
            <a:off x="2447925" y="1417638"/>
            <a:ext cx="4248150" cy="1333500"/>
          </a:xfrm>
          <a:prstGeom prst="rect">
            <a:avLst/>
          </a:prstGeom>
          <a:noFill/>
          <a:ln w="9525">
            <a:noFill/>
            <a:miter lim="800000"/>
            <a:headEnd/>
            <a:tailEnd/>
          </a:ln>
        </p:spPr>
      </p:pic>
      <p:sp>
        <p:nvSpPr>
          <p:cNvPr id="57348" name="TextBox 4"/>
          <p:cNvSpPr txBox="1">
            <a:spLocks noChangeArrowheads="1"/>
          </p:cNvSpPr>
          <p:nvPr/>
        </p:nvSpPr>
        <p:spPr bwMode="auto">
          <a:xfrm>
            <a:off x="1066800" y="2895600"/>
            <a:ext cx="6934200" cy="1754188"/>
          </a:xfrm>
          <a:prstGeom prst="rect">
            <a:avLst/>
          </a:prstGeom>
          <a:noFill/>
          <a:ln w="9525">
            <a:noFill/>
            <a:miter lim="800000"/>
            <a:headEnd/>
            <a:tailEnd/>
          </a:ln>
        </p:spPr>
        <p:txBody>
          <a:bodyPr>
            <a:prstTxWarp prst="textNoShape">
              <a:avLst/>
            </a:prstTxWarp>
            <a:spAutoFit/>
          </a:bodyPr>
          <a:lstStyle/>
          <a:p>
            <a:r>
              <a:rPr lang="en-US"/>
              <a:t>C = initial credit</a:t>
            </a:r>
          </a:p>
          <a:p>
            <a:r>
              <a:rPr lang="en-US"/>
              <a:t>T = total throughput = total number of units uploaded as proportion of maximum possible (infinite credit)</a:t>
            </a:r>
          </a:p>
          <a:p>
            <a:r>
              <a:rPr lang="en-US"/>
              <a:t>B = proportion of nodes that are “broke” (zero credit)</a:t>
            </a:r>
          </a:p>
          <a:p>
            <a:r>
              <a:rPr lang="en-US"/>
              <a:t>G = Gini measure (simple measure of inequality of credit)</a:t>
            </a:r>
          </a:p>
          <a:p>
            <a:r>
              <a:rPr lang="en-US"/>
              <a:t>Phi = turnover of top 10% of peers ranked by credit (credit mobility)</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Unequal capacities runs</a:t>
            </a:r>
          </a:p>
        </p:txBody>
      </p:sp>
      <p:sp>
        <p:nvSpPr>
          <p:cNvPr id="58371" name="Content Placeholder 2"/>
          <p:cNvSpPr>
            <a:spLocks noGrp="1"/>
          </p:cNvSpPr>
          <p:nvPr>
            <p:ph idx="1"/>
          </p:nvPr>
        </p:nvSpPr>
        <p:spPr/>
        <p:txBody>
          <a:bodyPr/>
          <a:lstStyle/>
          <a:p>
            <a:r>
              <a:rPr lang="en-US" smtClean="0"/>
              <a:t>To determine what happens when some nodes of different upload capacities</a:t>
            </a:r>
          </a:p>
          <a:p>
            <a:r>
              <a:rPr lang="en-US" smtClean="0"/>
              <a:t>Parameters (same as baseline runs but):</a:t>
            </a:r>
          </a:p>
          <a:p>
            <a:pPr lvl="1"/>
            <a:r>
              <a:rPr lang="en-US" smtClean="0"/>
              <a:t>All peers download capacity = 10 units</a:t>
            </a:r>
          </a:p>
          <a:p>
            <a:pPr lvl="1"/>
            <a:r>
              <a:rPr lang="en-US" smtClean="0"/>
              <a:t>10% of peers upload capacity = 10 units</a:t>
            </a:r>
          </a:p>
          <a:p>
            <a:pPr lvl="1"/>
            <a:r>
              <a:rPr lang="en-US" smtClean="0"/>
              <a:t>90% of peers upload capacity = 1 unit</a:t>
            </a:r>
          </a:p>
          <a:p>
            <a:pPr lvl="1"/>
            <a:r>
              <a:rPr lang="en-US" smtClean="0"/>
              <a:t>Examined a (1.5 credit) seeding bonus approach to dynamically introduce more credit into the system</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Typical unequal capacities run </a:t>
            </a:r>
          </a:p>
        </p:txBody>
      </p:sp>
      <p:pic>
        <p:nvPicPr>
          <p:cNvPr id="59395" name="Picture 3" descr="100-unequal.pdf"/>
          <p:cNvPicPr>
            <a:picLocks noChangeAspect="1"/>
          </p:cNvPicPr>
          <p:nvPr/>
        </p:nvPicPr>
        <p:blipFill>
          <a:blip r:embed="rId2"/>
          <a:srcRect/>
          <a:stretch>
            <a:fillRect/>
          </a:stretch>
        </p:blipFill>
        <p:spPr bwMode="auto">
          <a:xfrm>
            <a:off x="914400" y="1143000"/>
            <a:ext cx="7040563" cy="5440363"/>
          </a:xfrm>
          <a:prstGeom prst="rect">
            <a:avLst/>
          </a:prstGeom>
          <a:noFill/>
          <a:ln w="9525">
            <a:noFill/>
            <a:miter lim="800000"/>
            <a:headEnd/>
            <a:tailEnd/>
          </a:ln>
        </p:spPr>
      </p:pic>
      <p:sp>
        <p:nvSpPr>
          <p:cNvPr id="59396" name="TextBox 4"/>
          <p:cNvSpPr txBox="1">
            <a:spLocks noChangeArrowheads="1"/>
          </p:cNvSpPr>
          <p:nvPr/>
        </p:nvSpPr>
        <p:spPr bwMode="auto">
          <a:xfrm>
            <a:off x="3352800" y="1417638"/>
            <a:ext cx="3124200" cy="369887"/>
          </a:xfrm>
          <a:prstGeom prst="rect">
            <a:avLst/>
          </a:prstGeom>
          <a:noFill/>
          <a:ln w="9525">
            <a:noFill/>
            <a:miter lim="800000"/>
            <a:headEnd/>
            <a:tailEnd/>
          </a:ln>
        </p:spPr>
        <p:txBody>
          <a:bodyPr>
            <a:prstTxWarp prst="textNoShape">
              <a:avLst/>
            </a:prstTxWarp>
            <a:spAutoFit/>
          </a:bodyPr>
          <a:lstStyle/>
          <a:p>
            <a:pPr algn="ctr"/>
            <a:r>
              <a:rPr lang="en-US"/>
              <a:t>Initial Credit = 100</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4000" smtClean="0"/>
              <a:t>Unequal capacities simulation results</a:t>
            </a:r>
          </a:p>
        </p:txBody>
      </p:sp>
      <p:pic>
        <p:nvPicPr>
          <p:cNvPr id="60419" name="Picture 3" descr="table3.tiff"/>
          <p:cNvPicPr>
            <a:picLocks noChangeAspect="1"/>
          </p:cNvPicPr>
          <p:nvPr/>
        </p:nvPicPr>
        <p:blipFill>
          <a:blip r:embed="rId2"/>
          <a:srcRect/>
          <a:stretch>
            <a:fillRect/>
          </a:stretch>
        </p:blipFill>
        <p:spPr bwMode="auto">
          <a:xfrm>
            <a:off x="2362200" y="1250950"/>
            <a:ext cx="4419600" cy="1644650"/>
          </a:xfrm>
          <a:prstGeom prst="rect">
            <a:avLst/>
          </a:prstGeom>
          <a:noFill/>
          <a:ln w="9525">
            <a:noFill/>
            <a:miter lim="800000"/>
            <a:headEnd/>
            <a:tailEnd/>
          </a:ln>
        </p:spPr>
      </p:pic>
      <p:sp>
        <p:nvSpPr>
          <p:cNvPr id="8" name="Rectangle 7"/>
          <p:cNvSpPr/>
          <p:nvPr/>
        </p:nvSpPr>
        <p:spPr>
          <a:xfrm>
            <a:off x="6019800" y="2132013"/>
            <a:ext cx="457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p:nvPr/>
        </p:nvSpPr>
        <p:spPr>
          <a:xfrm>
            <a:off x="5943600" y="2132111"/>
            <a:ext cx="609600" cy="307777"/>
          </a:xfrm>
          <a:prstGeom prst="rect">
            <a:avLst/>
          </a:prstGeom>
          <a:solidFill>
            <a:schemeClr val="bg1"/>
          </a:solidFill>
        </p:spPr>
        <p:txBody>
          <a:bodyPr lIns="0" tIns="0" rIns="0" bIns="0">
            <a:spAutoFit/>
          </a:bodyPr>
          <a:lstStyle/>
          <a:p>
            <a:pPr algn="ctr">
              <a:defRPr/>
            </a:pPr>
            <a:r>
              <a:rPr lang="en-US" sz="2000" dirty="0">
                <a:ln>
                  <a:solidFill>
                    <a:schemeClr val="tx1"/>
                  </a:solidFill>
                </a:ln>
              </a:rPr>
              <a:t>0.06</a:t>
            </a:r>
          </a:p>
        </p:txBody>
      </p:sp>
      <p:sp>
        <p:nvSpPr>
          <p:cNvPr id="60422" name="TextBox 8"/>
          <p:cNvSpPr txBox="1">
            <a:spLocks noChangeArrowheads="1"/>
          </p:cNvSpPr>
          <p:nvPr/>
        </p:nvSpPr>
        <p:spPr bwMode="auto">
          <a:xfrm>
            <a:off x="1066800" y="2895600"/>
            <a:ext cx="6934200" cy="2032000"/>
          </a:xfrm>
          <a:prstGeom prst="rect">
            <a:avLst/>
          </a:prstGeom>
          <a:noFill/>
          <a:ln w="9525">
            <a:noFill/>
            <a:miter lim="800000"/>
            <a:headEnd/>
            <a:tailEnd/>
          </a:ln>
        </p:spPr>
        <p:txBody>
          <a:bodyPr>
            <a:prstTxWarp prst="textNoShape">
              <a:avLst/>
            </a:prstTxWarp>
            <a:spAutoFit/>
          </a:bodyPr>
          <a:lstStyle/>
          <a:p>
            <a:r>
              <a:rPr lang="en-US"/>
              <a:t>C = initial credit</a:t>
            </a:r>
          </a:p>
          <a:p>
            <a:r>
              <a:rPr lang="en-US"/>
              <a:t>T = total throughput = total number of units uploaded as proportion of maximum possible (infinite credit)</a:t>
            </a:r>
          </a:p>
          <a:p>
            <a:r>
              <a:rPr lang="en-US"/>
              <a:t>B = proportion of nodes that are “broke” (zero credit)</a:t>
            </a:r>
          </a:p>
          <a:p>
            <a:r>
              <a:rPr lang="en-US"/>
              <a:t>G = Gini measure (simple measure of inequality of credit)</a:t>
            </a:r>
          </a:p>
          <a:p>
            <a:r>
              <a:rPr lang="en-US"/>
              <a:t>Phi = turnover of top 10% of peers ranked by credit (credit mobility)</a:t>
            </a:r>
          </a:p>
          <a:p>
            <a:r>
              <a:rPr lang="en-US"/>
              <a:t>100++ indicates initial credit of 100 with 1.5 credit seeding bonus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Observations</a:t>
            </a:r>
          </a:p>
        </p:txBody>
      </p:sp>
      <p:sp>
        <p:nvSpPr>
          <p:cNvPr id="61443" name="Content Placeholder 2"/>
          <p:cNvSpPr>
            <a:spLocks noGrp="1"/>
          </p:cNvSpPr>
          <p:nvPr>
            <p:ph idx="1"/>
          </p:nvPr>
        </p:nvSpPr>
        <p:spPr/>
        <p:txBody>
          <a:bodyPr/>
          <a:lstStyle/>
          <a:p>
            <a:pPr marL="0" algn="ctr">
              <a:spcBef>
                <a:spcPct val="0"/>
              </a:spcBef>
              <a:buFont typeface="Arial" charset="0"/>
              <a:buNone/>
            </a:pPr>
            <a:r>
              <a:rPr lang="en-US" i="1"/>
              <a:t>Even in a trivial model where all peers have the same capacities and user behaviour, all swarms have equal popularity and all peers start with equal credits, the performance of the system may be inhibited by credit shortages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Observations</a:t>
            </a:r>
          </a:p>
        </p:txBody>
      </p:sp>
      <p:sp>
        <p:nvSpPr>
          <p:cNvPr id="62467" name="Content Placeholder 2"/>
          <p:cNvSpPr>
            <a:spLocks noGrp="1"/>
          </p:cNvSpPr>
          <p:nvPr>
            <p:ph idx="1"/>
          </p:nvPr>
        </p:nvSpPr>
        <p:spPr/>
        <p:txBody>
          <a:bodyPr/>
          <a:lstStyle/>
          <a:p>
            <a:pPr marL="0" algn="ctr">
              <a:buFont typeface="Arial" charset="0"/>
              <a:buNone/>
            </a:pPr>
            <a:r>
              <a:rPr lang="en-US" i="1"/>
              <a:t>Adding extra capacity to the system, in the form of upload and download, can actually reduce the performance. This is highly counter intuitive and something that should be avoided because it implies lack of scalability.</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Observations</a:t>
            </a:r>
          </a:p>
        </p:txBody>
      </p:sp>
      <p:sp>
        <p:nvSpPr>
          <p:cNvPr id="63491" name="Content Placeholder 2"/>
          <p:cNvSpPr>
            <a:spLocks noGrp="1"/>
          </p:cNvSpPr>
          <p:nvPr>
            <p:ph idx="1"/>
          </p:nvPr>
        </p:nvSpPr>
        <p:spPr/>
        <p:txBody>
          <a:bodyPr/>
          <a:lstStyle/>
          <a:p>
            <a:pPr marL="0" algn="ctr">
              <a:buFont typeface="Arial" charset="0"/>
              <a:buNone/>
            </a:pPr>
            <a:r>
              <a:rPr lang="en-US" i="1"/>
              <a:t>By injecting new credit into the system in the form of a ``seeding bonus’’ a credit squeeze can be ameliorated when peer capacities are unbalanced.</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Statistics from a Private Tracker</a:t>
            </a:r>
          </a:p>
        </p:txBody>
      </p:sp>
      <p:pic>
        <p:nvPicPr>
          <p:cNvPr id="64515" name="Picture 3" descr="table1.tiff"/>
          <p:cNvPicPr>
            <a:picLocks noChangeAspect="1"/>
          </p:cNvPicPr>
          <p:nvPr/>
        </p:nvPicPr>
        <p:blipFill>
          <a:blip r:embed="rId2"/>
          <a:srcRect/>
          <a:stretch>
            <a:fillRect/>
          </a:stretch>
        </p:blipFill>
        <p:spPr bwMode="auto">
          <a:xfrm>
            <a:off x="2374900" y="1295400"/>
            <a:ext cx="4749800" cy="2654300"/>
          </a:xfrm>
          <a:prstGeom prst="rect">
            <a:avLst/>
          </a:prstGeom>
          <a:noFill/>
          <a:ln w="9525">
            <a:noFill/>
            <a:miter lim="800000"/>
            <a:headEnd/>
            <a:tailEnd/>
          </a:ln>
        </p:spPr>
      </p:pic>
      <p:sp>
        <p:nvSpPr>
          <p:cNvPr id="64516" name="TextBox 4"/>
          <p:cNvSpPr txBox="1">
            <a:spLocks noChangeArrowheads="1"/>
          </p:cNvSpPr>
          <p:nvPr/>
        </p:nvSpPr>
        <p:spPr bwMode="auto">
          <a:xfrm>
            <a:off x="1066800" y="4114800"/>
            <a:ext cx="7162800" cy="2308225"/>
          </a:xfrm>
          <a:prstGeom prst="rect">
            <a:avLst/>
          </a:prstGeom>
          <a:noFill/>
          <a:ln w="9525">
            <a:noFill/>
            <a:miter lim="800000"/>
            <a:headEnd/>
            <a:tailEnd/>
          </a:ln>
        </p:spPr>
        <p:txBody>
          <a:bodyPr>
            <a:prstTxWarp prst="textNoShape">
              <a:avLst/>
            </a:prstTxWarp>
            <a:spAutoFit/>
          </a:bodyPr>
          <a:lstStyle/>
          <a:p>
            <a:pPr algn="ctr"/>
            <a:r>
              <a:rPr lang="en-US"/>
              <a:t>Approx. 50,000 peers per day, 10,000 swarms,</a:t>
            </a:r>
          </a:p>
          <a:p>
            <a:pPr algn="ctr"/>
            <a:r>
              <a:rPr lang="en-US"/>
              <a:t>access to credit balances of top 10%</a:t>
            </a:r>
          </a:p>
          <a:p>
            <a:endParaRPr lang="en-US"/>
          </a:p>
          <a:p>
            <a:r>
              <a:rPr lang="en-US"/>
              <a:t>T = throughput in TB over all swarms</a:t>
            </a:r>
          </a:p>
          <a:p>
            <a:r>
              <a:rPr lang="en-US"/>
              <a:t>Delta = total credit increase that day in the entire system</a:t>
            </a:r>
          </a:p>
          <a:p>
            <a:r>
              <a:rPr lang="en-US"/>
              <a:t>Delta0 = total credit increase for top 10% of peers</a:t>
            </a:r>
          </a:p>
          <a:p>
            <a:r>
              <a:rPr lang="en-US"/>
              <a:t>Delta = minimum fraction of credit increase that goes to top 10% of peers</a:t>
            </a:r>
          </a:p>
          <a:p>
            <a:r>
              <a:rPr lang="en-US"/>
              <a:t>S/L = seeder to leecher ratio over all swarms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Statistics from a Private Tracker</a:t>
            </a:r>
          </a:p>
        </p:txBody>
      </p:sp>
      <p:sp>
        <p:nvSpPr>
          <p:cNvPr id="65539" name="Content Placeholder 2"/>
          <p:cNvSpPr>
            <a:spLocks noGrp="1"/>
          </p:cNvSpPr>
          <p:nvPr>
            <p:ph idx="1"/>
          </p:nvPr>
        </p:nvSpPr>
        <p:spPr/>
        <p:txBody>
          <a:bodyPr/>
          <a:lstStyle/>
          <a:p>
            <a:r>
              <a:rPr lang="en-US" smtClean="0"/>
              <a:t>Indicates “rich getting richer” since top 10% are getting a lot of the new credit</a:t>
            </a:r>
          </a:p>
          <a:p>
            <a:r>
              <a:rPr lang="en-US" smtClean="0"/>
              <a:t>High Seeder / Leecher ratio suggestive that a credit squeeze is happening for many</a:t>
            </a:r>
          </a:p>
          <a:p>
            <a:r>
              <a:rPr lang="en-US" smtClean="0"/>
              <a:t>But need more information to verify this</a:t>
            </a:r>
          </a:p>
          <a:p>
            <a:r>
              <a:rPr lang="en-US" smtClean="0"/>
              <a:t>Would be interesting to see what happened to throughput if there was a “free day” or seeding bonus was increased</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Conclusions</a:t>
            </a:r>
          </a:p>
        </p:txBody>
      </p:sp>
      <p:sp>
        <p:nvSpPr>
          <p:cNvPr id="66563" name="Content Placeholder 2"/>
          <p:cNvSpPr>
            <a:spLocks noGrp="1"/>
          </p:cNvSpPr>
          <p:nvPr>
            <p:ph idx="1"/>
          </p:nvPr>
        </p:nvSpPr>
        <p:spPr/>
        <p:txBody>
          <a:bodyPr/>
          <a:lstStyle/>
          <a:p>
            <a:r>
              <a:rPr lang="en-US" smtClean="0"/>
              <a:t>Private trackers using “ratio enforcement” policies appear to be ad-hoc and various</a:t>
            </a:r>
          </a:p>
          <a:p>
            <a:r>
              <a:rPr lang="en-US" smtClean="0"/>
              <a:t>But can have dramatic effects on efficiency</a:t>
            </a:r>
          </a:p>
          <a:p>
            <a:r>
              <a:rPr lang="en-US" smtClean="0"/>
              <a:t>Too much credit could encourage free-riding</a:t>
            </a:r>
          </a:p>
          <a:p>
            <a:r>
              <a:rPr lang="en-US" smtClean="0"/>
              <a:t>Too little creates squeezes = lower efficiency</a:t>
            </a:r>
          </a:p>
          <a:p>
            <a:r>
              <a:rPr lang="en-US" smtClean="0"/>
              <a:t>These are just initial investigations</a:t>
            </a:r>
          </a:p>
          <a:p>
            <a:r>
              <a:rPr lang="en-US" smtClean="0"/>
              <a:t>Much more work needs to be done!</a:t>
            </a:r>
          </a:p>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Big Picture</a:t>
            </a:r>
          </a:p>
        </p:txBody>
      </p:sp>
      <p:sp>
        <p:nvSpPr>
          <p:cNvPr id="17411" name="Content Placeholder 2"/>
          <p:cNvSpPr>
            <a:spLocks noGrp="1"/>
          </p:cNvSpPr>
          <p:nvPr>
            <p:ph idx="1"/>
          </p:nvPr>
        </p:nvSpPr>
        <p:spPr>
          <a:xfrm>
            <a:off x="228600" y="1600200"/>
            <a:ext cx="8763000" cy="5029200"/>
          </a:xfrm>
        </p:spPr>
        <p:txBody>
          <a:bodyPr/>
          <a:lstStyle/>
          <a:p>
            <a:r>
              <a:rPr lang="en-GB" dirty="0" smtClean="0"/>
              <a:t>What is important?</a:t>
            </a:r>
          </a:p>
          <a:p>
            <a:pPr lvl="1"/>
            <a:r>
              <a:rPr lang="en-GB" dirty="0" smtClean="0"/>
              <a:t>Increasingly these technologies will structure our social interactions</a:t>
            </a:r>
          </a:p>
          <a:p>
            <a:pPr lvl="1"/>
            <a:r>
              <a:rPr lang="en-GB" dirty="0" smtClean="0"/>
              <a:t>When we design them we make social and economic choices</a:t>
            </a:r>
          </a:p>
          <a:p>
            <a:pPr lvl="1"/>
            <a:r>
              <a:rPr lang="en-GB" dirty="0" smtClean="0"/>
              <a:t>We should be aware of these to inform “good design”</a:t>
            </a:r>
            <a:endParaRPr lang="en-GB" dirty="0" smtClean="0"/>
          </a:p>
          <a:p>
            <a:pPr lvl="1"/>
            <a:r>
              <a:rPr lang="en-GB" dirty="0"/>
              <a:t>D</a:t>
            </a:r>
            <a:r>
              <a:rPr lang="en-GB" dirty="0" smtClean="0"/>
              <a:t>esign </a:t>
            </a:r>
            <a:r>
              <a:rPr lang="en-GB" dirty="0" smtClean="0"/>
              <a:t>such systems for the common good?</a:t>
            </a:r>
          </a:p>
          <a:p>
            <a:pPr lvl="1"/>
            <a:r>
              <a:rPr lang="en-GB" dirty="0" smtClean="0"/>
              <a:t>What is the common good</a:t>
            </a:r>
            <a:r>
              <a:rPr lang="en-GB" dirty="0" smtClean="0"/>
              <a:t>?</a:t>
            </a:r>
          </a:p>
          <a:p>
            <a:pPr lvl="1"/>
            <a:r>
              <a:rPr lang="en-GB" dirty="0" smtClean="0"/>
              <a:t>How do we design systems for the common good?</a:t>
            </a:r>
          </a:p>
          <a:p>
            <a:endParaRPr lang="en-GB"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229600" cy="792162"/>
          </a:xfrm>
        </p:spPr>
        <p:txBody>
          <a:bodyPr/>
          <a:lstStyle/>
          <a:p>
            <a:pPr eaLnBrk="1" hangingPunct="1"/>
            <a:r>
              <a:rPr lang="en-GB" smtClean="0"/>
              <a:t>Take home message</a:t>
            </a:r>
          </a:p>
        </p:txBody>
      </p:sp>
      <p:sp>
        <p:nvSpPr>
          <p:cNvPr id="67587" name="Content Placeholder 2"/>
          <p:cNvSpPr>
            <a:spLocks noGrp="1"/>
          </p:cNvSpPr>
          <p:nvPr>
            <p:ph idx="1"/>
          </p:nvPr>
        </p:nvSpPr>
        <p:spPr>
          <a:xfrm>
            <a:off x="457200" y="1295400"/>
            <a:ext cx="8228013" cy="4724400"/>
          </a:xfrm>
        </p:spPr>
        <p:txBody>
          <a:bodyPr/>
          <a:lstStyle/>
          <a:p>
            <a:pPr eaLnBrk="1" hangingPunct="1"/>
            <a:r>
              <a:rPr lang="en-GB" sz="2800" smtClean="0"/>
              <a:t>Communities formed around trackers provide an on-going global socio-economic experiment</a:t>
            </a:r>
          </a:p>
          <a:p>
            <a:pPr eaLnBrk="1" hangingPunct="1"/>
            <a:r>
              <a:rPr lang="en-GB" sz="2800" smtClean="0"/>
              <a:t>Self-organisation of socio-economic structures in measurable forms</a:t>
            </a:r>
          </a:p>
          <a:p>
            <a:pPr eaLnBrk="1" hangingPunct="1"/>
            <a:r>
              <a:rPr lang="en-GB" sz="2800" smtClean="0"/>
              <a:t>Ideas, models and theories from socio-economics may inform and learn from this</a:t>
            </a:r>
          </a:p>
          <a:p>
            <a:pPr eaLnBrk="1" hangingPunct="1"/>
            <a:r>
              <a:rPr lang="en-GB" sz="2800" smtClean="0"/>
              <a:t>Such communities so strong don’t be surprised if they start influencing the “real world” (e.g. the PirateParty)</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715962"/>
          </a:xfrm>
        </p:spPr>
        <p:txBody>
          <a:bodyPr>
            <a:normAutofit fontScale="90000"/>
          </a:bodyPr>
          <a:lstStyle/>
          <a:p>
            <a:r>
              <a:rPr lang="en-GB" smtClean="0"/>
              <a:t>References</a:t>
            </a:r>
          </a:p>
        </p:txBody>
      </p:sp>
      <p:sp>
        <p:nvSpPr>
          <p:cNvPr id="68611" name="Content Placeholder 2"/>
          <p:cNvSpPr>
            <a:spLocks noGrp="1"/>
          </p:cNvSpPr>
          <p:nvPr>
            <p:ph idx="1"/>
          </p:nvPr>
        </p:nvSpPr>
        <p:spPr>
          <a:xfrm>
            <a:off x="457200" y="1143000"/>
            <a:ext cx="8229600" cy="4983163"/>
          </a:xfrm>
        </p:spPr>
        <p:txBody>
          <a:bodyPr/>
          <a:lstStyle/>
          <a:p>
            <a:r>
              <a:rPr lang="en-US" sz="2400" smtClean="0"/>
              <a:t>Rahman, R. and Hales, D., Vinko, T., Pouwelse, J. and Sips, H. (2010). </a:t>
            </a:r>
            <a:r>
              <a:rPr lang="en-US" sz="2400" b="1" smtClean="0"/>
              <a:t>No more crash or crunch: sustainable credit dynamics in a P2P community</a:t>
            </a:r>
            <a:r>
              <a:rPr lang="en-US" sz="2400" smtClean="0"/>
              <a:t>. International Conference on High Performance Computing &amp; Simulation (HPCS 2010)</a:t>
            </a:r>
          </a:p>
          <a:p>
            <a:r>
              <a:rPr lang="en-US" sz="2400" smtClean="0"/>
              <a:t>Rahman, R., Meulpolder, M., Hales, D., Pouwelse, J. and Sips, H. (2010) </a:t>
            </a:r>
            <a:r>
              <a:rPr lang="en-US" sz="2400" b="1" smtClean="0"/>
              <a:t>Improving Efficiency and Fairness in P2P Systems with Effort-Based Incentives</a:t>
            </a:r>
            <a:r>
              <a:rPr lang="en-US" sz="2400" smtClean="0"/>
              <a:t>. Proceedings of the IEEE International Conference on Communications</a:t>
            </a:r>
          </a:p>
          <a:p>
            <a:r>
              <a:rPr lang="en-US" sz="2400" smtClean="0"/>
              <a:t>Hales, D., Rahman, R., Zhang, B., Meulpolder M., and Pouwelse, J. (2009) </a:t>
            </a:r>
            <a:r>
              <a:rPr lang="en-US" sz="2400" b="1" smtClean="0"/>
              <a:t>BitTorrent or BitCrunch: Evidence of a credit squeeze in BitTorrent?</a:t>
            </a:r>
            <a:r>
              <a:rPr lang="en-US" sz="2400" smtClean="0"/>
              <a:t> Proceedings of the 5th Collaborative Peer-to-Peer Systems (COPS) Workshop</a:t>
            </a:r>
            <a:endParaRPr lang="en-GB" sz="2400" smtClean="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Open Source Currency</a:t>
            </a:r>
            <a:endParaRPr lang="en-US" dirty="0"/>
          </a:p>
        </p:txBody>
      </p:sp>
      <p:sp>
        <p:nvSpPr>
          <p:cNvPr id="3" name="Content Placeholder 2"/>
          <p:cNvSpPr>
            <a:spLocks noGrp="1"/>
          </p:cNvSpPr>
          <p:nvPr>
            <p:ph idx="1"/>
          </p:nvPr>
        </p:nvSpPr>
        <p:spPr/>
        <p:txBody>
          <a:bodyPr/>
          <a:lstStyle/>
          <a:p>
            <a:r>
              <a:rPr lang="en-US" dirty="0" smtClean="0"/>
              <a:t>Similar to file sharing systems (like </a:t>
            </a:r>
            <a:r>
              <a:rPr lang="en-US" dirty="0" err="1" smtClean="0"/>
              <a:t>BitTorrent</a:t>
            </a:r>
            <a:r>
              <a:rPr lang="en-US" dirty="0" smtClean="0"/>
              <a:t>)</a:t>
            </a:r>
          </a:p>
          <a:p>
            <a:r>
              <a:rPr lang="en-US" dirty="0" smtClean="0"/>
              <a:t>Fully decentralized no central trusted authority</a:t>
            </a:r>
          </a:p>
          <a:p>
            <a:r>
              <a:rPr lang="en-US" dirty="0" smtClean="0"/>
              <a:t>Collectively “owned” and “controlled” by users</a:t>
            </a:r>
          </a:p>
          <a:p>
            <a:r>
              <a:rPr lang="en-US" dirty="0" smtClean="0"/>
              <a:t>Cryptography provides security and privacy</a:t>
            </a:r>
          </a:p>
          <a:p>
            <a:r>
              <a:rPr lang="en-US" dirty="0" smtClean="0"/>
              <a:t>Open source code provides transparency</a:t>
            </a:r>
          </a:p>
          <a:p>
            <a:r>
              <a:rPr lang="en-US" dirty="0" smtClean="0"/>
              <a:t>Large design space of monetary policies possible </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err="1" smtClean="0"/>
              <a:t>BitCoin</a:t>
            </a:r>
            <a:r>
              <a:rPr lang="en-US" dirty="0" smtClean="0"/>
              <a:t> (</a:t>
            </a:r>
            <a:r>
              <a:rPr lang="en-US" dirty="0" err="1" smtClean="0"/>
              <a:t>bitcoin.org</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Analogous to “gold” – policy:</a:t>
            </a:r>
          </a:p>
          <a:p>
            <a:pPr lvl="1"/>
            <a:r>
              <a:rPr lang="en-US" dirty="0" smtClean="0"/>
              <a:t>There are a maximum number of </a:t>
            </a:r>
            <a:r>
              <a:rPr lang="en-US" dirty="0" err="1" smtClean="0"/>
              <a:t>bitcoins</a:t>
            </a:r>
            <a:r>
              <a:rPr lang="en-US" dirty="0" smtClean="0"/>
              <a:t> that can exist 21 million (8 decimal places granularity)</a:t>
            </a:r>
          </a:p>
          <a:p>
            <a:pPr lvl="1"/>
            <a:r>
              <a:rPr lang="en-US" dirty="0" smtClean="0"/>
              <a:t>Produced through “mining” CPU intensive search increases over time</a:t>
            </a:r>
          </a:p>
          <a:p>
            <a:r>
              <a:rPr lang="en-US" dirty="0" smtClean="0"/>
              <a:t>All transactions broadcast to all nodes</a:t>
            </a:r>
          </a:p>
          <a:p>
            <a:r>
              <a:rPr lang="en-US" dirty="0" smtClean="0"/>
              <a:t>If majority of CPU power in network runs protocol cheating is hard</a:t>
            </a:r>
          </a:p>
          <a:p>
            <a:r>
              <a:rPr lang="en-US" dirty="0" smtClean="0"/>
              <a:t>Mining and potential transaction fees </a:t>
            </a:r>
            <a:r>
              <a:rPr lang="en-US" dirty="0" err="1" smtClean="0"/>
              <a:t>incentivise</a:t>
            </a:r>
            <a:r>
              <a:rPr lang="en-US" dirty="0" smtClean="0"/>
              <a:t> “good behavior”</a:t>
            </a:r>
          </a:p>
          <a:p>
            <a:r>
              <a:rPr lang="en-US" dirty="0" smtClean="0"/>
              <a:t>Several exchanges, few traders accept, market CAP = $44m</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tc-watch.tiff"/>
          <p:cNvPicPr>
            <a:picLocks noChangeAspect="1"/>
          </p:cNvPicPr>
          <p:nvPr/>
        </p:nvPicPr>
        <p:blipFill>
          <a:blip r:embed="rId2"/>
          <a:stretch>
            <a:fillRect/>
          </a:stretch>
        </p:blipFill>
        <p:spPr>
          <a:xfrm>
            <a:off x="0" y="375816"/>
            <a:ext cx="9144000" cy="610636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Ripple (</a:t>
            </a:r>
            <a:r>
              <a:rPr lang="en-US" dirty="0" err="1" smtClean="0"/>
              <a:t>Ripplepay.com</a:t>
            </a:r>
            <a:r>
              <a:rPr lang="en-US" dirty="0" smtClean="0"/>
              <a:t>)</a:t>
            </a:r>
            <a:endParaRPr lang="en-US" dirty="0"/>
          </a:p>
        </p:txBody>
      </p:sp>
      <p:sp>
        <p:nvSpPr>
          <p:cNvPr id="3" name="Content Placeholder 2"/>
          <p:cNvSpPr>
            <a:spLocks noGrp="1"/>
          </p:cNvSpPr>
          <p:nvPr>
            <p:ph idx="1"/>
          </p:nvPr>
        </p:nvSpPr>
        <p:spPr/>
        <p:txBody>
          <a:bodyPr/>
          <a:lstStyle/>
          <a:p>
            <a:r>
              <a:rPr lang="en-US" dirty="0" smtClean="0"/>
              <a:t>Analogous to “bank credit” – policy:</a:t>
            </a:r>
          </a:p>
          <a:p>
            <a:pPr lvl="1"/>
            <a:r>
              <a:rPr lang="en-US" dirty="0" smtClean="0"/>
              <a:t>Anyone in the system can issue credit</a:t>
            </a:r>
          </a:p>
          <a:p>
            <a:pPr lvl="1"/>
            <a:r>
              <a:rPr lang="en-US" dirty="0" smtClean="0"/>
              <a:t>But only to trusted friends (social network)</a:t>
            </a:r>
          </a:p>
          <a:p>
            <a:pPr lvl="1"/>
            <a:r>
              <a:rPr lang="en-US" dirty="0" smtClean="0"/>
              <a:t>Several units of account (incl. </a:t>
            </a:r>
            <a:r>
              <a:rPr lang="en-US" dirty="0" err="1" smtClean="0"/>
              <a:t>bitcoin</a:t>
            </a:r>
            <a:r>
              <a:rPr lang="en-US" dirty="0" smtClean="0"/>
              <a:t>)</a:t>
            </a:r>
          </a:p>
          <a:p>
            <a:r>
              <a:rPr lang="en-US" dirty="0" smtClean="0"/>
              <a:t>Security and incentives based on existing trust</a:t>
            </a:r>
          </a:p>
          <a:p>
            <a:r>
              <a:rPr lang="en-US" dirty="0" smtClean="0"/>
              <a:t>Early stage no full P2P implementation</a:t>
            </a:r>
          </a:p>
          <a:p>
            <a:r>
              <a:rPr lang="en-US" dirty="0" smtClean="0"/>
              <a:t>No traders or exchanges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 single policy or software implementation will work for all people, time and places</a:t>
            </a:r>
          </a:p>
          <a:p>
            <a:r>
              <a:rPr lang="en-US" dirty="0" smtClean="0"/>
              <a:t>But given a sufficient ecology of competing systems…</a:t>
            </a:r>
          </a:p>
          <a:p>
            <a:r>
              <a:rPr lang="en-US" dirty="0" smtClean="0"/>
              <a:t>New systems can emerge, hacked or less useful systems will dissolve</a:t>
            </a:r>
          </a:p>
          <a:p>
            <a:r>
              <a:rPr lang="en-US" dirty="0" smtClean="0"/>
              <a:t>Hacked systems introduce a new kind of Gresham's law</a:t>
            </a:r>
          </a:p>
          <a:p>
            <a:r>
              <a:rPr lang="en-US" dirty="0" smtClean="0"/>
              <a:t>Competition between systems can drive cooperation within them: group selection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Each P2P currency is an island (rather like a nation) in which value is trapped</a:t>
            </a:r>
          </a:p>
          <a:p>
            <a:r>
              <a:rPr lang="en-US" dirty="0" smtClean="0"/>
              <a:t>Requires trusted 3</a:t>
            </a:r>
            <a:r>
              <a:rPr lang="en-US" baseline="30000" dirty="0" smtClean="0"/>
              <a:t>rd</a:t>
            </a:r>
            <a:r>
              <a:rPr lang="en-US" dirty="0" smtClean="0"/>
              <a:t> parties to provide exchanges to allow for movement of value</a:t>
            </a:r>
          </a:p>
          <a:p>
            <a:r>
              <a:rPr lang="en-US" dirty="0" smtClean="0"/>
              <a:t>Fully distributed P2P exchanges?</a:t>
            </a:r>
          </a:p>
          <a:p>
            <a:r>
              <a:rPr lang="en-US" dirty="0" smtClean="0"/>
              <a:t>Some attempt:</a:t>
            </a:r>
          </a:p>
          <a:p>
            <a:pPr lvl="1">
              <a:buNone/>
            </a:pPr>
            <a:r>
              <a:rPr lang="en-US" sz="2400" dirty="0" smtClean="0"/>
              <a:t>https://</a:t>
            </a:r>
            <a:r>
              <a:rPr lang="en-US" sz="2400" dirty="0" err="1" smtClean="0"/>
              <a:t>github.com/macourtney/Dark</a:t>
            </a:r>
            <a:r>
              <a:rPr lang="en-US" sz="2400" dirty="0" smtClean="0"/>
              <a:t>-Exchange</a:t>
            </a: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lnSpcReduction="10000"/>
          </a:bodyPr>
          <a:lstStyle/>
          <a:p>
            <a:r>
              <a:rPr lang="en-US" dirty="0" smtClean="0"/>
              <a:t>Assuming open source P2P:</a:t>
            </a:r>
          </a:p>
          <a:p>
            <a:pPr lvl="1"/>
            <a:r>
              <a:rPr lang="en-US" dirty="0" smtClean="0"/>
              <a:t>Healthy ecology of completing currencies</a:t>
            </a:r>
          </a:p>
          <a:p>
            <a:pPr lvl="1"/>
            <a:r>
              <a:rPr lang="en-US" dirty="0" smtClean="0"/>
              <a:t>Liquid exchanges</a:t>
            </a:r>
          </a:p>
          <a:p>
            <a:r>
              <a:rPr lang="en-US" dirty="0" smtClean="0"/>
              <a:t>Could we borrow an idea from the Chinese central bank?</a:t>
            </a:r>
          </a:p>
          <a:p>
            <a:r>
              <a:rPr lang="en-US" dirty="0" smtClean="0"/>
              <a:t>A composite currency based on a basket of popular P2P currencies</a:t>
            </a:r>
          </a:p>
          <a:p>
            <a:r>
              <a:rPr lang="en-US" dirty="0" smtClean="0"/>
              <a:t>Using open source algorithm to constantly rebalance basket to maintain value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Agent-based models?</a:t>
            </a:r>
            <a:endParaRPr lang="en-US" dirty="0"/>
          </a:p>
        </p:txBody>
      </p:sp>
      <p:sp>
        <p:nvSpPr>
          <p:cNvPr id="3" name="Content Placeholder 2"/>
          <p:cNvSpPr>
            <a:spLocks noGrp="1"/>
          </p:cNvSpPr>
          <p:nvPr>
            <p:ph idx="1"/>
          </p:nvPr>
        </p:nvSpPr>
        <p:spPr/>
        <p:txBody>
          <a:bodyPr>
            <a:normAutofit/>
          </a:bodyPr>
          <a:lstStyle/>
          <a:p>
            <a:r>
              <a:rPr lang="en-US" dirty="0" smtClean="0"/>
              <a:t>Group selection models may be adapted where:</a:t>
            </a:r>
          </a:p>
          <a:p>
            <a:pPr lvl="1"/>
            <a:r>
              <a:rPr lang="en-US" dirty="0" smtClean="0"/>
              <a:t>Group = agents holding currency</a:t>
            </a:r>
          </a:p>
          <a:p>
            <a:pPr lvl="1"/>
            <a:r>
              <a:rPr lang="en-US" dirty="0" smtClean="0"/>
              <a:t>Cooperation = </a:t>
            </a:r>
            <a:r>
              <a:rPr lang="en-US" dirty="0" err="1" smtClean="0"/>
              <a:t>behaviour</a:t>
            </a:r>
            <a:r>
              <a:rPr lang="en-US" dirty="0" smtClean="0"/>
              <a:t> that maintains value of currency</a:t>
            </a:r>
          </a:p>
          <a:p>
            <a:pPr lvl="1"/>
            <a:r>
              <a:rPr lang="en-US" dirty="0" smtClean="0"/>
              <a:t>Defection = </a:t>
            </a:r>
            <a:r>
              <a:rPr lang="en-US" dirty="0" err="1" smtClean="0"/>
              <a:t>behaviour</a:t>
            </a:r>
            <a:r>
              <a:rPr lang="en-US" dirty="0" smtClean="0"/>
              <a:t> that inflates or deflates value (including hacking)</a:t>
            </a:r>
          </a:p>
          <a:p>
            <a:pPr lvl="1"/>
            <a:r>
              <a:rPr lang="en-US" dirty="0" smtClean="0"/>
              <a:t>Under assumption that agents are </a:t>
            </a:r>
            <a:r>
              <a:rPr lang="en-US" dirty="0" err="1" smtClean="0"/>
              <a:t>boundedly</a:t>
            </a:r>
            <a:r>
              <a:rPr lang="en-US" dirty="0" smtClean="0"/>
              <a:t> rational copiers of others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15A18B-BE03-6F44-A570-AAB3FD9DFCE0}" type="slidenum">
              <a:rPr lang="en-GB"/>
              <a:pPr>
                <a:defRPr/>
              </a:pPr>
              <a:t>7</a:t>
            </a:fld>
            <a:endParaRPr lang="en-GB" dirty="0"/>
          </a:p>
        </p:txBody>
      </p:sp>
      <p:sp>
        <p:nvSpPr>
          <p:cNvPr id="18435" name="Rectangle 1"/>
          <p:cNvSpPr>
            <a:spLocks noGrp="1" noChangeArrowheads="1"/>
          </p:cNvSpPr>
          <p:nvPr>
            <p:ph type="title" idx="4294967295"/>
          </p:nvPr>
        </p:nvSpPr>
        <p:spPr>
          <a:xfrm>
            <a:off x="457200" y="457200"/>
            <a:ext cx="8458200" cy="1447800"/>
          </a:xfrm>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t>What has sociology or economics got to do with peer-to-peer systems?</a:t>
            </a:r>
          </a:p>
        </p:txBody>
      </p:sp>
      <p:sp>
        <p:nvSpPr>
          <p:cNvPr id="18436" name="Rectangle 2"/>
          <p:cNvSpPr>
            <a:spLocks noGrp="1" noChangeArrowheads="1"/>
          </p:cNvSpPr>
          <p:nvPr>
            <p:ph type="body" idx="4294967295"/>
          </p:nvPr>
        </p:nvSpPr>
        <p:spPr>
          <a:xfrm>
            <a:off x="457200" y="2057400"/>
            <a:ext cx="8229600" cy="4343400"/>
          </a:xfrm>
        </p:spPr>
        <p:txBody>
          <a:bodyPr lIns="0" tIns="0" rIns="0" bIns="0"/>
          <a:lstStyle/>
          <a:p>
            <a:pPr>
              <a:spcBef>
                <a:spcPct val="500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P2P systems </a:t>
            </a:r>
            <a:r>
              <a:rPr lang="en-GB" i="1"/>
              <a:t>are</a:t>
            </a:r>
            <a:r>
              <a:rPr lang="en-GB"/>
              <a:t> socio-economic systems</a:t>
            </a:r>
          </a:p>
          <a:p>
            <a:pPr lvl="1">
              <a:spcBef>
                <a:spcPts val="1075"/>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Peers cooperate collectively to achieve their goals</a:t>
            </a:r>
          </a:p>
          <a:p>
            <a:pPr lvl="1">
              <a:spcBef>
                <a:spcPts val="1075"/>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No peer in the system controls everything</a:t>
            </a:r>
          </a:p>
          <a:p>
            <a:pPr lvl="1">
              <a:spcBef>
                <a:spcPts val="1075"/>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Performance results from interactions</a:t>
            </a:r>
          </a:p>
          <a:p>
            <a:pPr lvl="1">
              <a:spcBef>
                <a:spcPts val="1075"/>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At the end-of-day users (people) are in control</a:t>
            </a:r>
          </a:p>
          <a:p>
            <a:pPr lvl="1">
              <a:spcBef>
                <a:spcPts val="1075"/>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Sociology and economics has studied such phenomena and systems design benefits from this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“sparkling” economy</a:t>
            </a:r>
            <a:endParaRPr lang="en-US" dirty="0"/>
          </a:p>
        </p:txBody>
      </p:sp>
      <p:sp>
        <p:nvSpPr>
          <p:cNvPr id="3" name="Content Placeholder 2"/>
          <p:cNvSpPr>
            <a:spLocks noGrp="1"/>
          </p:cNvSpPr>
          <p:nvPr>
            <p:ph idx="1"/>
          </p:nvPr>
        </p:nvSpPr>
        <p:spPr/>
        <p:txBody>
          <a:bodyPr/>
          <a:lstStyle/>
          <a:p>
            <a:r>
              <a:rPr lang="en-US" dirty="0" smtClean="0"/>
              <a:t>Even an ecology of constantly forming and bursting bubbles “a sparkling economy”</a:t>
            </a:r>
          </a:p>
          <a:p>
            <a:r>
              <a:rPr lang="en-US" dirty="0" smtClean="0"/>
              <a:t>Might produce stable value given a sufficiently “cleaver” algorithm</a:t>
            </a:r>
          </a:p>
          <a:p>
            <a:r>
              <a:rPr lang="en-US" dirty="0" smtClean="0"/>
              <a:t>But no algorithm can know the future for sure</a:t>
            </a:r>
          </a:p>
          <a:p>
            <a:r>
              <a:rPr lang="en-US" dirty="0" smtClean="0"/>
              <a:t>Could we evolve them in simulation?</a:t>
            </a:r>
          </a:p>
          <a:p>
            <a:r>
              <a:rPr lang="en-US" dirty="0" smtClean="0"/>
              <a:t>A task for NESS?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Some References:</a:t>
            </a:r>
          </a:p>
          <a:p>
            <a:pPr>
              <a:buNone/>
            </a:pPr>
            <a:r>
              <a:rPr lang="en-US" dirty="0" smtClean="0"/>
              <a:t>[1] John F. Nash, “Ideal Money”, Southern Economic Journal, 2002, 69(1). http://www.jstor.org/pss/1061553</a:t>
            </a:r>
          </a:p>
          <a:p>
            <a:pPr>
              <a:buNone/>
            </a:pPr>
            <a:r>
              <a:rPr lang="en-US" dirty="0" smtClean="0"/>
              <a:t>[2] H. G. Wells, “The New World Order”, 1940. http://gutenberg.net.au/ebooks04/0400671h.html</a:t>
            </a:r>
          </a:p>
          <a:p>
            <a:pPr>
              <a:buNone/>
            </a:pPr>
            <a:r>
              <a:rPr lang="en-US" dirty="0" smtClean="0"/>
              <a:t>[3] People's Bank of China, "Reform the Int. Monetary System", March 2009. http://is.gd/0OhCmS</a:t>
            </a:r>
          </a:p>
          <a:p>
            <a:pPr>
              <a:buNone/>
            </a:pPr>
            <a:r>
              <a:rPr lang="en-US" dirty="0" smtClean="0"/>
              <a:t>[4] F. A. Hayek, “The </a:t>
            </a:r>
            <a:r>
              <a:rPr lang="en-US" dirty="0" err="1" smtClean="0"/>
              <a:t>Denationalisation</a:t>
            </a:r>
            <a:r>
              <a:rPr lang="en-US" dirty="0" smtClean="0"/>
              <a:t> of Money: The Argument Refined”, 1990. http://</a:t>
            </a:r>
            <a:r>
              <a:rPr lang="en-US" dirty="0" err="1" smtClean="0"/>
              <a:t>mises.org/books/denationalisation.pdf</a:t>
            </a:r>
            <a:endParaRPr lang="en-US" dirty="0" smtClean="0"/>
          </a:p>
          <a:p>
            <a:pPr>
              <a:buNone/>
            </a:pPr>
            <a:r>
              <a:rPr lang="en-US" dirty="0" smtClean="0"/>
              <a:t>[5] The Economist, Jun 13th 2011. http://www.economist.com/blogs/babbage/2011/06/virtual-currency</a:t>
            </a:r>
          </a:p>
          <a:p>
            <a:pPr>
              <a:buNone/>
            </a:pPr>
            <a:r>
              <a:rPr lang="en-US" dirty="0" smtClean="0"/>
              <a:t>[6] Victor </a:t>
            </a:r>
            <a:r>
              <a:rPr lang="en-US" dirty="0" err="1" smtClean="0"/>
              <a:t>Grishchenko</a:t>
            </a:r>
            <a:r>
              <a:rPr lang="en-US" dirty="0" smtClean="0"/>
              <a:t>, “</a:t>
            </a:r>
            <a:r>
              <a:rPr lang="en-US" dirty="0" err="1" smtClean="0"/>
              <a:t>Bitcoin</a:t>
            </a:r>
            <a:r>
              <a:rPr lang="en-US" dirty="0" smtClean="0"/>
              <a:t>?”, May 12th 2011. http://</a:t>
            </a:r>
            <a:r>
              <a:rPr lang="en-US" dirty="0" err="1" smtClean="0"/>
              <a:t>www.pds.ewi.tudelft.nl/~victor/bitcoin.html</a:t>
            </a:r>
            <a:endParaRPr lang="en-US" dirty="0" smtClean="0"/>
          </a:p>
          <a:p>
            <a:pPr>
              <a:buNone/>
            </a:pPr>
            <a:r>
              <a:rPr lang="en-US" dirty="0" smtClean="0"/>
              <a:t>[7] Gresham’s Law - http://</a:t>
            </a:r>
            <a:r>
              <a:rPr lang="en-US" dirty="0" err="1" smtClean="0"/>
              <a:t>en.wikipedia.org/wiki/Gresham's_law</a:t>
            </a:r>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685800" y="2895600"/>
            <a:ext cx="7772400" cy="1143000"/>
          </a:xfrm>
        </p:spPr>
        <p:txBody>
          <a:bodyPr/>
          <a:lstStyle/>
          <a:p>
            <a:r>
              <a:rPr lang="en-GB"/>
              <a:t>New Group Selection Models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Group Selection Models</a:t>
            </a:r>
          </a:p>
        </p:txBody>
      </p:sp>
      <p:sp>
        <p:nvSpPr>
          <p:cNvPr id="21507" name="Rectangle 3"/>
          <p:cNvSpPr>
            <a:spLocks noGrp="1" noChangeArrowheads="1"/>
          </p:cNvSpPr>
          <p:nvPr>
            <p:ph type="body" idx="1"/>
          </p:nvPr>
        </p:nvSpPr>
        <p:spPr/>
        <p:txBody>
          <a:bodyPr/>
          <a:lstStyle/>
          <a:p>
            <a:r>
              <a:rPr lang="en-GB"/>
              <a:t>Recent models of “group selection”</a:t>
            </a:r>
          </a:p>
          <a:p>
            <a:r>
              <a:rPr lang="en-GB"/>
              <a:t>Based on individual selection</a:t>
            </a:r>
          </a:p>
          <a:p>
            <a:r>
              <a:rPr lang="en-GB"/>
              <a:t>Producing dynamic social structures</a:t>
            </a:r>
          </a:p>
          <a:p>
            <a:r>
              <a:rPr lang="en-GB"/>
              <a:t>Limit free-riding</a:t>
            </a:r>
          </a:p>
          <a:p>
            <a:r>
              <a:rPr lang="en-GB"/>
              <a:t>Increasingly group-level performance</a:t>
            </a:r>
          </a:p>
          <a:p>
            <a:r>
              <a:rPr lang="en-GB"/>
              <a:t>Don’t require reciprocity</a:t>
            </a:r>
          </a:p>
          <a:p>
            <a:r>
              <a:rPr lang="en-GB"/>
              <a:t>Could be very useful in P2P</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GB"/>
              <a:t>Evolutionary Group Selection Models</a:t>
            </a:r>
          </a:p>
        </p:txBody>
      </p:sp>
      <p:sp>
        <p:nvSpPr>
          <p:cNvPr id="23555" name="Rectangle 3"/>
          <p:cNvSpPr>
            <a:spLocks noGrp="1" noChangeArrowheads="1"/>
          </p:cNvSpPr>
          <p:nvPr>
            <p:ph type="body" idx="1"/>
          </p:nvPr>
        </p:nvSpPr>
        <p:spPr/>
        <p:txBody>
          <a:bodyPr/>
          <a:lstStyle/>
          <a:p>
            <a:pPr>
              <a:lnSpc>
                <a:spcPct val="90000"/>
              </a:lnSpc>
              <a:buClr>
                <a:schemeClr val="tx1"/>
              </a:buClr>
            </a:pPr>
            <a:r>
              <a:rPr lang="en-GB" sz="2600" i="1"/>
              <a:t>Group boundary</a:t>
            </a:r>
            <a:r>
              <a:rPr lang="en-GB" sz="2600"/>
              <a:t> - a mechanism which restricts interactions between agents such that the population is partitioned into groups </a:t>
            </a:r>
          </a:p>
          <a:p>
            <a:pPr>
              <a:lnSpc>
                <a:spcPct val="90000"/>
              </a:lnSpc>
              <a:buClr>
                <a:schemeClr val="tx1"/>
              </a:buClr>
            </a:pPr>
            <a:r>
              <a:rPr lang="en-GB" sz="2600" i="1"/>
              <a:t>Group formation</a:t>
            </a:r>
            <a:r>
              <a:rPr lang="en-GB" sz="2600"/>
              <a:t> - a process which forms groups dynamically in the population</a:t>
            </a:r>
          </a:p>
          <a:p>
            <a:pPr>
              <a:lnSpc>
                <a:spcPct val="90000"/>
              </a:lnSpc>
              <a:buClr>
                <a:schemeClr val="tx1"/>
              </a:buClr>
            </a:pPr>
            <a:r>
              <a:rPr lang="en-GB" sz="2600" i="1"/>
              <a:t>Migration</a:t>
            </a:r>
            <a:r>
              <a:rPr lang="en-GB" sz="2600"/>
              <a:t> - a process by which agents may move between different groups</a:t>
            </a:r>
          </a:p>
          <a:p>
            <a:pPr>
              <a:lnSpc>
                <a:spcPct val="90000"/>
              </a:lnSpc>
              <a:buClr>
                <a:schemeClr val="tx1"/>
              </a:buClr>
            </a:pPr>
            <a:r>
              <a:rPr lang="en-GB" sz="2600" i="1"/>
              <a:t>Conditions</a:t>
            </a:r>
            <a:r>
              <a:rPr lang="en-GB" sz="2600"/>
              <a:t> - cost / benefit ratio of individual interactions and other conditions which are sufficient for producing group-level selection </a:t>
            </a:r>
            <a:endParaRPr lang="en-GB"/>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9" name="Picture 3" descr="&#10;gs-tag.pdf                                                     00000291WINXP-HD                       8EF45680:"/>
          <p:cNvPicPr>
            <a:picLocks noChangeAspect="1" noChangeArrowheads="1"/>
          </p:cNvPicPr>
          <p:nvPr/>
        </p:nvPicPr>
        <p:blipFill>
          <a:blip r:embed="rId2"/>
          <a:srcRect/>
          <a:stretch>
            <a:fillRect/>
          </a:stretch>
        </p:blipFill>
        <p:spPr bwMode="auto">
          <a:xfrm>
            <a:off x="457200" y="533400"/>
            <a:ext cx="8291513" cy="2989263"/>
          </a:xfrm>
          <a:prstGeom prst="rect">
            <a:avLst/>
          </a:prstGeom>
          <a:noFill/>
        </p:spPr>
      </p:pic>
      <p:sp>
        <p:nvSpPr>
          <p:cNvPr id="24580" name="Rectangle 4"/>
          <p:cNvSpPr>
            <a:spLocks noChangeArrowheads="1"/>
          </p:cNvSpPr>
          <p:nvPr/>
        </p:nvSpPr>
        <p:spPr bwMode="auto">
          <a:xfrm>
            <a:off x="381000" y="3886200"/>
            <a:ext cx="8382000" cy="164465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GB" sz="1700">
                <a:latin typeface="Arial" charset="0"/>
              </a:rPr>
              <a:t>Schematic of the evolution of groups in the tag model. Three generations (a-c) are shown. White individuals are pro-social (altruistic), black are selfish. Individuals sharing the same tag are shown clustered and bounded by large circles. Arrows indicate group linage. When </a:t>
            </a:r>
            <a:r>
              <a:rPr lang="en-GB" sz="1700" b="1" i="1">
                <a:latin typeface="Arial" charset="0"/>
              </a:rPr>
              <a:t>b</a:t>
            </a:r>
            <a:r>
              <a:rPr lang="en-GB" sz="1700">
                <a:latin typeface="Arial" charset="0"/>
              </a:rPr>
              <a:t> is the benefit a pro-social agent can confer on another and </a:t>
            </a:r>
            <a:r>
              <a:rPr lang="en-GB" sz="1700" b="1" i="1">
                <a:latin typeface="Arial" charset="0"/>
              </a:rPr>
              <a:t>c</a:t>
            </a:r>
            <a:r>
              <a:rPr lang="en-GB" sz="1700">
                <a:latin typeface="Arial" charset="0"/>
              </a:rPr>
              <a:t> is the cost to that agent then the condition for group selection of pro-social groups is: </a:t>
            </a:r>
            <a:r>
              <a:rPr lang="en-GB" sz="1700" b="1" i="1">
                <a:latin typeface="Arial" charset="0"/>
              </a:rPr>
              <a:t>b &gt; c and mt &gt;&gt; ms</a:t>
            </a:r>
          </a:p>
        </p:txBody>
      </p:sp>
      <p:sp>
        <p:nvSpPr>
          <p:cNvPr id="24581" name="Text Box 5"/>
          <p:cNvSpPr txBox="1">
            <a:spLocks noChangeArrowheads="1"/>
          </p:cNvSpPr>
          <p:nvPr/>
        </p:nvSpPr>
        <p:spPr bwMode="auto">
          <a:xfrm>
            <a:off x="457200" y="5867400"/>
            <a:ext cx="7239000" cy="350838"/>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700">
                <a:latin typeface="Arial" charset="0"/>
              </a:rPr>
              <a:t>Riolo, Axelrod, Cohen, Holland, Hales, Edmonds…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810000"/>
            <a:ext cx="8670925" cy="852488"/>
          </a:xfrm>
          <a:prstGeom prst="rect">
            <a:avLst/>
          </a:prstGeom>
          <a:noFill/>
          <a:ln w="9525">
            <a:noFill/>
            <a:miter lim="800000"/>
            <a:headEnd/>
            <a:tailEnd/>
          </a:ln>
          <a:effectLst/>
        </p:spPr>
        <p:txBody>
          <a:bodyPr lIns="77367" tIns="38684" rIns="77367" bIns="38684">
            <a:prstTxWarp prst="textNoShape">
              <a:avLst/>
            </a:prstTxWarp>
            <a:spAutoFit/>
          </a:bodyPr>
          <a:lstStyle/>
          <a:p>
            <a:pPr algn="ctr" defTabSz="644525" eaLnBrk="0" hangingPunct="0"/>
            <a:r>
              <a:rPr lang="en-GB" sz="1700">
                <a:latin typeface="Arial" charset="0"/>
              </a:rPr>
              <a:t>Schematic of the evolution of groups in the network-rewire model. Three generations (a-c) are shown. Altruism selected when:</a:t>
            </a:r>
            <a:r>
              <a:rPr lang="en-GB" sz="1700" b="1" i="1">
                <a:latin typeface="Arial" charset="0"/>
              </a:rPr>
              <a:t>b &gt; c and mt &gt;&gt; ms. </a:t>
            </a:r>
            <a:r>
              <a:rPr lang="en-GB" sz="1700">
                <a:latin typeface="Arial" charset="0"/>
              </a:rPr>
              <a:t>When </a:t>
            </a:r>
            <a:r>
              <a:rPr lang="en-GB" sz="1700" b="1" i="1">
                <a:latin typeface="Arial" charset="0"/>
              </a:rPr>
              <a:t>t = 1</a:t>
            </a:r>
            <a:r>
              <a:rPr lang="en-GB" sz="1700">
                <a:latin typeface="Arial" charset="0"/>
              </a:rPr>
              <a:t>, get disconnected components, when </a:t>
            </a:r>
            <a:r>
              <a:rPr lang="en-GB" sz="1700" b="1" i="1">
                <a:latin typeface="Arial" charset="0"/>
              </a:rPr>
              <a:t>1 &gt; t &gt; 0.5</a:t>
            </a:r>
            <a:r>
              <a:rPr lang="en-GB" sz="1700">
                <a:latin typeface="Arial" charset="0"/>
              </a:rPr>
              <a:t>, get small-world networks </a:t>
            </a:r>
          </a:p>
        </p:txBody>
      </p:sp>
      <p:pic>
        <p:nvPicPr>
          <p:cNvPr id="26627" name="Picture 3" descr="gs-net2.pdf                                                    00000291WINXP-HD                       8EF45680:"/>
          <p:cNvPicPr>
            <a:picLocks noChangeAspect="1" noChangeArrowheads="1"/>
          </p:cNvPicPr>
          <p:nvPr/>
        </p:nvPicPr>
        <p:blipFill>
          <a:blip r:embed="rId2"/>
          <a:srcRect/>
          <a:stretch>
            <a:fillRect/>
          </a:stretch>
        </p:blipFill>
        <p:spPr bwMode="auto">
          <a:xfrm>
            <a:off x="457200" y="457200"/>
            <a:ext cx="8291513" cy="3011488"/>
          </a:xfrm>
          <a:prstGeom prst="rect">
            <a:avLst/>
          </a:prstGeom>
          <a:noFill/>
        </p:spPr>
      </p:pic>
      <p:sp>
        <p:nvSpPr>
          <p:cNvPr id="26628" name="Rectangle 4"/>
          <p:cNvSpPr>
            <a:spLocks noChangeArrowheads="1"/>
          </p:cNvSpPr>
          <p:nvPr/>
        </p:nvSpPr>
        <p:spPr bwMode="auto">
          <a:xfrm>
            <a:off x="609600" y="5105400"/>
            <a:ext cx="7923213" cy="1370013"/>
          </a:xfrm>
          <a:prstGeom prst="rect">
            <a:avLst/>
          </a:prstGeom>
          <a:noFill/>
          <a:ln w="9525">
            <a:noFill/>
            <a:miter lim="800000"/>
            <a:headEnd/>
            <a:tailEnd/>
          </a:ln>
          <a:effectLst/>
        </p:spPr>
        <p:txBody>
          <a:bodyPr lIns="77367" tIns="38684" rIns="77367" bIns="38684">
            <a:prstTxWarp prst="textNoShape">
              <a:avLst/>
            </a:prstTxWarp>
            <a:spAutoFit/>
          </a:bodyPr>
          <a:lstStyle/>
          <a:p>
            <a:pPr defTabSz="644525" eaLnBrk="0" hangingPunct="0"/>
            <a:r>
              <a:rPr lang="en-GB" sz="1700" i="1">
                <a:latin typeface="Arial" charset="0"/>
              </a:rPr>
              <a:t>Hales, D. &amp; Arteconi, S. (2006) Article: SLACER: A Self-Organizing Protocol for Coordination in P2P Networks. IEEE Intelligent Systems, 21(2):29-35</a:t>
            </a:r>
          </a:p>
          <a:p>
            <a:pPr defTabSz="644525" eaLnBrk="0" hangingPunct="0"/>
            <a:endParaRPr lang="en-GB" sz="1700" i="1">
              <a:latin typeface="Arial" charset="0"/>
            </a:endParaRPr>
          </a:p>
          <a:p>
            <a:pPr defTabSz="644525" eaLnBrk="0" hangingPunct="0"/>
            <a:r>
              <a:rPr lang="en-GB" sz="1700" i="1">
                <a:latin typeface="Arial" charset="0"/>
              </a:rPr>
              <a:t>Santos F. C., Pacheco J. M., Lenaerts T. (2006) Cooperation prevails when individuals adjust their social ties. PLoS Comput Biol 2(10)</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3657600"/>
            <a:ext cx="7718425" cy="852488"/>
          </a:xfrm>
          <a:prstGeom prst="rect">
            <a:avLst/>
          </a:prstGeom>
          <a:noFill/>
          <a:ln w="9525">
            <a:noFill/>
            <a:miter lim="800000"/>
            <a:headEnd/>
            <a:tailEnd/>
          </a:ln>
          <a:effectLst/>
        </p:spPr>
        <p:txBody>
          <a:bodyPr lIns="77367" tIns="38684" rIns="77367" bIns="38684">
            <a:prstTxWarp prst="textNoShape">
              <a:avLst/>
            </a:prstTxWarp>
            <a:spAutoFit/>
          </a:bodyPr>
          <a:lstStyle/>
          <a:p>
            <a:pPr algn="ctr" defTabSz="644525" eaLnBrk="0" hangingPunct="0"/>
            <a:r>
              <a:rPr lang="en-GB" sz="1700">
                <a:latin typeface="Arial" charset="0"/>
              </a:rPr>
              <a:t>Schematic of the evolution of in the group-splitting model. Three generations (a-c) are shown. Altruism is selected if the population is partitioned into </a:t>
            </a:r>
            <a:r>
              <a:rPr lang="en-GB" sz="1700" b="1" i="1">
                <a:latin typeface="Arial" charset="0"/>
              </a:rPr>
              <a:t>m</a:t>
            </a:r>
            <a:r>
              <a:rPr lang="en-GB" sz="1700">
                <a:latin typeface="Arial" charset="0"/>
              </a:rPr>
              <a:t> groups of maximum size </a:t>
            </a:r>
            <a:r>
              <a:rPr lang="en-GB" sz="1700" b="1" i="1">
                <a:latin typeface="Arial" charset="0"/>
              </a:rPr>
              <a:t>n</a:t>
            </a:r>
            <a:r>
              <a:rPr lang="en-GB" sz="1700">
                <a:latin typeface="Arial" charset="0"/>
              </a:rPr>
              <a:t> and </a:t>
            </a:r>
            <a:r>
              <a:rPr lang="en-GB" sz="1700" b="1" i="1">
                <a:latin typeface="Arial" charset="0"/>
              </a:rPr>
              <a:t>b / c &gt; 1 + n / m. </a:t>
            </a:r>
          </a:p>
        </p:txBody>
      </p:sp>
      <p:pic>
        <p:nvPicPr>
          <p:cNvPr id="27651" name="Picture 3" descr="&#10;gs-split2.pdf                                                  00000291WINXP-HD                       8EF45680:"/>
          <p:cNvPicPr>
            <a:picLocks noChangeAspect="1" noChangeArrowheads="1"/>
          </p:cNvPicPr>
          <p:nvPr/>
        </p:nvPicPr>
        <p:blipFill>
          <a:blip r:embed="rId2"/>
          <a:srcRect/>
          <a:stretch>
            <a:fillRect/>
          </a:stretch>
        </p:blipFill>
        <p:spPr bwMode="auto">
          <a:xfrm>
            <a:off x="457200" y="381000"/>
            <a:ext cx="8335963" cy="3036888"/>
          </a:xfrm>
          <a:prstGeom prst="rect">
            <a:avLst/>
          </a:prstGeom>
          <a:noFill/>
        </p:spPr>
      </p:pic>
      <p:sp>
        <p:nvSpPr>
          <p:cNvPr id="27652" name="Rectangle 4"/>
          <p:cNvSpPr>
            <a:spLocks noChangeArrowheads="1"/>
          </p:cNvSpPr>
          <p:nvPr/>
        </p:nvSpPr>
        <p:spPr bwMode="auto">
          <a:xfrm>
            <a:off x="609600" y="5715000"/>
            <a:ext cx="7772400" cy="852488"/>
          </a:xfrm>
          <a:prstGeom prst="rect">
            <a:avLst/>
          </a:prstGeom>
          <a:noFill/>
          <a:ln w="9525">
            <a:noFill/>
            <a:miter lim="800000"/>
            <a:headEnd/>
            <a:tailEnd/>
          </a:ln>
          <a:effectLst/>
        </p:spPr>
        <p:txBody>
          <a:bodyPr lIns="77367" tIns="38684" rIns="77367" bIns="38684">
            <a:prstTxWarp prst="textNoShape">
              <a:avLst/>
            </a:prstTxWarp>
            <a:spAutoFit/>
          </a:bodyPr>
          <a:lstStyle/>
          <a:p>
            <a:pPr defTabSz="644525" eaLnBrk="0" hangingPunct="0"/>
            <a:r>
              <a:rPr lang="en-GB" sz="1700" i="1">
                <a:latin typeface="Arial" charset="0"/>
              </a:rPr>
              <a:t>Traulsen, A. &amp; Nowak, M. A. (2006). Evolution of cooperation by multilevel selection. Proceedings of the National Academy of Sciences 130(29):10952-10955.</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SLAC: Network re-wire P2P model</a:t>
            </a:r>
          </a:p>
        </p:txBody>
      </p:sp>
      <p:sp>
        <p:nvSpPr>
          <p:cNvPr id="28675" name="Rectangle 3"/>
          <p:cNvSpPr>
            <a:spLocks noGrp="1" noChangeArrowheads="1"/>
          </p:cNvSpPr>
          <p:nvPr>
            <p:ph type="body" idx="1"/>
          </p:nvPr>
        </p:nvSpPr>
        <p:spPr/>
        <p:txBody>
          <a:bodyPr/>
          <a:lstStyle/>
          <a:p>
            <a:pPr>
              <a:lnSpc>
                <a:spcPct val="90000"/>
              </a:lnSpc>
              <a:buClr>
                <a:schemeClr val="tx1"/>
              </a:buClr>
              <a:buSzPct val="95000"/>
            </a:pPr>
            <a:r>
              <a:rPr lang="it-IT" sz="2800"/>
              <a:t>Agents = nodes in a P2P overlay network</a:t>
            </a:r>
          </a:p>
          <a:p>
            <a:pPr>
              <a:lnSpc>
                <a:spcPct val="90000"/>
              </a:lnSpc>
              <a:buClr>
                <a:schemeClr val="tx1"/>
              </a:buClr>
              <a:buSzPct val="95000"/>
            </a:pPr>
            <a:r>
              <a:rPr lang="it-IT" sz="2800"/>
              <a:t>Each node links to some neighbors (view) in overlay</a:t>
            </a:r>
          </a:p>
          <a:p>
            <a:pPr>
              <a:lnSpc>
                <a:spcPct val="90000"/>
              </a:lnSpc>
              <a:buClr>
                <a:schemeClr val="tx1"/>
              </a:buClr>
              <a:buSzPct val="95000"/>
            </a:pPr>
            <a:r>
              <a:rPr lang="it-IT" sz="2800"/>
              <a:t>Assume:</a:t>
            </a:r>
          </a:p>
          <a:p>
            <a:pPr lvl="1">
              <a:lnSpc>
                <a:spcPct val="90000"/>
              </a:lnSpc>
              <a:buClr>
                <a:schemeClr val="tx1"/>
              </a:buClr>
              <a:buSzPct val="95000"/>
              <a:buFontTx/>
              <a:buChar char="•"/>
            </a:pPr>
            <a:r>
              <a:rPr lang="it-IT" sz="2400"/>
              <a:t>Interaction between neighbors to achive some application task</a:t>
            </a:r>
          </a:p>
          <a:p>
            <a:pPr lvl="1">
              <a:lnSpc>
                <a:spcPct val="90000"/>
              </a:lnSpc>
              <a:buClr>
                <a:schemeClr val="tx1"/>
              </a:buClr>
              <a:buSzPct val="95000"/>
              <a:buFontTx/>
              <a:buChar char="•"/>
            </a:pPr>
            <a:r>
              <a:rPr lang="it-IT" sz="2400"/>
              <a:t>Behavior: Application behavior (i.e. share files or leech files, cooperate or defect)</a:t>
            </a:r>
          </a:p>
          <a:p>
            <a:pPr lvl="1">
              <a:lnSpc>
                <a:spcPct val="90000"/>
              </a:lnSpc>
              <a:buClr>
                <a:schemeClr val="tx1"/>
              </a:buClr>
              <a:buSzPct val="95000"/>
              <a:buFontTx/>
              <a:buChar char="•"/>
            </a:pPr>
            <a:r>
              <a:rPr lang="it-IT" sz="2400"/>
              <a:t>Utility: Evaluated at application level (i.e. number of files downloaded, performace metric)</a:t>
            </a:r>
            <a:endParaRPr lang="en-GB" sz="24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SLAC algorithm</a:t>
            </a:r>
          </a:p>
        </p:txBody>
      </p:sp>
      <p:sp>
        <p:nvSpPr>
          <p:cNvPr id="29700" name="Rectangle 4"/>
          <p:cNvSpPr>
            <a:spLocks noChangeArrowheads="1"/>
          </p:cNvSpPr>
          <p:nvPr/>
        </p:nvSpPr>
        <p:spPr bwMode="auto">
          <a:xfrm>
            <a:off x="457200" y="1752600"/>
            <a:ext cx="8305800" cy="4724400"/>
          </a:xfrm>
          <a:prstGeom prst="rect">
            <a:avLst/>
          </a:prstGeom>
          <a:solidFill>
            <a:srgbClr val="FFFFFF"/>
          </a:solidFill>
          <a:ln w="9525">
            <a:noFill/>
            <a:miter lim="800000"/>
            <a:headEnd/>
            <a:tailEnd/>
          </a:ln>
        </p:spPr>
        <p:txBody>
          <a:bodyPr lIns="86202" tIns="43101" rIns="35918" bIns="43101" anchor="ctr">
            <a:prstTxWarp prst="textNoShape">
              <a:avLst/>
            </a:prstTxWarp>
          </a:bodyPr>
          <a:lstStyle/>
          <a:p>
            <a:pPr marL="171450" defTabSz="773113">
              <a:spcBef>
                <a:spcPct val="20000"/>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a:latin typeface="Arial" charset="0"/>
              </a:rPr>
              <a:t>Each node </a:t>
            </a:r>
            <a:r>
              <a:rPr lang="en-US" i="1">
                <a:latin typeface="Arial" charset="0"/>
              </a:rPr>
              <a:t>p</a:t>
            </a:r>
            <a:r>
              <a:rPr lang="en-US">
                <a:latin typeface="Arial" charset="0"/>
              </a:rPr>
              <a:t> periodically executes the following:</a:t>
            </a:r>
          </a:p>
          <a:p>
            <a:pPr marL="171450" defTabSz="773113">
              <a:spcBef>
                <a:spcPct val="20000"/>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endParaRPr lang="en-US" u="sng">
              <a:latin typeface="Arial" charset="0"/>
            </a:endParaRPr>
          </a:p>
          <a:p>
            <a:pPr marL="171450" defTabSz="773113">
              <a:spcBef>
                <a:spcPts val="850"/>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i="1">
                <a:latin typeface="Arial" charset="0"/>
              </a:rPr>
              <a:t>q</a:t>
            </a:r>
            <a:r>
              <a:rPr lang="en-US">
                <a:latin typeface="Arial" charset="0"/>
              </a:rPr>
              <a:t> = SelectRandomPeer()</a:t>
            </a:r>
          </a:p>
          <a:p>
            <a:pPr marL="1714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b="1">
                <a:latin typeface="Arial" charset="0"/>
              </a:rPr>
              <a:t>if</a:t>
            </a:r>
            <a:r>
              <a:rPr lang="en-US">
                <a:latin typeface="Arial" charset="0"/>
              </a:rPr>
              <a:t> utility</a:t>
            </a:r>
            <a:r>
              <a:rPr lang="en-US" i="1" baseline="-6000">
                <a:latin typeface="Arial" charset="0"/>
              </a:rPr>
              <a:t>q</a:t>
            </a:r>
            <a:r>
              <a:rPr lang="en-US">
                <a:latin typeface="Arial" charset="0"/>
              </a:rPr>
              <a:t> &gt; utility</a:t>
            </a:r>
            <a:r>
              <a:rPr lang="en-US" i="1" baseline="-6000">
                <a:latin typeface="Arial" charset="0"/>
              </a:rPr>
              <a:t>p</a:t>
            </a:r>
            <a:endParaRPr lang="en-US" i="1">
              <a:latin typeface="Arial" charset="0"/>
            </a:endParaRPr>
          </a:p>
          <a:p>
            <a:pPr marL="1601788" lvl="1" indent="-1841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a:latin typeface="Arial" charset="0"/>
              </a:rPr>
              <a:t>drop all current links</a:t>
            </a:r>
          </a:p>
          <a:p>
            <a:pPr marL="1601788" lvl="1" indent="-1841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i="1">
                <a:latin typeface="Arial" charset="0"/>
              </a:rPr>
              <a:t>link</a:t>
            </a:r>
            <a:r>
              <a:rPr lang="en-US">
                <a:latin typeface="Arial" charset="0"/>
              </a:rPr>
              <a:t> to node </a:t>
            </a:r>
            <a:r>
              <a:rPr lang="en-US" i="1">
                <a:latin typeface="Arial" charset="0"/>
              </a:rPr>
              <a:t>q</a:t>
            </a:r>
            <a:r>
              <a:rPr lang="en-US">
                <a:latin typeface="Arial" charset="0"/>
              </a:rPr>
              <a:t> and copy its strategy and links</a:t>
            </a:r>
          </a:p>
          <a:p>
            <a:pPr marL="1601788" lvl="1" indent="-1841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i="1">
                <a:latin typeface="Arial" charset="0"/>
              </a:rPr>
              <a:t>mutate</a:t>
            </a:r>
            <a:r>
              <a:rPr lang="en-US">
                <a:latin typeface="Arial" charset="0"/>
              </a:rPr>
              <a:t> (with low probability) strategy and links</a:t>
            </a:r>
          </a:p>
          <a:p>
            <a:pPr marL="171450" defTabSz="773113">
              <a:lnSpc>
                <a:spcPct val="104000"/>
              </a:lnSpc>
              <a:spcBef>
                <a:spcPts val="175"/>
              </a:spcBef>
              <a:tabLst>
                <a:tab pos="128588" algn="l"/>
                <a:tab pos="741363" algn="l"/>
                <a:tab pos="1354138" algn="l"/>
                <a:tab pos="1966913" algn="l"/>
                <a:tab pos="2579688" algn="l"/>
                <a:tab pos="3190875" algn="l"/>
                <a:tab pos="3803650" algn="l"/>
                <a:tab pos="4416425" algn="l"/>
                <a:tab pos="5029200" algn="l"/>
                <a:tab pos="5641975" algn="l"/>
                <a:tab pos="6253163" algn="l"/>
                <a:tab pos="6480175" algn="l"/>
                <a:tab pos="128588" algn="l"/>
                <a:tab pos="741363" algn="l"/>
                <a:tab pos="1354138" algn="l"/>
                <a:tab pos="1966913" algn="l"/>
                <a:tab pos="2579688" algn="l"/>
                <a:tab pos="3190875" algn="l"/>
                <a:tab pos="3803650" algn="l"/>
                <a:tab pos="4416425" algn="l"/>
                <a:tab pos="5029200" algn="l"/>
                <a:tab pos="5641975" algn="l"/>
                <a:tab pos="6253163" algn="l"/>
                <a:tab pos="6480175" algn="l"/>
                <a:tab pos="311150" algn="l"/>
                <a:tab pos="923925" algn="l"/>
                <a:tab pos="1536700" algn="l"/>
                <a:tab pos="2149475" algn="l"/>
                <a:tab pos="2762250" algn="l"/>
                <a:tab pos="3373438" algn="l"/>
                <a:tab pos="3986213" algn="l"/>
                <a:tab pos="4598988" algn="l"/>
              </a:tabLst>
            </a:pPr>
            <a:r>
              <a:rPr lang="en-US" b="1">
                <a:latin typeface="Arial" charset="0"/>
              </a:rPr>
              <a:t>fi</a:t>
            </a:r>
            <a:endParaRPr lang="en-US">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3D6F4E3-3358-7A40-81AB-7129B9F3F926}" type="slidenum">
              <a:rPr lang="en-GB"/>
              <a:pPr>
                <a:defRPr/>
              </a:pPr>
              <a:t>8</a:t>
            </a:fld>
            <a:endParaRPr lang="en-GB"/>
          </a:p>
        </p:txBody>
      </p:sp>
      <p:sp>
        <p:nvSpPr>
          <p:cNvPr id="20483" name="Rectangle 1"/>
          <p:cNvSpPr>
            <a:spLocks noGrp="1" noChangeArrowheads="1"/>
          </p:cNvSpPr>
          <p:nvPr>
            <p:ph type="title" idx="4294967295"/>
          </p:nvPr>
        </p:nvSpPr>
        <p:spPr>
          <a:xfrm>
            <a:off x="457200" y="319088"/>
            <a:ext cx="8229600" cy="1054100"/>
          </a:xfrm>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OK but what use is this to me?</a:t>
            </a:r>
          </a:p>
        </p:txBody>
      </p:sp>
      <p:sp>
        <p:nvSpPr>
          <p:cNvPr id="20484" name="Rectangle 2"/>
          <p:cNvSpPr>
            <a:spLocks noGrp="1" noChangeArrowheads="1"/>
          </p:cNvSpPr>
          <p:nvPr>
            <p:ph type="body" idx="4294967295"/>
          </p:nvPr>
        </p:nvSpPr>
        <p:spPr>
          <a:xfrm>
            <a:off x="457200" y="1373188"/>
            <a:ext cx="8229600" cy="4983162"/>
          </a:xfrm>
        </p:spPr>
        <p:txBody>
          <a:bodyPr lIns="0" tIns="0" rIns="0" bIns="0"/>
          <a:lstStyle/>
          <a:p>
            <a:pP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Knowing some of the economic background should help you to understand:</a:t>
            </a:r>
          </a:p>
          <a:p>
            <a:pPr lvl="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the basic social/economic theory behind P2P</a:t>
            </a:r>
          </a:p>
          <a:p>
            <a:pPr lvl="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how this informs designs</a:t>
            </a:r>
          </a:p>
          <a:p>
            <a:pPr lvl="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how such designs might be improved</a:t>
            </a:r>
          </a:p>
          <a:p>
            <a:pPr lvl="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how to assess new developments and designs</a:t>
            </a:r>
          </a:p>
          <a:p>
            <a:pP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It is also a fascinating area in itself:</a:t>
            </a:r>
          </a:p>
          <a:p>
            <a:pPr lvl="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t>If you are interested you can look-up the terms given in </a:t>
            </a:r>
            <a:r>
              <a:rPr lang="en-GB" i="1">
                <a:solidFill>
                  <a:srgbClr val="FF0000"/>
                </a:solidFill>
              </a:rPr>
              <a:t>red italics</a:t>
            </a:r>
            <a:r>
              <a:rPr lang="en-GB"/>
              <a:t> on Wikipedia for good introductions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3"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4"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5"/>
          <p:cNvGrpSpPr>
            <a:grpSpLocks/>
          </p:cNvGrpSpPr>
          <p:nvPr/>
        </p:nvGrpSpPr>
        <p:grpSpPr bwMode="auto">
          <a:xfrm>
            <a:off x="1519238" y="1930400"/>
            <a:ext cx="2560637" cy="3213100"/>
            <a:chOff x="0" y="0"/>
            <a:chExt cx="1791" cy="2248"/>
          </a:xfrm>
        </p:grpSpPr>
        <p:sp>
          <p:nvSpPr>
            <p:cNvPr id="30726" name="Line 6"/>
            <p:cNvSpPr>
              <a:spLocks noChangeShapeType="1"/>
            </p:cNvSpPr>
            <p:nvPr/>
          </p:nvSpPr>
          <p:spPr bwMode="auto">
            <a:xfrm flipH="1">
              <a:off x="1592" y="0"/>
              <a:ext cx="199" cy="108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7" name="Line 7"/>
            <p:cNvSpPr>
              <a:spLocks noChangeShapeType="1"/>
            </p:cNvSpPr>
            <p:nvPr/>
          </p:nvSpPr>
          <p:spPr bwMode="auto">
            <a:xfrm>
              <a:off x="0" y="1160"/>
              <a:ext cx="1360" cy="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8" name="Line 8"/>
            <p:cNvSpPr>
              <a:spLocks noChangeShapeType="1"/>
            </p:cNvSpPr>
            <p:nvPr/>
          </p:nvSpPr>
          <p:spPr bwMode="auto">
            <a:xfrm rot="10800000" flipH="1">
              <a:off x="232" y="1408"/>
              <a:ext cx="1168" cy="84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29" name="Line 9"/>
            <p:cNvSpPr>
              <a:spLocks noChangeShapeType="1"/>
            </p:cNvSpPr>
            <p:nvPr/>
          </p:nvSpPr>
          <p:spPr bwMode="auto">
            <a:xfrm>
              <a:off x="712" y="232"/>
              <a:ext cx="728" cy="89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30730"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31"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32"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3" name="Group 13"/>
          <p:cNvGrpSpPr>
            <a:grpSpLocks/>
          </p:cNvGrpSpPr>
          <p:nvPr/>
        </p:nvGrpSpPr>
        <p:grpSpPr bwMode="auto">
          <a:xfrm>
            <a:off x="1347788" y="5053013"/>
            <a:ext cx="584200" cy="582612"/>
            <a:chOff x="0" y="0"/>
            <a:chExt cx="408" cy="408"/>
          </a:xfrm>
        </p:grpSpPr>
        <p:sp>
          <p:nvSpPr>
            <p:cNvPr id="30734"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35"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4" name="Group 16"/>
          <p:cNvGrpSpPr>
            <a:grpSpLocks/>
          </p:cNvGrpSpPr>
          <p:nvPr/>
        </p:nvGrpSpPr>
        <p:grpSpPr bwMode="auto">
          <a:xfrm>
            <a:off x="949325" y="3246438"/>
            <a:ext cx="582613" cy="582612"/>
            <a:chOff x="0" y="0"/>
            <a:chExt cx="408" cy="408"/>
          </a:xfrm>
        </p:grpSpPr>
        <p:sp>
          <p:nvSpPr>
            <p:cNvPr id="30737"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38"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5" name="Group 19"/>
          <p:cNvGrpSpPr>
            <a:grpSpLocks/>
          </p:cNvGrpSpPr>
          <p:nvPr/>
        </p:nvGrpSpPr>
        <p:grpSpPr bwMode="auto">
          <a:xfrm>
            <a:off x="3463925" y="3486150"/>
            <a:ext cx="582613" cy="584200"/>
            <a:chOff x="0" y="0"/>
            <a:chExt cx="408" cy="408"/>
          </a:xfrm>
        </p:grpSpPr>
        <p:sp>
          <p:nvSpPr>
            <p:cNvPr id="30740" name="Oval 20"/>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41" name="Rectangle 21"/>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6" name="Group 22"/>
          <p:cNvGrpSpPr>
            <a:grpSpLocks/>
          </p:cNvGrpSpPr>
          <p:nvPr/>
        </p:nvGrpSpPr>
        <p:grpSpPr bwMode="auto">
          <a:xfrm>
            <a:off x="2024063" y="1784350"/>
            <a:ext cx="581025" cy="581025"/>
            <a:chOff x="0" y="0"/>
            <a:chExt cx="408" cy="408"/>
          </a:xfrm>
        </p:grpSpPr>
        <p:sp>
          <p:nvSpPr>
            <p:cNvPr id="30743"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44" name="Rectangle 24"/>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5"/>
          <p:cNvGrpSpPr>
            <a:grpSpLocks/>
          </p:cNvGrpSpPr>
          <p:nvPr/>
        </p:nvGrpSpPr>
        <p:grpSpPr bwMode="auto">
          <a:xfrm>
            <a:off x="3852863" y="1358900"/>
            <a:ext cx="581025" cy="584200"/>
            <a:chOff x="0" y="0"/>
            <a:chExt cx="408" cy="408"/>
          </a:xfrm>
        </p:grpSpPr>
        <p:sp>
          <p:nvSpPr>
            <p:cNvPr id="30746" name="Oval 2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47" name="Rectangle 27"/>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8"/>
          <p:cNvGrpSpPr>
            <a:grpSpLocks/>
          </p:cNvGrpSpPr>
          <p:nvPr/>
        </p:nvGrpSpPr>
        <p:grpSpPr bwMode="auto">
          <a:xfrm>
            <a:off x="6011863" y="1358900"/>
            <a:ext cx="584200" cy="584200"/>
            <a:chOff x="0" y="0"/>
            <a:chExt cx="408" cy="408"/>
          </a:xfrm>
        </p:grpSpPr>
        <p:sp>
          <p:nvSpPr>
            <p:cNvPr id="30749" name="Oval 2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0" name="Rectangle 30"/>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31"/>
          <p:cNvGrpSpPr>
            <a:grpSpLocks/>
          </p:cNvGrpSpPr>
          <p:nvPr/>
        </p:nvGrpSpPr>
        <p:grpSpPr bwMode="auto">
          <a:xfrm>
            <a:off x="6640513" y="3794125"/>
            <a:ext cx="582612" cy="582613"/>
            <a:chOff x="0" y="0"/>
            <a:chExt cx="408" cy="408"/>
          </a:xfrm>
        </p:grpSpPr>
        <p:sp>
          <p:nvSpPr>
            <p:cNvPr id="30752"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3" name="Rectangle 33"/>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4"/>
          <p:cNvGrpSpPr>
            <a:grpSpLocks/>
          </p:cNvGrpSpPr>
          <p:nvPr/>
        </p:nvGrpSpPr>
        <p:grpSpPr bwMode="auto">
          <a:xfrm>
            <a:off x="5235575" y="5429250"/>
            <a:ext cx="582613" cy="582613"/>
            <a:chOff x="0" y="0"/>
            <a:chExt cx="408" cy="408"/>
          </a:xfrm>
        </p:grpSpPr>
        <p:sp>
          <p:nvSpPr>
            <p:cNvPr id="30755" name="Oval 3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6" name="Rectangle 36"/>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7"/>
          <p:cNvGrpSpPr>
            <a:grpSpLocks/>
          </p:cNvGrpSpPr>
          <p:nvPr/>
        </p:nvGrpSpPr>
        <p:grpSpPr bwMode="auto">
          <a:xfrm>
            <a:off x="7566025" y="5233988"/>
            <a:ext cx="584200" cy="584200"/>
            <a:chOff x="0" y="0"/>
            <a:chExt cx="408" cy="408"/>
          </a:xfrm>
        </p:grpSpPr>
        <p:sp>
          <p:nvSpPr>
            <p:cNvPr id="30758" name="Oval 3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59" name="Rectangle 39"/>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40"/>
          <p:cNvGrpSpPr>
            <a:grpSpLocks/>
          </p:cNvGrpSpPr>
          <p:nvPr/>
        </p:nvGrpSpPr>
        <p:grpSpPr bwMode="auto">
          <a:xfrm>
            <a:off x="8115300" y="2628900"/>
            <a:ext cx="582613" cy="584200"/>
            <a:chOff x="0" y="0"/>
            <a:chExt cx="408" cy="408"/>
          </a:xfrm>
        </p:grpSpPr>
        <p:sp>
          <p:nvSpPr>
            <p:cNvPr id="30761" name="Oval 4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0762" name="Rectangle 42"/>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0763" name="Line 43"/>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64" name="Line 44"/>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65" name="Line 45"/>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0766" name="Rectangle 46"/>
          <p:cNvSpPr>
            <a:spLocks noChangeArrowheads="1"/>
          </p:cNvSpPr>
          <p:nvPr>
            <p:ph type="title"/>
          </p:nvPr>
        </p:nvSpPr>
        <p:spPr>
          <a:xfrm>
            <a:off x="7620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685312" presetClass="exit" presetSubtype="0" fill="hold" nodeType="clickEffect">
                                  <p:stCondLst>
                                    <p:cond delay="0"/>
                                  </p:stCondLst>
                                  <p:childTnLst>
                                    <p:set>
                                      <p:cBhvr>
                                        <p:cTn id="6" dur="1" fill="hold">
                                          <p:stCondLst>
                                            <p:cond delay="499"/>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76685312" presetClass="exit" presetSubtype="0" fill="hold" nodeType="clickEffect">
                                  <p:stCondLst>
                                    <p:cond delay="0"/>
                                  </p:stCondLst>
                                  <p:childTnLs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795"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796"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5"/>
          <p:cNvGrpSpPr>
            <a:grpSpLocks/>
          </p:cNvGrpSpPr>
          <p:nvPr/>
        </p:nvGrpSpPr>
        <p:grpSpPr bwMode="auto">
          <a:xfrm>
            <a:off x="1519238" y="1930400"/>
            <a:ext cx="2560637" cy="3213100"/>
            <a:chOff x="0" y="0"/>
            <a:chExt cx="1791" cy="2248"/>
          </a:xfrm>
        </p:grpSpPr>
        <p:sp>
          <p:nvSpPr>
            <p:cNvPr id="33798" name="Line 6"/>
            <p:cNvSpPr>
              <a:spLocks noChangeShapeType="1"/>
            </p:cNvSpPr>
            <p:nvPr/>
          </p:nvSpPr>
          <p:spPr bwMode="auto">
            <a:xfrm flipH="1">
              <a:off x="1592" y="0"/>
              <a:ext cx="199" cy="108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799" name="Line 7"/>
            <p:cNvSpPr>
              <a:spLocks noChangeShapeType="1"/>
            </p:cNvSpPr>
            <p:nvPr/>
          </p:nvSpPr>
          <p:spPr bwMode="auto">
            <a:xfrm>
              <a:off x="0" y="1160"/>
              <a:ext cx="1360" cy="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0" name="Line 8"/>
            <p:cNvSpPr>
              <a:spLocks noChangeShapeType="1"/>
            </p:cNvSpPr>
            <p:nvPr/>
          </p:nvSpPr>
          <p:spPr bwMode="auto">
            <a:xfrm rot="10800000" flipH="1">
              <a:off x="232" y="1408"/>
              <a:ext cx="1168" cy="84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1" name="Line 9"/>
            <p:cNvSpPr>
              <a:spLocks noChangeShapeType="1"/>
            </p:cNvSpPr>
            <p:nvPr/>
          </p:nvSpPr>
          <p:spPr bwMode="auto">
            <a:xfrm>
              <a:off x="712" y="232"/>
              <a:ext cx="728" cy="89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33802"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3"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04"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3" name="Group 13"/>
          <p:cNvGrpSpPr>
            <a:grpSpLocks/>
          </p:cNvGrpSpPr>
          <p:nvPr/>
        </p:nvGrpSpPr>
        <p:grpSpPr bwMode="auto">
          <a:xfrm>
            <a:off x="1347788" y="5053013"/>
            <a:ext cx="584200" cy="582612"/>
            <a:chOff x="0" y="0"/>
            <a:chExt cx="408" cy="408"/>
          </a:xfrm>
        </p:grpSpPr>
        <p:sp>
          <p:nvSpPr>
            <p:cNvPr id="33806"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07"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4" name="Group 16"/>
          <p:cNvGrpSpPr>
            <a:grpSpLocks/>
          </p:cNvGrpSpPr>
          <p:nvPr/>
        </p:nvGrpSpPr>
        <p:grpSpPr bwMode="auto">
          <a:xfrm>
            <a:off x="949325" y="3246438"/>
            <a:ext cx="582613" cy="582612"/>
            <a:chOff x="0" y="0"/>
            <a:chExt cx="408" cy="408"/>
          </a:xfrm>
        </p:grpSpPr>
        <p:sp>
          <p:nvSpPr>
            <p:cNvPr id="33809"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0"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5" name="Group 19"/>
          <p:cNvGrpSpPr>
            <a:grpSpLocks/>
          </p:cNvGrpSpPr>
          <p:nvPr/>
        </p:nvGrpSpPr>
        <p:grpSpPr bwMode="auto">
          <a:xfrm>
            <a:off x="3463925" y="3486150"/>
            <a:ext cx="582613" cy="584200"/>
            <a:chOff x="0" y="0"/>
            <a:chExt cx="408" cy="408"/>
          </a:xfrm>
        </p:grpSpPr>
        <p:sp>
          <p:nvSpPr>
            <p:cNvPr id="33812" name="Oval 20"/>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3" name="Rectangle 21"/>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6" name="Group 22"/>
          <p:cNvGrpSpPr>
            <a:grpSpLocks/>
          </p:cNvGrpSpPr>
          <p:nvPr/>
        </p:nvGrpSpPr>
        <p:grpSpPr bwMode="auto">
          <a:xfrm>
            <a:off x="2024063" y="1784350"/>
            <a:ext cx="581025" cy="581025"/>
            <a:chOff x="0" y="0"/>
            <a:chExt cx="408" cy="408"/>
          </a:xfrm>
        </p:grpSpPr>
        <p:sp>
          <p:nvSpPr>
            <p:cNvPr id="33815"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6" name="Rectangle 24"/>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5"/>
          <p:cNvGrpSpPr>
            <a:grpSpLocks/>
          </p:cNvGrpSpPr>
          <p:nvPr/>
        </p:nvGrpSpPr>
        <p:grpSpPr bwMode="auto">
          <a:xfrm>
            <a:off x="3852863" y="1358900"/>
            <a:ext cx="581025" cy="584200"/>
            <a:chOff x="0" y="0"/>
            <a:chExt cx="408" cy="408"/>
          </a:xfrm>
        </p:grpSpPr>
        <p:sp>
          <p:nvSpPr>
            <p:cNvPr id="33818" name="Oval 2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19" name="Rectangle 27"/>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8"/>
          <p:cNvGrpSpPr>
            <a:grpSpLocks/>
          </p:cNvGrpSpPr>
          <p:nvPr/>
        </p:nvGrpSpPr>
        <p:grpSpPr bwMode="auto">
          <a:xfrm>
            <a:off x="6011863" y="1358900"/>
            <a:ext cx="584200" cy="584200"/>
            <a:chOff x="0" y="0"/>
            <a:chExt cx="408" cy="408"/>
          </a:xfrm>
        </p:grpSpPr>
        <p:sp>
          <p:nvSpPr>
            <p:cNvPr id="33821" name="Oval 2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22" name="Rectangle 30"/>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31"/>
          <p:cNvGrpSpPr>
            <a:grpSpLocks/>
          </p:cNvGrpSpPr>
          <p:nvPr/>
        </p:nvGrpSpPr>
        <p:grpSpPr bwMode="auto">
          <a:xfrm>
            <a:off x="6640513" y="3794125"/>
            <a:ext cx="582612" cy="582613"/>
            <a:chOff x="0" y="0"/>
            <a:chExt cx="408" cy="408"/>
          </a:xfrm>
        </p:grpSpPr>
        <p:sp>
          <p:nvSpPr>
            <p:cNvPr id="33824"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25" name="Rectangle 33"/>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4"/>
          <p:cNvGrpSpPr>
            <a:grpSpLocks/>
          </p:cNvGrpSpPr>
          <p:nvPr/>
        </p:nvGrpSpPr>
        <p:grpSpPr bwMode="auto">
          <a:xfrm>
            <a:off x="5235575" y="5429250"/>
            <a:ext cx="582613" cy="582613"/>
            <a:chOff x="0" y="0"/>
            <a:chExt cx="408" cy="408"/>
          </a:xfrm>
        </p:grpSpPr>
        <p:sp>
          <p:nvSpPr>
            <p:cNvPr id="33827" name="Oval 3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28" name="Rectangle 36"/>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7"/>
          <p:cNvGrpSpPr>
            <a:grpSpLocks/>
          </p:cNvGrpSpPr>
          <p:nvPr/>
        </p:nvGrpSpPr>
        <p:grpSpPr bwMode="auto">
          <a:xfrm>
            <a:off x="7566025" y="5233988"/>
            <a:ext cx="584200" cy="584200"/>
            <a:chOff x="0" y="0"/>
            <a:chExt cx="408" cy="408"/>
          </a:xfrm>
        </p:grpSpPr>
        <p:sp>
          <p:nvSpPr>
            <p:cNvPr id="33830" name="Oval 3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31" name="Rectangle 39"/>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40"/>
          <p:cNvGrpSpPr>
            <a:grpSpLocks/>
          </p:cNvGrpSpPr>
          <p:nvPr/>
        </p:nvGrpSpPr>
        <p:grpSpPr bwMode="auto">
          <a:xfrm>
            <a:off x="8115300" y="2628900"/>
            <a:ext cx="582613" cy="584200"/>
            <a:chOff x="0" y="0"/>
            <a:chExt cx="408" cy="408"/>
          </a:xfrm>
        </p:grpSpPr>
        <p:sp>
          <p:nvSpPr>
            <p:cNvPr id="33833" name="Oval 4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3834" name="Rectangle 42"/>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3835" name="Line 43"/>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36" name="Line 44"/>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3837" name="Line 45"/>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3" name="Group 46"/>
          <p:cNvGrpSpPr>
            <a:grpSpLocks/>
          </p:cNvGrpSpPr>
          <p:nvPr/>
        </p:nvGrpSpPr>
        <p:grpSpPr bwMode="auto">
          <a:xfrm>
            <a:off x="4046538" y="3336925"/>
            <a:ext cx="2652712" cy="696913"/>
            <a:chOff x="0" y="87"/>
            <a:chExt cx="1858" cy="488"/>
          </a:xfrm>
        </p:grpSpPr>
        <p:sp>
          <p:nvSpPr>
            <p:cNvPr id="33839" name="Line 47"/>
            <p:cNvSpPr>
              <a:spLocks noChangeShapeType="1"/>
            </p:cNvSpPr>
            <p:nvPr/>
          </p:nvSpPr>
          <p:spPr bwMode="auto">
            <a:xfrm>
              <a:off x="0" y="415"/>
              <a:ext cx="1808" cy="160"/>
            </a:xfrm>
            <a:prstGeom prst="line">
              <a:avLst/>
            </a:prstGeom>
            <a:noFill/>
            <a:ln w="38100">
              <a:solidFill>
                <a:schemeClr val="tx1"/>
              </a:solidFill>
              <a:prstDash val="dash"/>
              <a:round/>
              <a:headEnd/>
              <a:tailEnd/>
            </a:ln>
          </p:spPr>
          <p:txBody>
            <a:bodyPr wrap="none" lIns="0" tIns="0" rIns="0" bIns="0" anchor="ctr">
              <a:prstTxWarp prst="textNoShape">
                <a:avLst/>
              </a:prstTxWarp>
              <a:spAutoFit/>
            </a:bodyPr>
            <a:lstStyle/>
            <a:p>
              <a:endParaRPr lang="en-US"/>
            </a:p>
          </p:txBody>
        </p:sp>
        <p:sp>
          <p:nvSpPr>
            <p:cNvPr id="33840" name="Rectangle 48"/>
            <p:cNvSpPr>
              <a:spLocks/>
            </p:cNvSpPr>
            <p:nvPr/>
          </p:nvSpPr>
          <p:spPr bwMode="auto">
            <a:xfrm rot="270266">
              <a:off x="74" y="87"/>
              <a:ext cx="1784" cy="288"/>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2800">
                  <a:latin typeface="Arial" charset="0"/>
                  <a:sym typeface="Gill Sans" charset="0"/>
                </a:rPr>
                <a:t>Compare utilities</a:t>
              </a:r>
            </a:p>
          </p:txBody>
        </p:sp>
      </p:grpSp>
      <p:sp>
        <p:nvSpPr>
          <p:cNvPr id="33841" name="Rectangle 49"/>
          <p:cNvSpPr>
            <a:spLocks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8482304" presetClass="exit" presetSubtype="0" fill="hold" nodeType="clickEffect">
                                  <p:stCondLst>
                                    <p:cond delay="0"/>
                                  </p:stCondLst>
                                  <p:childTnLst>
                                    <p:set>
                                      <p:cBhvr>
                                        <p:cTn id="6" dur="1" fill="hold">
                                          <p:stCondLst>
                                            <p:cond delay="499"/>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28482304" presetClass="exit" presetSubtype="0" fill="hold" nodeType="clickEffect">
                                  <p:stCondLst>
                                    <p:cond delay="0"/>
                                  </p:stCondLst>
                                  <p:childTnLs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28482304" presetClass="exit" presetSubtype="0" fill="hold" nodeType="clickEffect">
                                  <p:stCondLst>
                                    <p:cond delay="0"/>
                                  </p:stCondLst>
                                  <p:childTnLs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3"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4"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5" name="Line 5"/>
          <p:cNvSpPr>
            <a:spLocks noChangeShapeType="1"/>
          </p:cNvSpPr>
          <p:nvPr/>
        </p:nvSpPr>
        <p:spPr bwMode="auto">
          <a:xfrm flipH="1">
            <a:off x="3794125" y="1930400"/>
            <a:ext cx="285750" cy="15557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6" name="Line 6"/>
          <p:cNvSpPr>
            <a:spLocks noChangeShapeType="1"/>
          </p:cNvSpPr>
          <p:nvPr/>
        </p:nvSpPr>
        <p:spPr bwMode="auto">
          <a:xfrm>
            <a:off x="1519238" y="3590925"/>
            <a:ext cx="1943100" cy="12223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7" name="Line 7"/>
          <p:cNvSpPr>
            <a:spLocks noChangeShapeType="1"/>
          </p:cNvSpPr>
          <p:nvPr/>
        </p:nvSpPr>
        <p:spPr bwMode="auto">
          <a:xfrm rot="10800000" flipH="1">
            <a:off x="1851025" y="3943350"/>
            <a:ext cx="1668463" cy="12001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8" name="Line 8"/>
          <p:cNvSpPr>
            <a:spLocks noChangeShapeType="1"/>
          </p:cNvSpPr>
          <p:nvPr/>
        </p:nvSpPr>
        <p:spPr bwMode="auto">
          <a:xfrm>
            <a:off x="2538413" y="2262188"/>
            <a:ext cx="1039812" cy="12795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49" name="Line 9"/>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50" name="Line 10"/>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51" name="Line 11"/>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12"/>
          <p:cNvGrpSpPr>
            <a:grpSpLocks/>
          </p:cNvGrpSpPr>
          <p:nvPr/>
        </p:nvGrpSpPr>
        <p:grpSpPr bwMode="auto">
          <a:xfrm>
            <a:off x="1347788" y="5053013"/>
            <a:ext cx="584200" cy="582612"/>
            <a:chOff x="0" y="0"/>
            <a:chExt cx="408" cy="408"/>
          </a:xfrm>
        </p:grpSpPr>
        <p:sp>
          <p:nvSpPr>
            <p:cNvPr id="35853" name="Oval 1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54" name="Rectangle 14"/>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3" name="Group 15"/>
          <p:cNvGrpSpPr>
            <a:grpSpLocks/>
          </p:cNvGrpSpPr>
          <p:nvPr/>
        </p:nvGrpSpPr>
        <p:grpSpPr bwMode="auto">
          <a:xfrm>
            <a:off x="949325" y="3246438"/>
            <a:ext cx="582613" cy="582612"/>
            <a:chOff x="0" y="0"/>
            <a:chExt cx="408" cy="408"/>
          </a:xfrm>
        </p:grpSpPr>
        <p:sp>
          <p:nvSpPr>
            <p:cNvPr id="35856" name="Oval 1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57" name="Rectangle 17"/>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4" name="Group 18"/>
          <p:cNvGrpSpPr>
            <a:grpSpLocks/>
          </p:cNvGrpSpPr>
          <p:nvPr/>
        </p:nvGrpSpPr>
        <p:grpSpPr bwMode="auto">
          <a:xfrm>
            <a:off x="3463925" y="3486150"/>
            <a:ext cx="582613" cy="584200"/>
            <a:chOff x="0" y="0"/>
            <a:chExt cx="408" cy="408"/>
          </a:xfrm>
        </p:grpSpPr>
        <p:sp>
          <p:nvSpPr>
            <p:cNvPr id="35859" name="Oval 1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0" name="Rectangle 20"/>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5" name="Group 21"/>
          <p:cNvGrpSpPr>
            <a:grpSpLocks/>
          </p:cNvGrpSpPr>
          <p:nvPr/>
        </p:nvGrpSpPr>
        <p:grpSpPr bwMode="auto">
          <a:xfrm>
            <a:off x="2024063" y="1784350"/>
            <a:ext cx="581025" cy="581025"/>
            <a:chOff x="0" y="0"/>
            <a:chExt cx="408" cy="408"/>
          </a:xfrm>
        </p:grpSpPr>
        <p:sp>
          <p:nvSpPr>
            <p:cNvPr id="35862" name="Oval 2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3" name="Rectangle 23"/>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24"/>
          <p:cNvGrpSpPr>
            <a:grpSpLocks/>
          </p:cNvGrpSpPr>
          <p:nvPr/>
        </p:nvGrpSpPr>
        <p:grpSpPr bwMode="auto">
          <a:xfrm>
            <a:off x="3852863" y="1358900"/>
            <a:ext cx="581025" cy="584200"/>
            <a:chOff x="0" y="0"/>
            <a:chExt cx="408" cy="408"/>
          </a:xfrm>
        </p:grpSpPr>
        <p:sp>
          <p:nvSpPr>
            <p:cNvPr id="35865" name="Oval 2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6" name="Rectangle 26"/>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7"/>
          <p:cNvGrpSpPr>
            <a:grpSpLocks/>
          </p:cNvGrpSpPr>
          <p:nvPr/>
        </p:nvGrpSpPr>
        <p:grpSpPr bwMode="auto">
          <a:xfrm>
            <a:off x="6011863" y="1358900"/>
            <a:ext cx="584200" cy="584200"/>
            <a:chOff x="0" y="0"/>
            <a:chExt cx="408" cy="408"/>
          </a:xfrm>
        </p:grpSpPr>
        <p:sp>
          <p:nvSpPr>
            <p:cNvPr id="35868" name="Oval 2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69" name="Rectangle 29"/>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30"/>
          <p:cNvGrpSpPr>
            <a:grpSpLocks/>
          </p:cNvGrpSpPr>
          <p:nvPr/>
        </p:nvGrpSpPr>
        <p:grpSpPr bwMode="auto">
          <a:xfrm>
            <a:off x="6640513" y="3794125"/>
            <a:ext cx="582612" cy="582613"/>
            <a:chOff x="0" y="0"/>
            <a:chExt cx="408" cy="408"/>
          </a:xfrm>
        </p:grpSpPr>
        <p:sp>
          <p:nvSpPr>
            <p:cNvPr id="35871" name="Oval 3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72" name="Rectangle 32"/>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33"/>
          <p:cNvGrpSpPr>
            <a:grpSpLocks/>
          </p:cNvGrpSpPr>
          <p:nvPr/>
        </p:nvGrpSpPr>
        <p:grpSpPr bwMode="auto">
          <a:xfrm>
            <a:off x="5235575" y="5429250"/>
            <a:ext cx="582613" cy="582613"/>
            <a:chOff x="0" y="0"/>
            <a:chExt cx="408" cy="408"/>
          </a:xfrm>
        </p:grpSpPr>
        <p:sp>
          <p:nvSpPr>
            <p:cNvPr id="35874" name="Oval 34"/>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75" name="Rectangle 35"/>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6"/>
          <p:cNvGrpSpPr>
            <a:grpSpLocks/>
          </p:cNvGrpSpPr>
          <p:nvPr/>
        </p:nvGrpSpPr>
        <p:grpSpPr bwMode="auto">
          <a:xfrm>
            <a:off x="7566025" y="5233988"/>
            <a:ext cx="584200" cy="584200"/>
            <a:chOff x="0" y="0"/>
            <a:chExt cx="408" cy="408"/>
          </a:xfrm>
        </p:grpSpPr>
        <p:sp>
          <p:nvSpPr>
            <p:cNvPr id="35877" name="Oval 3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78" name="Rectangle 38"/>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9"/>
          <p:cNvGrpSpPr>
            <a:grpSpLocks/>
          </p:cNvGrpSpPr>
          <p:nvPr/>
        </p:nvGrpSpPr>
        <p:grpSpPr bwMode="auto">
          <a:xfrm>
            <a:off x="8115300" y="2628900"/>
            <a:ext cx="582613" cy="584200"/>
            <a:chOff x="0" y="0"/>
            <a:chExt cx="408" cy="408"/>
          </a:xfrm>
        </p:grpSpPr>
        <p:sp>
          <p:nvSpPr>
            <p:cNvPr id="35880" name="Oval 4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81" name="Rectangle 41"/>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5882" name="Line 42"/>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83" name="Line 43"/>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5884" name="Line 44"/>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5"/>
          <p:cNvGrpSpPr>
            <a:grpSpLocks/>
          </p:cNvGrpSpPr>
          <p:nvPr/>
        </p:nvGrpSpPr>
        <p:grpSpPr bwMode="auto">
          <a:xfrm>
            <a:off x="2292350" y="3486150"/>
            <a:ext cx="2495550" cy="1830388"/>
            <a:chOff x="0" y="0"/>
            <a:chExt cx="1747" cy="1281"/>
          </a:xfrm>
        </p:grpSpPr>
        <p:grpSp>
          <p:nvGrpSpPr>
            <p:cNvPr id="13" name="Group 46"/>
            <p:cNvGrpSpPr>
              <a:grpSpLocks/>
            </p:cNvGrpSpPr>
            <p:nvPr/>
          </p:nvGrpSpPr>
          <p:grpSpPr bwMode="auto">
            <a:xfrm>
              <a:off x="819" y="0"/>
              <a:ext cx="408" cy="408"/>
              <a:chOff x="0" y="0"/>
              <a:chExt cx="408" cy="408"/>
            </a:xfrm>
          </p:grpSpPr>
          <p:sp>
            <p:nvSpPr>
              <p:cNvPr id="35887" name="Oval 4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5888" name="Rectangle 48"/>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35889" name="Rectangle 49"/>
            <p:cNvSpPr>
              <a:spLocks/>
            </p:cNvSpPr>
            <p:nvPr/>
          </p:nvSpPr>
          <p:spPr bwMode="auto">
            <a:xfrm>
              <a:off x="0" y="974"/>
              <a:ext cx="1747" cy="307"/>
            </a:xfrm>
            <a:prstGeom prst="rect">
              <a:avLst/>
            </a:prstGeom>
            <a:noFill/>
            <a:ln w="9525">
              <a:noFill/>
              <a:miter lim="800000"/>
              <a:headEnd/>
              <a:tailEnd/>
            </a:ln>
          </p:spPr>
          <p:txBody>
            <a:bodyPr wrap="none" lIns="0" tIns="0" rIns="0" bIns="0" anchor="ctr">
              <a:prstTxWarp prst="textNoShape">
                <a:avLst/>
              </a:prstTxWarp>
              <a:spAutoFit/>
            </a:bodyPr>
            <a:lstStyle/>
            <a:p>
              <a:pPr defTabSz="862013"/>
              <a:r>
                <a:rPr lang="en-US" sz="3000">
                  <a:latin typeface="Arial" charset="0"/>
                  <a:sym typeface="Gill Sans" charset="0"/>
                </a:rPr>
                <a:t>“Copy” strategy</a:t>
              </a:r>
            </a:p>
          </p:txBody>
        </p:sp>
      </p:grpSp>
      <p:sp>
        <p:nvSpPr>
          <p:cNvPr id="35890" name="Rectangle 50"/>
          <p:cNvSpPr>
            <a:spLocks noChangeArrowheads="1"/>
          </p:cNvSpPr>
          <p:nvPr>
            <p:ph type="title"/>
          </p:nvPr>
        </p:nvSpPr>
        <p:spPr>
          <a:xfrm>
            <a:off x="7620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685312" presetClass="exit" presetSubtype="0" fill="hold" nodeType="clickEffect">
                                  <p:stCondLst>
                                    <p:cond delay="0"/>
                                  </p:stCondLst>
                                  <p:childTnLst>
                                    <p:set>
                                      <p:cBhvr>
                                        <p:cTn id="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1"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2"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3" name="Line 5"/>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4" name="Line 6"/>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895" name="Line 7"/>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8"/>
          <p:cNvGrpSpPr>
            <a:grpSpLocks/>
          </p:cNvGrpSpPr>
          <p:nvPr/>
        </p:nvGrpSpPr>
        <p:grpSpPr bwMode="auto">
          <a:xfrm>
            <a:off x="1347788" y="5053013"/>
            <a:ext cx="584200" cy="582612"/>
            <a:chOff x="0" y="0"/>
            <a:chExt cx="408" cy="408"/>
          </a:xfrm>
        </p:grpSpPr>
        <p:sp>
          <p:nvSpPr>
            <p:cNvPr id="37897" name="Oval 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898" name="Rectangle 10"/>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3" name="Group 11"/>
          <p:cNvGrpSpPr>
            <a:grpSpLocks/>
          </p:cNvGrpSpPr>
          <p:nvPr/>
        </p:nvGrpSpPr>
        <p:grpSpPr bwMode="auto">
          <a:xfrm>
            <a:off x="949325" y="3246438"/>
            <a:ext cx="582613" cy="582612"/>
            <a:chOff x="0" y="0"/>
            <a:chExt cx="408" cy="408"/>
          </a:xfrm>
        </p:grpSpPr>
        <p:sp>
          <p:nvSpPr>
            <p:cNvPr id="37900" name="Oval 12"/>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01" name="Rectangle 13"/>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4" name="Group 14"/>
          <p:cNvGrpSpPr>
            <a:grpSpLocks/>
          </p:cNvGrpSpPr>
          <p:nvPr/>
        </p:nvGrpSpPr>
        <p:grpSpPr bwMode="auto">
          <a:xfrm>
            <a:off x="3463925" y="3486150"/>
            <a:ext cx="582613" cy="584200"/>
            <a:chOff x="0" y="0"/>
            <a:chExt cx="408" cy="408"/>
          </a:xfrm>
        </p:grpSpPr>
        <p:sp>
          <p:nvSpPr>
            <p:cNvPr id="37903" name="Oval 1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04" name="Rectangle 16"/>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5" name="Group 17"/>
          <p:cNvGrpSpPr>
            <a:grpSpLocks/>
          </p:cNvGrpSpPr>
          <p:nvPr/>
        </p:nvGrpSpPr>
        <p:grpSpPr bwMode="auto">
          <a:xfrm>
            <a:off x="2024063" y="1784350"/>
            <a:ext cx="581025" cy="581025"/>
            <a:chOff x="0" y="0"/>
            <a:chExt cx="408" cy="408"/>
          </a:xfrm>
        </p:grpSpPr>
        <p:sp>
          <p:nvSpPr>
            <p:cNvPr id="37906" name="Oval 1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07" name="Rectangle 19"/>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20"/>
          <p:cNvGrpSpPr>
            <a:grpSpLocks/>
          </p:cNvGrpSpPr>
          <p:nvPr/>
        </p:nvGrpSpPr>
        <p:grpSpPr bwMode="auto">
          <a:xfrm>
            <a:off x="3852863" y="1358900"/>
            <a:ext cx="581025" cy="584200"/>
            <a:chOff x="0" y="0"/>
            <a:chExt cx="408" cy="408"/>
          </a:xfrm>
        </p:grpSpPr>
        <p:sp>
          <p:nvSpPr>
            <p:cNvPr id="37909" name="Oval 2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0" name="Rectangle 22"/>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3"/>
          <p:cNvGrpSpPr>
            <a:grpSpLocks/>
          </p:cNvGrpSpPr>
          <p:nvPr/>
        </p:nvGrpSpPr>
        <p:grpSpPr bwMode="auto">
          <a:xfrm>
            <a:off x="6011863" y="1358900"/>
            <a:ext cx="584200" cy="584200"/>
            <a:chOff x="0" y="0"/>
            <a:chExt cx="408" cy="408"/>
          </a:xfrm>
        </p:grpSpPr>
        <p:sp>
          <p:nvSpPr>
            <p:cNvPr id="37912" name="Oval 2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3" name="Rectangle 25"/>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26"/>
          <p:cNvGrpSpPr>
            <a:grpSpLocks/>
          </p:cNvGrpSpPr>
          <p:nvPr/>
        </p:nvGrpSpPr>
        <p:grpSpPr bwMode="auto">
          <a:xfrm>
            <a:off x="6640513" y="3794125"/>
            <a:ext cx="582612" cy="582613"/>
            <a:chOff x="0" y="0"/>
            <a:chExt cx="408" cy="408"/>
          </a:xfrm>
        </p:grpSpPr>
        <p:sp>
          <p:nvSpPr>
            <p:cNvPr id="37915" name="Oval 2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6" name="Rectangle 28"/>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29"/>
          <p:cNvGrpSpPr>
            <a:grpSpLocks/>
          </p:cNvGrpSpPr>
          <p:nvPr/>
        </p:nvGrpSpPr>
        <p:grpSpPr bwMode="auto">
          <a:xfrm>
            <a:off x="5235575" y="5429250"/>
            <a:ext cx="582613" cy="582613"/>
            <a:chOff x="0" y="0"/>
            <a:chExt cx="408" cy="408"/>
          </a:xfrm>
        </p:grpSpPr>
        <p:sp>
          <p:nvSpPr>
            <p:cNvPr id="37918" name="Oval 3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19" name="Rectangle 31"/>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2"/>
          <p:cNvGrpSpPr>
            <a:grpSpLocks/>
          </p:cNvGrpSpPr>
          <p:nvPr/>
        </p:nvGrpSpPr>
        <p:grpSpPr bwMode="auto">
          <a:xfrm>
            <a:off x="7566025" y="5233988"/>
            <a:ext cx="584200" cy="584200"/>
            <a:chOff x="0" y="0"/>
            <a:chExt cx="408" cy="408"/>
          </a:xfrm>
        </p:grpSpPr>
        <p:sp>
          <p:nvSpPr>
            <p:cNvPr id="37921" name="Oval 3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22" name="Rectangle 34"/>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5"/>
          <p:cNvGrpSpPr>
            <a:grpSpLocks/>
          </p:cNvGrpSpPr>
          <p:nvPr/>
        </p:nvGrpSpPr>
        <p:grpSpPr bwMode="auto">
          <a:xfrm>
            <a:off x="8115300" y="2628900"/>
            <a:ext cx="582613" cy="584200"/>
            <a:chOff x="0" y="0"/>
            <a:chExt cx="408" cy="408"/>
          </a:xfrm>
        </p:grpSpPr>
        <p:sp>
          <p:nvSpPr>
            <p:cNvPr id="37924" name="Oval 3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25" name="Rectangle 37"/>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7926" name="Line 38"/>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927" name="Line 39"/>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7928" name="Line 40"/>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1"/>
          <p:cNvGrpSpPr>
            <a:grpSpLocks/>
          </p:cNvGrpSpPr>
          <p:nvPr/>
        </p:nvGrpSpPr>
        <p:grpSpPr bwMode="auto">
          <a:xfrm>
            <a:off x="2292350" y="3486150"/>
            <a:ext cx="2860675" cy="1830388"/>
            <a:chOff x="0" y="0"/>
            <a:chExt cx="2003" cy="1281"/>
          </a:xfrm>
        </p:grpSpPr>
        <p:grpSp>
          <p:nvGrpSpPr>
            <p:cNvPr id="13" name="Group 42"/>
            <p:cNvGrpSpPr>
              <a:grpSpLocks/>
            </p:cNvGrpSpPr>
            <p:nvPr/>
          </p:nvGrpSpPr>
          <p:grpSpPr bwMode="auto">
            <a:xfrm>
              <a:off x="819" y="0"/>
              <a:ext cx="408" cy="408"/>
              <a:chOff x="0" y="0"/>
              <a:chExt cx="408" cy="408"/>
            </a:xfrm>
          </p:grpSpPr>
          <p:sp>
            <p:nvSpPr>
              <p:cNvPr id="37931" name="Oval 4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7932" name="Rectangle 4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37933" name="Rectangle 45"/>
            <p:cNvSpPr>
              <a:spLocks/>
            </p:cNvSpPr>
            <p:nvPr/>
          </p:nvSpPr>
          <p:spPr bwMode="auto">
            <a:xfrm>
              <a:off x="0" y="974"/>
              <a:ext cx="2003" cy="307"/>
            </a:xfrm>
            <a:prstGeom prst="rect">
              <a:avLst/>
            </a:prstGeom>
            <a:noFill/>
            <a:ln w="9525">
              <a:noFill/>
              <a:miter lim="800000"/>
              <a:headEnd/>
              <a:tailEnd/>
            </a:ln>
          </p:spPr>
          <p:txBody>
            <a:bodyPr wrap="none" lIns="0" tIns="0" rIns="0" bIns="0" anchor="ctr">
              <a:prstTxWarp prst="textNoShape">
                <a:avLst/>
              </a:prstTxWarp>
              <a:spAutoFit/>
            </a:bodyPr>
            <a:lstStyle/>
            <a:p>
              <a:pPr defTabSz="862013"/>
              <a:r>
                <a:rPr lang="en-US" sz="3000">
                  <a:latin typeface="Arial" charset="0"/>
                  <a:sym typeface="Gill Sans" charset="0"/>
                </a:rPr>
                <a:t>Drop current links</a:t>
              </a:r>
            </a:p>
          </p:txBody>
        </p:sp>
      </p:grpSp>
      <p:sp>
        <p:nvSpPr>
          <p:cNvPr id="37934" name="Rectangle 46"/>
          <p:cNvSpPr>
            <a:spLocks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685312" presetClass="exit" presetSubtype="0" fill="hold" nodeType="clickEffect">
                                  <p:stCondLst>
                                    <p:cond delay="0"/>
                                  </p:stCondLst>
                                  <p:childTnLst>
                                    <p:set>
                                      <p:cBhvr>
                                        <p:cTn id="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Line 2"/>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39" name="Line 3"/>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0" name="Line 4"/>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1" name="Line 5"/>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2" name="Line 6"/>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43" name="Line 7"/>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2" name="Group 8"/>
          <p:cNvGrpSpPr>
            <a:grpSpLocks/>
          </p:cNvGrpSpPr>
          <p:nvPr/>
        </p:nvGrpSpPr>
        <p:grpSpPr bwMode="auto">
          <a:xfrm>
            <a:off x="1347788" y="5053013"/>
            <a:ext cx="584200" cy="582612"/>
            <a:chOff x="0" y="0"/>
            <a:chExt cx="408" cy="408"/>
          </a:xfrm>
        </p:grpSpPr>
        <p:sp>
          <p:nvSpPr>
            <p:cNvPr id="39945" name="Oval 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46" name="Rectangle 10"/>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3" name="Group 11"/>
          <p:cNvGrpSpPr>
            <a:grpSpLocks/>
          </p:cNvGrpSpPr>
          <p:nvPr/>
        </p:nvGrpSpPr>
        <p:grpSpPr bwMode="auto">
          <a:xfrm>
            <a:off x="949325" y="3246438"/>
            <a:ext cx="582613" cy="582612"/>
            <a:chOff x="0" y="0"/>
            <a:chExt cx="408" cy="408"/>
          </a:xfrm>
        </p:grpSpPr>
        <p:sp>
          <p:nvSpPr>
            <p:cNvPr id="39948" name="Oval 12"/>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49" name="Rectangle 13"/>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4" name="Group 14"/>
          <p:cNvGrpSpPr>
            <a:grpSpLocks/>
          </p:cNvGrpSpPr>
          <p:nvPr/>
        </p:nvGrpSpPr>
        <p:grpSpPr bwMode="auto">
          <a:xfrm>
            <a:off x="3463925" y="3486150"/>
            <a:ext cx="582613" cy="584200"/>
            <a:chOff x="0" y="0"/>
            <a:chExt cx="408" cy="408"/>
          </a:xfrm>
        </p:grpSpPr>
        <p:sp>
          <p:nvSpPr>
            <p:cNvPr id="39951" name="Oval 1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52" name="Rectangle 16"/>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5" name="Group 17"/>
          <p:cNvGrpSpPr>
            <a:grpSpLocks/>
          </p:cNvGrpSpPr>
          <p:nvPr/>
        </p:nvGrpSpPr>
        <p:grpSpPr bwMode="auto">
          <a:xfrm>
            <a:off x="2024063" y="1784350"/>
            <a:ext cx="581025" cy="581025"/>
            <a:chOff x="0" y="0"/>
            <a:chExt cx="408" cy="408"/>
          </a:xfrm>
        </p:grpSpPr>
        <p:sp>
          <p:nvSpPr>
            <p:cNvPr id="39954" name="Oval 1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55" name="Rectangle 19"/>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20"/>
          <p:cNvGrpSpPr>
            <a:grpSpLocks/>
          </p:cNvGrpSpPr>
          <p:nvPr/>
        </p:nvGrpSpPr>
        <p:grpSpPr bwMode="auto">
          <a:xfrm>
            <a:off x="3852863" y="1358900"/>
            <a:ext cx="581025" cy="584200"/>
            <a:chOff x="0" y="0"/>
            <a:chExt cx="408" cy="408"/>
          </a:xfrm>
        </p:grpSpPr>
        <p:sp>
          <p:nvSpPr>
            <p:cNvPr id="39957" name="Oval 2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58" name="Rectangle 22"/>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3"/>
          <p:cNvGrpSpPr>
            <a:grpSpLocks/>
          </p:cNvGrpSpPr>
          <p:nvPr/>
        </p:nvGrpSpPr>
        <p:grpSpPr bwMode="auto">
          <a:xfrm>
            <a:off x="6011863" y="1358900"/>
            <a:ext cx="584200" cy="584200"/>
            <a:chOff x="0" y="0"/>
            <a:chExt cx="408" cy="408"/>
          </a:xfrm>
        </p:grpSpPr>
        <p:sp>
          <p:nvSpPr>
            <p:cNvPr id="39960" name="Oval 2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61" name="Rectangle 25"/>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26"/>
          <p:cNvGrpSpPr>
            <a:grpSpLocks/>
          </p:cNvGrpSpPr>
          <p:nvPr/>
        </p:nvGrpSpPr>
        <p:grpSpPr bwMode="auto">
          <a:xfrm>
            <a:off x="6640513" y="3794125"/>
            <a:ext cx="582612" cy="582613"/>
            <a:chOff x="0" y="0"/>
            <a:chExt cx="408" cy="408"/>
          </a:xfrm>
        </p:grpSpPr>
        <p:sp>
          <p:nvSpPr>
            <p:cNvPr id="39963" name="Oval 2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64" name="Rectangle 28"/>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29"/>
          <p:cNvGrpSpPr>
            <a:grpSpLocks/>
          </p:cNvGrpSpPr>
          <p:nvPr/>
        </p:nvGrpSpPr>
        <p:grpSpPr bwMode="auto">
          <a:xfrm>
            <a:off x="5235575" y="5429250"/>
            <a:ext cx="582613" cy="582613"/>
            <a:chOff x="0" y="0"/>
            <a:chExt cx="408" cy="408"/>
          </a:xfrm>
        </p:grpSpPr>
        <p:sp>
          <p:nvSpPr>
            <p:cNvPr id="39966" name="Oval 3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67" name="Rectangle 31"/>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2"/>
          <p:cNvGrpSpPr>
            <a:grpSpLocks/>
          </p:cNvGrpSpPr>
          <p:nvPr/>
        </p:nvGrpSpPr>
        <p:grpSpPr bwMode="auto">
          <a:xfrm>
            <a:off x="7566025" y="5233988"/>
            <a:ext cx="584200" cy="584200"/>
            <a:chOff x="0" y="0"/>
            <a:chExt cx="408" cy="408"/>
          </a:xfrm>
        </p:grpSpPr>
        <p:sp>
          <p:nvSpPr>
            <p:cNvPr id="39969" name="Oval 3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70" name="Rectangle 34"/>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5"/>
          <p:cNvGrpSpPr>
            <a:grpSpLocks/>
          </p:cNvGrpSpPr>
          <p:nvPr/>
        </p:nvGrpSpPr>
        <p:grpSpPr bwMode="auto">
          <a:xfrm>
            <a:off x="8115300" y="2628900"/>
            <a:ext cx="582613" cy="584200"/>
            <a:chOff x="0" y="0"/>
            <a:chExt cx="408" cy="408"/>
          </a:xfrm>
        </p:grpSpPr>
        <p:sp>
          <p:nvSpPr>
            <p:cNvPr id="39972" name="Oval 3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73" name="Rectangle 37"/>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39974" name="Line 38"/>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75" name="Line 39"/>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76" name="Line 40"/>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1"/>
          <p:cNvGrpSpPr>
            <a:grpSpLocks/>
          </p:cNvGrpSpPr>
          <p:nvPr/>
        </p:nvGrpSpPr>
        <p:grpSpPr bwMode="auto">
          <a:xfrm>
            <a:off x="3917950" y="2960688"/>
            <a:ext cx="4208463" cy="2582862"/>
            <a:chOff x="0" y="0"/>
            <a:chExt cx="2944" cy="1808"/>
          </a:xfrm>
        </p:grpSpPr>
        <p:sp>
          <p:nvSpPr>
            <p:cNvPr id="39978" name="Line 42"/>
            <p:cNvSpPr>
              <a:spLocks noChangeShapeType="1"/>
            </p:cNvSpPr>
            <p:nvPr/>
          </p:nvSpPr>
          <p:spPr bwMode="auto">
            <a:xfrm rot="10800000" flipH="1">
              <a:off x="80" y="0"/>
              <a:ext cx="2864" cy="52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79" name="Line 43"/>
            <p:cNvSpPr>
              <a:spLocks noChangeShapeType="1"/>
            </p:cNvSpPr>
            <p:nvPr/>
          </p:nvSpPr>
          <p:spPr bwMode="auto">
            <a:xfrm>
              <a:off x="80" y="584"/>
              <a:ext cx="1832" cy="14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80" name="Line 44"/>
            <p:cNvSpPr>
              <a:spLocks noChangeShapeType="1"/>
            </p:cNvSpPr>
            <p:nvPr/>
          </p:nvSpPr>
          <p:spPr bwMode="auto">
            <a:xfrm>
              <a:off x="0" y="728"/>
              <a:ext cx="967" cy="108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39981" name="Line 45"/>
            <p:cNvSpPr>
              <a:spLocks noChangeShapeType="1"/>
            </p:cNvSpPr>
            <p:nvPr/>
          </p:nvSpPr>
          <p:spPr bwMode="auto">
            <a:xfrm>
              <a:off x="64" y="648"/>
              <a:ext cx="2511" cy="106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39982" name="Rectangle 46"/>
          <p:cNvSpPr>
            <a:spLocks/>
          </p:cNvSpPr>
          <p:nvPr/>
        </p:nvSpPr>
        <p:spPr bwMode="auto">
          <a:xfrm>
            <a:off x="2243138" y="4895850"/>
            <a:ext cx="1382712" cy="441325"/>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“Rewire”</a:t>
            </a:r>
          </a:p>
        </p:txBody>
      </p:sp>
      <p:grpSp>
        <p:nvGrpSpPr>
          <p:cNvPr id="13" name="Group 47"/>
          <p:cNvGrpSpPr>
            <a:grpSpLocks/>
          </p:cNvGrpSpPr>
          <p:nvPr/>
        </p:nvGrpSpPr>
        <p:grpSpPr bwMode="auto">
          <a:xfrm>
            <a:off x="2292350" y="3486150"/>
            <a:ext cx="1751013" cy="1831975"/>
            <a:chOff x="0" y="0"/>
            <a:chExt cx="1227" cy="1282"/>
          </a:xfrm>
        </p:grpSpPr>
        <p:grpSp>
          <p:nvGrpSpPr>
            <p:cNvPr id="14" name="Group 48"/>
            <p:cNvGrpSpPr>
              <a:grpSpLocks/>
            </p:cNvGrpSpPr>
            <p:nvPr/>
          </p:nvGrpSpPr>
          <p:grpSpPr bwMode="auto">
            <a:xfrm>
              <a:off x="819" y="0"/>
              <a:ext cx="408" cy="408"/>
              <a:chOff x="0" y="0"/>
              <a:chExt cx="408" cy="408"/>
            </a:xfrm>
          </p:grpSpPr>
          <p:sp>
            <p:nvSpPr>
              <p:cNvPr id="39985" name="Oval 4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39986" name="Rectangle 50"/>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39987" name="Rectangle 51"/>
            <p:cNvSpPr>
              <a:spLocks/>
            </p:cNvSpPr>
            <p:nvPr/>
          </p:nvSpPr>
          <p:spPr bwMode="auto">
            <a:xfrm>
              <a:off x="0" y="974"/>
              <a:ext cx="1" cy="308"/>
            </a:xfrm>
            <a:prstGeom prst="rect">
              <a:avLst/>
            </a:prstGeom>
            <a:noFill/>
            <a:ln w="9525">
              <a:noFill/>
              <a:miter lim="800000"/>
              <a:headEnd/>
              <a:tailEnd/>
            </a:ln>
          </p:spPr>
          <p:txBody>
            <a:bodyPr wrap="none" lIns="0" tIns="0" rIns="0" bIns="0" anchor="ctr">
              <a:prstTxWarp prst="textNoShape">
                <a:avLst/>
              </a:prstTxWarp>
              <a:spAutoFit/>
            </a:bodyPr>
            <a:lstStyle/>
            <a:p>
              <a:pPr defTabSz="862013"/>
              <a:endParaRPr lang="it-IT" sz="3000">
                <a:latin typeface="Gill Sans" charset="0"/>
                <a:sym typeface="Gill Sans" charset="0"/>
              </a:endParaRPr>
            </a:p>
          </p:txBody>
        </p:sp>
      </p:grpSp>
      <p:sp>
        <p:nvSpPr>
          <p:cNvPr id="39988" name="Rectangle 52"/>
          <p:cNvSpPr>
            <a:spLocks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“Copy and Rewire”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3827120" presetClass="exit" presetSubtype="0" fill="hold" nodeType="clickEffect">
                                  <p:stCondLst>
                                    <p:cond delay="0"/>
                                  </p:stCondLst>
                                  <p:childTnLst>
                                    <p:set>
                                      <p:cBhvr>
                                        <p:cTn id="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1987"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1988"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1989" name="Line 5"/>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0" name="Line 6"/>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1" name="Line 7"/>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2" name="Line 8"/>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1993" name="Line 9"/>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3" name="Group 10"/>
          <p:cNvGrpSpPr>
            <a:grpSpLocks/>
          </p:cNvGrpSpPr>
          <p:nvPr/>
        </p:nvGrpSpPr>
        <p:grpSpPr bwMode="auto">
          <a:xfrm>
            <a:off x="1347788" y="5053013"/>
            <a:ext cx="584200" cy="582612"/>
            <a:chOff x="0" y="0"/>
            <a:chExt cx="408" cy="408"/>
          </a:xfrm>
        </p:grpSpPr>
        <p:sp>
          <p:nvSpPr>
            <p:cNvPr id="41995" name="Oval 11"/>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1996" name="Rectangle 12"/>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4" name="Group 13"/>
          <p:cNvGrpSpPr>
            <a:grpSpLocks/>
          </p:cNvGrpSpPr>
          <p:nvPr/>
        </p:nvGrpSpPr>
        <p:grpSpPr bwMode="auto">
          <a:xfrm>
            <a:off x="949325" y="3246438"/>
            <a:ext cx="582613" cy="582612"/>
            <a:chOff x="0" y="0"/>
            <a:chExt cx="408" cy="408"/>
          </a:xfrm>
        </p:grpSpPr>
        <p:sp>
          <p:nvSpPr>
            <p:cNvPr id="41998"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1999" name="Rectangle 15"/>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5" name="Group 16"/>
          <p:cNvGrpSpPr>
            <a:grpSpLocks/>
          </p:cNvGrpSpPr>
          <p:nvPr/>
        </p:nvGrpSpPr>
        <p:grpSpPr bwMode="auto">
          <a:xfrm>
            <a:off x="2024063" y="1784350"/>
            <a:ext cx="581025" cy="581025"/>
            <a:chOff x="0" y="0"/>
            <a:chExt cx="408" cy="408"/>
          </a:xfrm>
        </p:grpSpPr>
        <p:sp>
          <p:nvSpPr>
            <p:cNvPr id="42001" name="Oval 17"/>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02" name="Rectangle 18"/>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6" name="Group 19"/>
          <p:cNvGrpSpPr>
            <a:grpSpLocks/>
          </p:cNvGrpSpPr>
          <p:nvPr/>
        </p:nvGrpSpPr>
        <p:grpSpPr bwMode="auto">
          <a:xfrm>
            <a:off x="3852863" y="1358900"/>
            <a:ext cx="581025" cy="584200"/>
            <a:chOff x="0" y="0"/>
            <a:chExt cx="408" cy="408"/>
          </a:xfrm>
        </p:grpSpPr>
        <p:sp>
          <p:nvSpPr>
            <p:cNvPr id="42004" name="Oval 2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05" name="Rectangle 21"/>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7" name="Group 22"/>
          <p:cNvGrpSpPr>
            <a:grpSpLocks/>
          </p:cNvGrpSpPr>
          <p:nvPr/>
        </p:nvGrpSpPr>
        <p:grpSpPr bwMode="auto">
          <a:xfrm>
            <a:off x="6011863" y="1358900"/>
            <a:ext cx="584200" cy="584200"/>
            <a:chOff x="0" y="0"/>
            <a:chExt cx="408" cy="408"/>
          </a:xfrm>
        </p:grpSpPr>
        <p:sp>
          <p:nvSpPr>
            <p:cNvPr id="42007" name="Oval 23"/>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08" name="Rectangle 24"/>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8" name="Group 25"/>
          <p:cNvGrpSpPr>
            <a:grpSpLocks/>
          </p:cNvGrpSpPr>
          <p:nvPr/>
        </p:nvGrpSpPr>
        <p:grpSpPr bwMode="auto">
          <a:xfrm>
            <a:off x="6640513" y="3794125"/>
            <a:ext cx="582612" cy="582613"/>
            <a:chOff x="0" y="0"/>
            <a:chExt cx="408" cy="408"/>
          </a:xfrm>
        </p:grpSpPr>
        <p:sp>
          <p:nvSpPr>
            <p:cNvPr id="42010" name="Oval 26"/>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11" name="Rectangle 27"/>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9" name="Group 28"/>
          <p:cNvGrpSpPr>
            <a:grpSpLocks/>
          </p:cNvGrpSpPr>
          <p:nvPr/>
        </p:nvGrpSpPr>
        <p:grpSpPr bwMode="auto">
          <a:xfrm>
            <a:off x="5235575" y="5429250"/>
            <a:ext cx="582613" cy="582613"/>
            <a:chOff x="0" y="0"/>
            <a:chExt cx="408" cy="408"/>
          </a:xfrm>
        </p:grpSpPr>
        <p:sp>
          <p:nvSpPr>
            <p:cNvPr id="42013" name="Oval 2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14" name="Rectangle 30"/>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0" name="Group 31"/>
          <p:cNvGrpSpPr>
            <a:grpSpLocks/>
          </p:cNvGrpSpPr>
          <p:nvPr/>
        </p:nvGrpSpPr>
        <p:grpSpPr bwMode="auto">
          <a:xfrm>
            <a:off x="7566025" y="5233988"/>
            <a:ext cx="584200" cy="584200"/>
            <a:chOff x="0" y="0"/>
            <a:chExt cx="408" cy="408"/>
          </a:xfrm>
        </p:grpSpPr>
        <p:sp>
          <p:nvSpPr>
            <p:cNvPr id="42016" name="Oval 32"/>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17" name="Rectangle 33"/>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1" name="Group 34"/>
          <p:cNvGrpSpPr>
            <a:grpSpLocks/>
          </p:cNvGrpSpPr>
          <p:nvPr/>
        </p:nvGrpSpPr>
        <p:grpSpPr bwMode="auto">
          <a:xfrm>
            <a:off x="8115300" y="2628900"/>
            <a:ext cx="582613" cy="584200"/>
            <a:chOff x="0" y="0"/>
            <a:chExt cx="408" cy="408"/>
          </a:xfrm>
        </p:grpSpPr>
        <p:sp>
          <p:nvSpPr>
            <p:cNvPr id="42019" name="Oval 3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2020" name="Rectangle 36"/>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2021" name="Line 37"/>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2" name="Line 38"/>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3" name="Line 39"/>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12" name="Group 40"/>
          <p:cNvGrpSpPr>
            <a:grpSpLocks/>
          </p:cNvGrpSpPr>
          <p:nvPr/>
        </p:nvGrpSpPr>
        <p:grpSpPr bwMode="auto">
          <a:xfrm>
            <a:off x="3919538" y="2960688"/>
            <a:ext cx="4206875" cy="2582862"/>
            <a:chOff x="0" y="0"/>
            <a:chExt cx="2944" cy="1808"/>
          </a:xfrm>
        </p:grpSpPr>
        <p:sp>
          <p:nvSpPr>
            <p:cNvPr id="42025" name="Line 41"/>
            <p:cNvSpPr>
              <a:spLocks noChangeShapeType="1"/>
            </p:cNvSpPr>
            <p:nvPr/>
          </p:nvSpPr>
          <p:spPr bwMode="auto">
            <a:xfrm rot="10800000" flipH="1">
              <a:off x="80" y="0"/>
              <a:ext cx="2864" cy="52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6" name="Line 42"/>
            <p:cNvSpPr>
              <a:spLocks noChangeShapeType="1"/>
            </p:cNvSpPr>
            <p:nvPr/>
          </p:nvSpPr>
          <p:spPr bwMode="auto">
            <a:xfrm>
              <a:off x="80" y="584"/>
              <a:ext cx="1832" cy="14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7" name="Line 43"/>
            <p:cNvSpPr>
              <a:spLocks noChangeShapeType="1"/>
            </p:cNvSpPr>
            <p:nvPr/>
          </p:nvSpPr>
          <p:spPr bwMode="auto">
            <a:xfrm>
              <a:off x="0" y="728"/>
              <a:ext cx="967" cy="108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28" name="Line 44"/>
            <p:cNvSpPr>
              <a:spLocks noChangeShapeType="1"/>
            </p:cNvSpPr>
            <p:nvPr/>
          </p:nvSpPr>
          <p:spPr bwMode="auto">
            <a:xfrm>
              <a:off x="64" y="648"/>
              <a:ext cx="2511" cy="1064"/>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sp>
        <p:nvSpPr>
          <p:cNvPr id="42029" name="Line 45"/>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2030" name="Rectangle 46"/>
          <p:cNvSpPr>
            <a:spLocks noChangeArrowheads="1"/>
          </p:cNvSpPr>
          <p:nvPr>
            <p:ph type="title"/>
          </p:nvPr>
        </p:nvSpPr>
        <p:spPr>
          <a:xfrm>
            <a:off x="6858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3894432"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73894432" presetClass="exit"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4035"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36"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3" name="Group 5"/>
          <p:cNvGrpSpPr>
            <a:grpSpLocks/>
          </p:cNvGrpSpPr>
          <p:nvPr/>
        </p:nvGrpSpPr>
        <p:grpSpPr bwMode="auto">
          <a:xfrm>
            <a:off x="1931988" y="3486150"/>
            <a:ext cx="2759075" cy="1784350"/>
            <a:chOff x="-13" y="0"/>
            <a:chExt cx="1930" cy="1249"/>
          </a:xfrm>
        </p:grpSpPr>
        <p:grpSp>
          <p:nvGrpSpPr>
            <p:cNvPr id="4" name="Group 6"/>
            <p:cNvGrpSpPr>
              <a:grpSpLocks/>
            </p:cNvGrpSpPr>
            <p:nvPr/>
          </p:nvGrpSpPr>
          <p:grpSpPr bwMode="auto">
            <a:xfrm>
              <a:off x="1058" y="0"/>
              <a:ext cx="408" cy="408"/>
              <a:chOff x="0" y="0"/>
              <a:chExt cx="408" cy="408"/>
            </a:xfrm>
          </p:grpSpPr>
          <p:sp>
            <p:nvSpPr>
              <p:cNvPr id="44039" name="Oval 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40" name="Rectangle 8"/>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4041" name="Rectangle 9"/>
            <p:cNvSpPr>
              <a:spLocks/>
            </p:cNvSpPr>
            <p:nvPr/>
          </p:nvSpPr>
          <p:spPr bwMode="auto">
            <a:xfrm>
              <a:off x="-13" y="942"/>
              <a:ext cx="193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“Mutate” strategy</a:t>
              </a:r>
            </a:p>
          </p:txBody>
        </p:sp>
      </p:grpSp>
      <p:sp>
        <p:nvSpPr>
          <p:cNvPr id="44042" name="Line 10"/>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3" name="Line 11"/>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4" name="Line 12"/>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5" name="Line 13"/>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46" name="Line 14"/>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5" name="Group 15"/>
          <p:cNvGrpSpPr>
            <a:grpSpLocks/>
          </p:cNvGrpSpPr>
          <p:nvPr/>
        </p:nvGrpSpPr>
        <p:grpSpPr bwMode="auto">
          <a:xfrm>
            <a:off x="1347788" y="5053013"/>
            <a:ext cx="584200" cy="582612"/>
            <a:chOff x="0" y="0"/>
            <a:chExt cx="408" cy="408"/>
          </a:xfrm>
        </p:grpSpPr>
        <p:sp>
          <p:nvSpPr>
            <p:cNvPr id="44048" name="Oval 1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49" name="Rectangle 17"/>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6" name="Group 18"/>
          <p:cNvGrpSpPr>
            <a:grpSpLocks/>
          </p:cNvGrpSpPr>
          <p:nvPr/>
        </p:nvGrpSpPr>
        <p:grpSpPr bwMode="auto">
          <a:xfrm>
            <a:off x="949325" y="3246438"/>
            <a:ext cx="582613" cy="582612"/>
            <a:chOff x="0" y="0"/>
            <a:chExt cx="408" cy="408"/>
          </a:xfrm>
        </p:grpSpPr>
        <p:sp>
          <p:nvSpPr>
            <p:cNvPr id="44051" name="Oval 19"/>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52" name="Rectangle 20"/>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7" name="Group 21"/>
          <p:cNvGrpSpPr>
            <a:grpSpLocks/>
          </p:cNvGrpSpPr>
          <p:nvPr/>
        </p:nvGrpSpPr>
        <p:grpSpPr bwMode="auto">
          <a:xfrm>
            <a:off x="2024063" y="1784350"/>
            <a:ext cx="581025" cy="581025"/>
            <a:chOff x="0" y="0"/>
            <a:chExt cx="408" cy="408"/>
          </a:xfrm>
        </p:grpSpPr>
        <p:sp>
          <p:nvSpPr>
            <p:cNvPr id="44054" name="Oval 2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55" name="Rectangle 23"/>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8" name="Group 24"/>
          <p:cNvGrpSpPr>
            <a:grpSpLocks/>
          </p:cNvGrpSpPr>
          <p:nvPr/>
        </p:nvGrpSpPr>
        <p:grpSpPr bwMode="auto">
          <a:xfrm>
            <a:off x="3852863" y="1358900"/>
            <a:ext cx="581025" cy="584200"/>
            <a:chOff x="0" y="0"/>
            <a:chExt cx="408" cy="408"/>
          </a:xfrm>
        </p:grpSpPr>
        <p:sp>
          <p:nvSpPr>
            <p:cNvPr id="44057" name="Oval 25"/>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58" name="Rectangle 26"/>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9" name="Group 27"/>
          <p:cNvGrpSpPr>
            <a:grpSpLocks/>
          </p:cNvGrpSpPr>
          <p:nvPr/>
        </p:nvGrpSpPr>
        <p:grpSpPr bwMode="auto">
          <a:xfrm>
            <a:off x="6011863" y="1358900"/>
            <a:ext cx="584200" cy="584200"/>
            <a:chOff x="0" y="0"/>
            <a:chExt cx="408" cy="408"/>
          </a:xfrm>
        </p:grpSpPr>
        <p:sp>
          <p:nvSpPr>
            <p:cNvPr id="44060" name="Oval 28"/>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61" name="Rectangle 29"/>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10" name="Group 30"/>
          <p:cNvGrpSpPr>
            <a:grpSpLocks/>
          </p:cNvGrpSpPr>
          <p:nvPr/>
        </p:nvGrpSpPr>
        <p:grpSpPr bwMode="auto">
          <a:xfrm>
            <a:off x="6640513" y="3794125"/>
            <a:ext cx="582612" cy="582613"/>
            <a:chOff x="0" y="0"/>
            <a:chExt cx="408" cy="408"/>
          </a:xfrm>
        </p:grpSpPr>
        <p:sp>
          <p:nvSpPr>
            <p:cNvPr id="44063" name="Oval 31"/>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64" name="Rectangle 32"/>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1" name="Group 33"/>
          <p:cNvGrpSpPr>
            <a:grpSpLocks/>
          </p:cNvGrpSpPr>
          <p:nvPr/>
        </p:nvGrpSpPr>
        <p:grpSpPr bwMode="auto">
          <a:xfrm>
            <a:off x="5235575" y="5429250"/>
            <a:ext cx="582613" cy="582613"/>
            <a:chOff x="0" y="0"/>
            <a:chExt cx="408" cy="408"/>
          </a:xfrm>
        </p:grpSpPr>
        <p:sp>
          <p:nvSpPr>
            <p:cNvPr id="44066" name="Oval 34"/>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67" name="Rectangle 35"/>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2" name="Group 36"/>
          <p:cNvGrpSpPr>
            <a:grpSpLocks/>
          </p:cNvGrpSpPr>
          <p:nvPr/>
        </p:nvGrpSpPr>
        <p:grpSpPr bwMode="auto">
          <a:xfrm>
            <a:off x="7566025" y="5233988"/>
            <a:ext cx="584200" cy="584200"/>
            <a:chOff x="0" y="0"/>
            <a:chExt cx="408" cy="408"/>
          </a:xfrm>
        </p:grpSpPr>
        <p:sp>
          <p:nvSpPr>
            <p:cNvPr id="44069" name="Oval 3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70" name="Rectangle 38"/>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3" name="Group 39"/>
          <p:cNvGrpSpPr>
            <a:grpSpLocks/>
          </p:cNvGrpSpPr>
          <p:nvPr/>
        </p:nvGrpSpPr>
        <p:grpSpPr bwMode="auto">
          <a:xfrm>
            <a:off x="8115300" y="2628900"/>
            <a:ext cx="582613" cy="584200"/>
            <a:chOff x="0" y="0"/>
            <a:chExt cx="408" cy="408"/>
          </a:xfrm>
        </p:grpSpPr>
        <p:sp>
          <p:nvSpPr>
            <p:cNvPr id="44072" name="Oval 4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4073" name="Rectangle 41"/>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4074" name="Line 42"/>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5" name="Line 43"/>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6" name="Line 44"/>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7" name="Line 45"/>
          <p:cNvSpPr>
            <a:spLocks noChangeShapeType="1"/>
          </p:cNvSpPr>
          <p:nvPr/>
        </p:nvSpPr>
        <p:spPr bwMode="auto">
          <a:xfrm rot="10800000" flipH="1">
            <a:off x="4032250" y="2960688"/>
            <a:ext cx="4094163" cy="7540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8" name="Line 46"/>
          <p:cNvSpPr>
            <a:spLocks noChangeShapeType="1"/>
          </p:cNvSpPr>
          <p:nvPr/>
        </p:nvSpPr>
        <p:spPr bwMode="auto">
          <a:xfrm>
            <a:off x="4032250" y="3792538"/>
            <a:ext cx="2620963" cy="207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79" name="Line 47"/>
          <p:cNvSpPr>
            <a:spLocks noChangeShapeType="1"/>
          </p:cNvSpPr>
          <p:nvPr/>
        </p:nvSpPr>
        <p:spPr bwMode="auto">
          <a:xfrm>
            <a:off x="3919538" y="4000500"/>
            <a:ext cx="1382712" cy="15430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80" name="Line 48"/>
          <p:cNvSpPr>
            <a:spLocks noChangeShapeType="1"/>
          </p:cNvSpPr>
          <p:nvPr/>
        </p:nvSpPr>
        <p:spPr bwMode="auto">
          <a:xfrm>
            <a:off x="4010025" y="3886200"/>
            <a:ext cx="3590925" cy="1519238"/>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81" name="Line 49"/>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4082" name="Rectangle 50"/>
          <p:cNvSpPr>
            <a:spLocks noChangeArrowheads="1"/>
          </p:cNvSpPr>
          <p:nvPr>
            <p:ph type="title"/>
          </p:nvPr>
        </p:nvSpPr>
        <p:spPr>
          <a:xfrm>
            <a:off x="6096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8876624"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6083"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84"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3" name="Group 5"/>
          <p:cNvGrpSpPr>
            <a:grpSpLocks/>
          </p:cNvGrpSpPr>
          <p:nvPr/>
        </p:nvGrpSpPr>
        <p:grpSpPr bwMode="auto">
          <a:xfrm>
            <a:off x="3462338" y="3486150"/>
            <a:ext cx="584200" cy="584200"/>
            <a:chOff x="0" y="0"/>
            <a:chExt cx="408" cy="408"/>
          </a:xfrm>
        </p:grpSpPr>
        <p:sp>
          <p:nvSpPr>
            <p:cNvPr id="46086" name="Oval 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87" name="Rectangle 7"/>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6088" name="Line 8"/>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89" name="Line 9"/>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90"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91"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092"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4" name="Group 13"/>
          <p:cNvGrpSpPr>
            <a:grpSpLocks/>
          </p:cNvGrpSpPr>
          <p:nvPr/>
        </p:nvGrpSpPr>
        <p:grpSpPr bwMode="auto">
          <a:xfrm>
            <a:off x="1347788" y="5053013"/>
            <a:ext cx="584200" cy="582612"/>
            <a:chOff x="0" y="0"/>
            <a:chExt cx="408" cy="408"/>
          </a:xfrm>
        </p:grpSpPr>
        <p:sp>
          <p:nvSpPr>
            <p:cNvPr id="46094"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95"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5" name="Group 16"/>
          <p:cNvGrpSpPr>
            <a:grpSpLocks/>
          </p:cNvGrpSpPr>
          <p:nvPr/>
        </p:nvGrpSpPr>
        <p:grpSpPr bwMode="auto">
          <a:xfrm>
            <a:off x="949325" y="3246438"/>
            <a:ext cx="582613" cy="582612"/>
            <a:chOff x="0" y="0"/>
            <a:chExt cx="408" cy="408"/>
          </a:xfrm>
        </p:grpSpPr>
        <p:sp>
          <p:nvSpPr>
            <p:cNvPr id="46097"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098"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6" name="Group 19"/>
          <p:cNvGrpSpPr>
            <a:grpSpLocks/>
          </p:cNvGrpSpPr>
          <p:nvPr/>
        </p:nvGrpSpPr>
        <p:grpSpPr bwMode="auto">
          <a:xfrm>
            <a:off x="2024063" y="1784350"/>
            <a:ext cx="581025" cy="581025"/>
            <a:chOff x="0" y="0"/>
            <a:chExt cx="408" cy="408"/>
          </a:xfrm>
        </p:grpSpPr>
        <p:sp>
          <p:nvSpPr>
            <p:cNvPr id="46100" name="Oval 2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01" name="Rectangle 21"/>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2"/>
          <p:cNvGrpSpPr>
            <a:grpSpLocks/>
          </p:cNvGrpSpPr>
          <p:nvPr/>
        </p:nvGrpSpPr>
        <p:grpSpPr bwMode="auto">
          <a:xfrm>
            <a:off x="3852863" y="1358900"/>
            <a:ext cx="581025" cy="584200"/>
            <a:chOff x="0" y="0"/>
            <a:chExt cx="408" cy="408"/>
          </a:xfrm>
        </p:grpSpPr>
        <p:sp>
          <p:nvSpPr>
            <p:cNvPr id="46103"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04" name="Rectangle 24"/>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5"/>
          <p:cNvGrpSpPr>
            <a:grpSpLocks/>
          </p:cNvGrpSpPr>
          <p:nvPr/>
        </p:nvGrpSpPr>
        <p:grpSpPr bwMode="auto">
          <a:xfrm>
            <a:off x="6011863" y="1358900"/>
            <a:ext cx="584200" cy="584200"/>
            <a:chOff x="0" y="0"/>
            <a:chExt cx="408" cy="408"/>
          </a:xfrm>
        </p:grpSpPr>
        <p:sp>
          <p:nvSpPr>
            <p:cNvPr id="46106" name="Oval 2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07" name="Rectangle 27"/>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28"/>
          <p:cNvGrpSpPr>
            <a:grpSpLocks/>
          </p:cNvGrpSpPr>
          <p:nvPr/>
        </p:nvGrpSpPr>
        <p:grpSpPr bwMode="auto">
          <a:xfrm>
            <a:off x="6640513" y="3794125"/>
            <a:ext cx="582612" cy="582613"/>
            <a:chOff x="0" y="0"/>
            <a:chExt cx="408" cy="408"/>
          </a:xfrm>
        </p:grpSpPr>
        <p:sp>
          <p:nvSpPr>
            <p:cNvPr id="46109" name="Oval 2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0" name="Rectangle 30"/>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1"/>
          <p:cNvGrpSpPr>
            <a:grpSpLocks/>
          </p:cNvGrpSpPr>
          <p:nvPr/>
        </p:nvGrpSpPr>
        <p:grpSpPr bwMode="auto">
          <a:xfrm>
            <a:off x="5235575" y="5429250"/>
            <a:ext cx="582613" cy="582613"/>
            <a:chOff x="0" y="0"/>
            <a:chExt cx="408" cy="408"/>
          </a:xfrm>
        </p:grpSpPr>
        <p:sp>
          <p:nvSpPr>
            <p:cNvPr id="46112"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3" name="Rectangle 33"/>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4"/>
          <p:cNvGrpSpPr>
            <a:grpSpLocks/>
          </p:cNvGrpSpPr>
          <p:nvPr/>
        </p:nvGrpSpPr>
        <p:grpSpPr bwMode="auto">
          <a:xfrm>
            <a:off x="7566025" y="5233988"/>
            <a:ext cx="584200" cy="584200"/>
            <a:chOff x="0" y="0"/>
            <a:chExt cx="408" cy="408"/>
          </a:xfrm>
        </p:grpSpPr>
        <p:sp>
          <p:nvSpPr>
            <p:cNvPr id="46115" name="Oval 3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6" name="Rectangle 36"/>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37"/>
          <p:cNvGrpSpPr>
            <a:grpSpLocks/>
          </p:cNvGrpSpPr>
          <p:nvPr/>
        </p:nvGrpSpPr>
        <p:grpSpPr bwMode="auto">
          <a:xfrm>
            <a:off x="8115300" y="2628900"/>
            <a:ext cx="582613" cy="584200"/>
            <a:chOff x="0" y="0"/>
            <a:chExt cx="408" cy="408"/>
          </a:xfrm>
        </p:grpSpPr>
        <p:sp>
          <p:nvSpPr>
            <p:cNvPr id="46118" name="Oval 3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6119" name="Rectangle 39"/>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6120" name="Line 40"/>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1" name="Line 41"/>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2" name="Line 42"/>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3" name="Rectangle 43"/>
          <p:cNvSpPr>
            <a:spLocks/>
          </p:cNvSpPr>
          <p:nvPr/>
        </p:nvSpPr>
        <p:spPr bwMode="auto">
          <a:xfrm>
            <a:off x="1990725" y="4846638"/>
            <a:ext cx="2863850" cy="43973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Drop current links</a:t>
            </a:r>
          </a:p>
        </p:txBody>
      </p:sp>
      <p:sp>
        <p:nvSpPr>
          <p:cNvPr id="46124" name="Line 44"/>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6125" name="Rectangle 45"/>
          <p:cNvSpPr>
            <a:spLocks noChangeArrowheads="1"/>
          </p:cNvSpPr>
          <p:nvPr>
            <p:ph type="title"/>
          </p:nvPr>
        </p:nvSpPr>
        <p:spPr>
          <a:xfrm>
            <a:off x="6858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8952048"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3925" y="3486150"/>
            <a:ext cx="582613" cy="584200"/>
            <a:chOff x="0" y="0"/>
            <a:chExt cx="408" cy="408"/>
          </a:xfrm>
        </p:grpSpPr>
        <p:sp>
          <p:nvSpPr>
            <p:cNvPr id="48131" name="Oval 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32" name="Rectangle 4"/>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grpSp>
        <p:nvGrpSpPr>
          <p:cNvPr id="3" name="Group 5"/>
          <p:cNvGrpSpPr>
            <a:grpSpLocks/>
          </p:cNvGrpSpPr>
          <p:nvPr/>
        </p:nvGrpSpPr>
        <p:grpSpPr bwMode="auto">
          <a:xfrm>
            <a:off x="3462338" y="3486150"/>
            <a:ext cx="584200" cy="584200"/>
            <a:chOff x="0" y="0"/>
            <a:chExt cx="408" cy="408"/>
          </a:xfrm>
        </p:grpSpPr>
        <p:sp>
          <p:nvSpPr>
            <p:cNvPr id="48134" name="Oval 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35" name="Rectangle 7"/>
            <p:cNvSpPr>
              <a:spLocks/>
            </p:cNvSpPr>
            <p:nvPr/>
          </p:nvSpPr>
          <p:spPr bwMode="auto">
            <a:xfrm>
              <a:off x="120" y="54"/>
              <a:ext cx="17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A</a:t>
              </a:r>
            </a:p>
          </p:txBody>
        </p:sp>
      </p:grpSp>
      <p:sp>
        <p:nvSpPr>
          <p:cNvPr id="48136" name="Line 8"/>
          <p:cNvSpPr>
            <a:spLocks noChangeShapeType="1"/>
          </p:cNvSpPr>
          <p:nvPr/>
        </p:nvSpPr>
        <p:spPr bwMode="auto">
          <a:xfrm rot="10800000">
            <a:off x="1268413" y="3817938"/>
            <a:ext cx="309562" cy="12350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37" name="Line 9"/>
          <p:cNvSpPr>
            <a:spLocks noChangeShapeType="1"/>
          </p:cNvSpPr>
          <p:nvPr/>
        </p:nvSpPr>
        <p:spPr bwMode="auto">
          <a:xfrm rot="10800000" flipH="1">
            <a:off x="1360488" y="2274888"/>
            <a:ext cx="754062" cy="99377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38" name="Line 10"/>
          <p:cNvSpPr>
            <a:spLocks noChangeShapeType="1"/>
          </p:cNvSpPr>
          <p:nvPr/>
        </p:nvSpPr>
        <p:spPr bwMode="auto">
          <a:xfrm rot="10800000" flipH="1">
            <a:off x="2582863" y="1679575"/>
            <a:ext cx="1270000" cy="296863"/>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39" name="Line 11"/>
          <p:cNvSpPr>
            <a:spLocks noChangeShapeType="1"/>
          </p:cNvSpPr>
          <p:nvPr/>
        </p:nvSpPr>
        <p:spPr bwMode="auto">
          <a:xfrm>
            <a:off x="4433888" y="1611313"/>
            <a:ext cx="1590675" cy="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40" name="Line 12"/>
          <p:cNvSpPr>
            <a:spLocks noChangeShapeType="1"/>
          </p:cNvSpPr>
          <p:nvPr/>
        </p:nvSpPr>
        <p:spPr bwMode="auto">
          <a:xfrm>
            <a:off x="6561138" y="1793875"/>
            <a:ext cx="1600200" cy="9842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grpSp>
        <p:nvGrpSpPr>
          <p:cNvPr id="4" name="Group 13"/>
          <p:cNvGrpSpPr>
            <a:grpSpLocks/>
          </p:cNvGrpSpPr>
          <p:nvPr/>
        </p:nvGrpSpPr>
        <p:grpSpPr bwMode="auto">
          <a:xfrm>
            <a:off x="1347788" y="5053013"/>
            <a:ext cx="584200" cy="582612"/>
            <a:chOff x="0" y="0"/>
            <a:chExt cx="408" cy="408"/>
          </a:xfrm>
        </p:grpSpPr>
        <p:sp>
          <p:nvSpPr>
            <p:cNvPr id="48142" name="Oval 14"/>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43" name="Rectangle 15"/>
            <p:cNvSpPr>
              <a:spLocks/>
            </p:cNvSpPr>
            <p:nvPr/>
          </p:nvSpPr>
          <p:spPr bwMode="auto">
            <a:xfrm>
              <a:off x="134" y="54"/>
              <a:ext cx="14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B</a:t>
              </a:r>
            </a:p>
          </p:txBody>
        </p:sp>
      </p:grpSp>
      <p:grpSp>
        <p:nvGrpSpPr>
          <p:cNvPr id="5" name="Group 16"/>
          <p:cNvGrpSpPr>
            <a:grpSpLocks/>
          </p:cNvGrpSpPr>
          <p:nvPr/>
        </p:nvGrpSpPr>
        <p:grpSpPr bwMode="auto">
          <a:xfrm>
            <a:off x="949325" y="3246438"/>
            <a:ext cx="582613" cy="582612"/>
            <a:chOff x="0" y="0"/>
            <a:chExt cx="408" cy="408"/>
          </a:xfrm>
        </p:grpSpPr>
        <p:sp>
          <p:nvSpPr>
            <p:cNvPr id="48145" name="Oval 17"/>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46" name="Rectangle 18"/>
            <p:cNvSpPr>
              <a:spLocks/>
            </p:cNvSpPr>
            <p:nvPr/>
          </p:nvSpPr>
          <p:spPr bwMode="auto">
            <a:xfrm>
              <a:off x="115" y="54"/>
              <a:ext cx="181"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C</a:t>
              </a:r>
            </a:p>
          </p:txBody>
        </p:sp>
      </p:grpSp>
      <p:grpSp>
        <p:nvGrpSpPr>
          <p:cNvPr id="6" name="Group 19"/>
          <p:cNvGrpSpPr>
            <a:grpSpLocks/>
          </p:cNvGrpSpPr>
          <p:nvPr/>
        </p:nvGrpSpPr>
        <p:grpSpPr bwMode="auto">
          <a:xfrm>
            <a:off x="2024063" y="1784350"/>
            <a:ext cx="581025" cy="581025"/>
            <a:chOff x="0" y="0"/>
            <a:chExt cx="408" cy="408"/>
          </a:xfrm>
        </p:grpSpPr>
        <p:sp>
          <p:nvSpPr>
            <p:cNvPr id="48148" name="Oval 20"/>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49" name="Rectangle 21"/>
            <p:cNvSpPr>
              <a:spLocks/>
            </p:cNvSpPr>
            <p:nvPr/>
          </p:nvSpPr>
          <p:spPr bwMode="auto">
            <a:xfrm>
              <a:off x="110" y="54"/>
              <a:ext cx="192"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D</a:t>
              </a:r>
            </a:p>
          </p:txBody>
        </p:sp>
      </p:grpSp>
      <p:grpSp>
        <p:nvGrpSpPr>
          <p:cNvPr id="7" name="Group 22"/>
          <p:cNvGrpSpPr>
            <a:grpSpLocks/>
          </p:cNvGrpSpPr>
          <p:nvPr/>
        </p:nvGrpSpPr>
        <p:grpSpPr bwMode="auto">
          <a:xfrm>
            <a:off x="3852863" y="1358900"/>
            <a:ext cx="581025" cy="584200"/>
            <a:chOff x="0" y="0"/>
            <a:chExt cx="408" cy="408"/>
          </a:xfrm>
        </p:grpSpPr>
        <p:sp>
          <p:nvSpPr>
            <p:cNvPr id="48151" name="Oval 23"/>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52" name="Rectangle 24"/>
            <p:cNvSpPr>
              <a:spLocks/>
            </p:cNvSpPr>
            <p:nvPr/>
          </p:nvSpPr>
          <p:spPr bwMode="auto">
            <a:xfrm>
              <a:off x="142" y="54"/>
              <a:ext cx="12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E</a:t>
              </a:r>
            </a:p>
          </p:txBody>
        </p:sp>
      </p:grpSp>
      <p:grpSp>
        <p:nvGrpSpPr>
          <p:cNvPr id="8" name="Group 25"/>
          <p:cNvGrpSpPr>
            <a:grpSpLocks/>
          </p:cNvGrpSpPr>
          <p:nvPr/>
        </p:nvGrpSpPr>
        <p:grpSpPr bwMode="auto">
          <a:xfrm>
            <a:off x="6011863" y="1358900"/>
            <a:ext cx="584200" cy="584200"/>
            <a:chOff x="0" y="0"/>
            <a:chExt cx="408" cy="408"/>
          </a:xfrm>
        </p:grpSpPr>
        <p:sp>
          <p:nvSpPr>
            <p:cNvPr id="48154" name="Oval 26"/>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55" name="Rectangle 27"/>
            <p:cNvSpPr>
              <a:spLocks/>
            </p:cNvSpPr>
            <p:nvPr/>
          </p:nvSpPr>
          <p:spPr bwMode="auto">
            <a:xfrm>
              <a:off x="146" y="54"/>
              <a:ext cx="12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F</a:t>
              </a:r>
            </a:p>
          </p:txBody>
        </p:sp>
      </p:grpSp>
      <p:grpSp>
        <p:nvGrpSpPr>
          <p:cNvPr id="9" name="Group 28"/>
          <p:cNvGrpSpPr>
            <a:grpSpLocks/>
          </p:cNvGrpSpPr>
          <p:nvPr/>
        </p:nvGrpSpPr>
        <p:grpSpPr bwMode="auto">
          <a:xfrm>
            <a:off x="6640513" y="3794125"/>
            <a:ext cx="582612" cy="582613"/>
            <a:chOff x="0" y="0"/>
            <a:chExt cx="408" cy="408"/>
          </a:xfrm>
        </p:grpSpPr>
        <p:sp>
          <p:nvSpPr>
            <p:cNvPr id="48157" name="Oval 29"/>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58" name="Rectangle 30"/>
            <p:cNvSpPr>
              <a:spLocks/>
            </p:cNvSpPr>
            <p:nvPr/>
          </p:nvSpPr>
          <p:spPr bwMode="auto">
            <a:xfrm>
              <a:off x="112" y="54"/>
              <a:ext cx="187"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H</a:t>
              </a:r>
            </a:p>
          </p:txBody>
        </p:sp>
      </p:grpSp>
      <p:grpSp>
        <p:nvGrpSpPr>
          <p:cNvPr id="10" name="Group 31"/>
          <p:cNvGrpSpPr>
            <a:grpSpLocks/>
          </p:cNvGrpSpPr>
          <p:nvPr/>
        </p:nvGrpSpPr>
        <p:grpSpPr bwMode="auto">
          <a:xfrm>
            <a:off x="5235575" y="5429250"/>
            <a:ext cx="582613" cy="582613"/>
            <a:chOff x="0" y="0"/>
            <a:chExt cx="408" cy="408"/>
          </a:xfrm>
        </p:grpSpPr>
        <p:sp>
          <p:nvSpPr>
            <p:cNvPr id="48160" name="Oval 32"/>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61" name="Rectangle 33"/>
            <p:cNvSpPr>
              <a:spLocks/>
            </p:cNvSpPr>
            <p:nvPr/>
          </p:nvSpPr>
          <p:spPr bwMode="auto">
            <a:xfrm>
              <a:off x="174" y="54"/>
              <a:ext cx="64"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J</a:t>
              </a:r>
            </a:p>
          </p:txBody>
        </p:sp>
      </p:grpSp>
      <p:grpSp>
        <p:nvGrpSpPr>
          <p:cNvPr id="11" name="Group 34"/>
          <p:cNvGrpSpPr>
            <a:grpSpLocks/>
          </p:cNvGrpSpPr>
          <p:nvPr/>
        </p:nvGrpSpPr>
        <p:grpSpPr bwMode="auto">
          <a:xfrm>
            <a:off x="7566025" y="5233988"/>
            <a:ext cx="584200" cy="584200"/>
            <a:chOff x="0" y="0"/>
            <a:chExt cx="408" cy="408"/>
          </a:xfrm>
        </p:grpSpPr>
        <p:sp>
          <p:nvSpPr>
            <p:cNvPr id="48163" name="Oval 35"/>
            <p:cNvSpPr>
              <a:spLocks/>
            </p:cNvSpPr>
            <p:nvPr/>
          </p:nvSpPr>
          <p:spPr bwMode="auto">
            <a:xfrm>
              <a:off x="0" y="0"/>
              <a:ext cx="408" cy="408"/>
            </a:xfrm>
            <a:prstGeom prst="ellipse">
              <a:avLst/>
            </a:prstGeom>
            <a:solidFill>
              <a:schemeClr val="accent1">
                <a:alpha val="36862"/>
              </a:schemeClr>
            </a:solidFill>
            <a:ln w="25400">
              <a:solidFill>
                <a:schemeClr val="tx1"/>
              </a:solidFill>
              <a:round/>
              <a:headEnd/>
              <a:tailEnd/>
            </a:ln>
            <a:effectLst>
              <a:outerShdw blurRad="152400" dist="1269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64" name="Rectangle 36"/>
            <p:cNvSpPr>
              <a:spLocks/>
            </p:cNvSpPr>
            <p:nvPr/>
          </p:nvSpPr>
          <p:spPr bwMode="auto">
            <a:xfrm>
              <a:off x="122" y="54"/>
              <a:ext cx="168"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K</a:t>
              </a:r>
            </a:p>
          </p:txBody>
        </p:sp>
      </p:grpSp>
      <p:grpSp>
        <p:nvGrpSpPr>
          <p:cNvPr id="12" name="Group 37"/>
          <p:cNvGrpSpPr>
            <a:grpSpLocks/>
          </p:cNvGrpSpPr>
          <p:nvPr/>
        </p:nvGrpSpPr>
        <p:grpSpPr bwMode="auto">
          <a:xfrm>
            <a:off x="8115300" y="2628900"/>
            <a:ext cx="582613" cy="584200"/>
            <a:chOff x="0" y="0"/>
            <a:chExt cx="408" cy="408"/>
          </a:xfrm>
        </p:grpSpPr>
        <p:sp>
          <p:nvSpPr>
            <p:cNvPr id="48166" name="Oval 38"/>
            <p:cNvSpPr>
              <a:spLocks/>
            </p:cNvSpPr>
            <p:nvPr/>
          </p:nvSpPr>
          <p:spPr bwMode="auto">
            <a:xfrm>
              <a:off x="0" y="0"/>
              <a:ext cx="408" cy="408"/>
            </a:xfrm>
            <a:prstGeom prst="ellipse">
              <a:avLst/>
            </a:prstGeom>
            <a:solidFill>
              <a:srgbClr val="31FB00">
                <a:alpha val="33725"/>
              </a:srgbClr>
            </a:solidFill>
            <a:ln w="25400">
              <a:solidFill>
                <a:schemeClr val="tx1"/>
              </a:solidFill>
              <a:round/>
              <a:headEnd/>
              <a:tailEnd/>
            </a:ln>
            <a:effectLst>
              <a:outerShdw blurRad="127000" dist="76199" dir="2700000" algn="ctr" rotWithShape="0">
                <a:schemeClr val="bg2">
                  <a:alpha val="75000"/>
                </a:schemeClr>
              </a:outerShdw>
            </a:effectLst>
          </p:spPr>
          <p:txBody>
            <a:bodyPr wrap="none" lIns="0" tIns="0" rIns="0" bIns="0" anchor="ctr">
              <a:prstTxWarp prst="textNoShape">
                <a:avLst/>
              </a:prstTxWarp>
              <a:spAutoFit/>
            </a:bodyPr>
            <a:lstStyle/>
            <a:p>
              <a:endParaRPr lang="en-US"/>
            </a:p>
          </p:txBody>
        </p:sp>
        <p:sp>
          <p:nvSpPr>
            <p:cNvPr id="48167" name="Rectangle 39"/>
            <p:cNvSpPr>
              <a:spLocks/>
            </p:cNvSpPr>
            <p:nvPr/>
          </p:nvSpPr>
          <p:spPr bwMode="auto">
            <a:xfrm>
              <a:off x="111" y="54"/>
              <a:ext cx="190" cy="307"/>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Gill Sans" charset="0"/>
                  <a:sym typeface="Gill Sans" charset="0"/>
                </a:rPr>
                <a:t>G</a:t>
              </a:r>
            </a:p>
          </p:txBody>
        </p:sp>
      </p:grpSp>
      <p:sp>
        <p:nvSpPr>
          <p:cNvPr id="48168" name="Line 40"/>
          <p:cNvSpPr>
            <a:spLocks noChangeShapeType="1"/>
          </p:cNvSpPr>
          <p:nvPr/>
        </p:nvSpPr>
        <p:spPr bwMode="auto">
          <a:xfrm flipH="1">
            <a:off x="7132638" y="3097213"/>
            <a:ext cx="1039812" cy="788987"/>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69" name="Line 41"/>
          <p:cNvSpPr>
            <a:spLocks noChangeShapeType="1"/>
          </p:cNvSpPr>
          <p:nvPr/>
        </p:nvSpPr>
        <p:spPr bwMode="auto">
          <a:xfrm>
            <a:off x="7119938" y="4310063"/>
            <a:ext cx="595312" cy="969962"/>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0" name="Line 42"/>
          <p:cNvSpPr>
            <a:spLocks noChangeShapeType="1"/>
          </p:cNvSpPr>
          <p:nvPr/>
        </p:nvSpPr>
        <p:spPr bwMode="auto">
          <a:xfrm rot="10800000" flipH="1">
            <a:off x="5805488" y="5600700"/>
            <a:ext cx="1771650" cy="149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1" name="Line 43"/>
          <p:cNvSpPr>
            <a:spLocks noChangeShapeType="1"/>
          </p:cNvSpPr>
          <p:nvPr/>
        </p:nvSpPr>
        <p:spPr bwMode="auto">
          <a:xfrm rot="10800000" flipH="1">
            <a:off x="3794125" y="1930400"/>
            <a:ext cx="298450" cy="1555750"/>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2" name="Rectangle 44"/>
          <p:cNvSpPr>
            <a:spLocks/>
          </p:cNvSpPr>
          <p:nvPr/>
        </p:nvSpPr>
        <p:spPr bwMode="auto">
          <a:xfrm>
            <a:off x="1992313" y="4846638"/>
            <a:ext cx="3325812" cy="438150"/>
          </a:xfrm>
          <a:prstGeom prst="rect">
            <a:avLst/>
          </a:prstGeom>
          <a:noFill/>
          <a:ln w="9525">
            <a:noFill/>
            <a:miter lim="800000"/>
            <a:headEnd/>
            <a:tailEnd/>
          </a:ln>
        </p:spPr>
        <p:txBody>
          <a:bodyPr wrap="none" lIns="0" tIns="0" rIns="0" bIns="0" anchor="ctr">
            <a:prstTxWarp prst="textNoShape">
              <a:avLst/>
            </a:prstTxWarp>
            <a:spAutoFit/>
          </a:bodyPr>
          <a:lstStyle/>
          <a:p>
            <a:pPr algn="ctr" defTabSz="862013"/>
            <a:r>
              <a:rPr lang="en-US" sz="3000">
                <a:latin typeface="Arial" charset="0"/>
                <a:sym typeface="Gill Sans" charset="0"/>
              </a:rPr>
              <a:t>Link to random node</a:t>
            </a:r>
          </a:p>
        </p:txBody>
      </p:sp>
      <p:sp>
        <p:nvSpPr>
          <p:cNvPr id="48173" name="Line 45"/>
          <p:cNvSpPr>
            <a:spLocks noChangeShapeType="1"/>
          </p:cNvSpPr>
          <p:nvPr/>
        </p:nvSpPr>
        <p:spPr bwMode="auto">
          <a:xfrm rot="10800000" flipH="1">
            <a:off x="5703888" y="4310063"/>
            <a:ext cx="1039812" cy="1165225"/>
          </a:xfrm>
          <a:prstGeom prst="line">
            <a:avLst/>
          </a:prstGeom>
          <a:noFill/>
          <a:ln w="25400">
            <a:solidFill>
              <a:schemeClr val="tx1"/>
            </a:solidFill>
            <a:round/>
            <a:headEnd/>
            <a:tailEnd/>
          </a:ln>
          <a:effectLst>
            <a:outerShdw blurRad="127000" dist="76199" dir="2700000" algn="ctr" rotWithShape="0">
              <a:schemeClr val="bg2">
                <a:alpha val="75000"/>
              </a:schemeClr>
            </a:outerShdw>
          </a:effectLst>
        </p:spPr>
        <p:txBody>
          <a:bodyPr>
            <a:prstTxWarp prst="textNoShape">
              <a:avLst/>
            </a:prstTxWarp>
          </a:bodyPr>
          <a:lstStyle/>
          <a:p>
            <a:endParaRPr lang="en-US"/>
          </a:p>
        </p:txBody>
      </p:sp>
      <p:sp>
        <p:nvSpPr>
          <p:cNvPr id="48174" name="Rectangle 46"/>
          <p:cNvSpPr>
            <a:spLocks noChangeArrowheads="1"/>
          </p:cNvSpPr>
          <p:nvPr>
            <p:ph type="title"/>
          </p:nvPr>
        </p:nvSpPr>
        <p:spPr>
          <a:xfrm>
            <a:off x="762000" y="0"/>
            <a:ext cx="7772400" cy="1143000"/>
          </a:xfrm>
          <a:ln/>
        </p:spPr>
        <p:txBody>
          <a:bodyPr lIns="35918" tIns="35918" rIns="35918" bIns="35918"/>
          <a:lstStyle/>
          <a:p>
            <a:pPr defTabSz="773113">
              <a:lnSpc>
                <a:spcPct val="80000"/>
              </a:lnSpc>
              <a:tabLst>
                <a:tab pos="612775" algn="l"/>
                <a:tab pos="1225550" algn="l"/>
                <a:tab pos="1836738" algn="l"/>
                <a:tab pos="2449513" algn="l"/>
                <a:tab pos="3062288" algn="l"/>
                <a:tab pos="3675063" algn="l"/>
                <a:tab pos="4287838" algn="l"/>
                <a:tab pos="4900613" algn="l"/>
                <a:tab pos="5029200" algn="l"/>
              </a:tabLst>
            </a:pPr>
            <a:r>
              <a:rPr lang="en-US"/>
              <a:t>SLAC: “Mutate”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9029616" presetClass="exit" presetSubtype="0" fill="hold" nodeType="click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381000"/>
            <a:ext cx="7772400" cy="1143000"/>
          </a:xfrm>
        </p:spPr>
        <p:txBody>
          <a:bodyPr/>
          <a:lstStyle/>
          <a:p>
            <a:r>
              <a:rPr lang="en-GB"/>
              <a:t>SLAC playing the PD</a:t>
            </a:r>
          </a:p>
        </p:txBody>
      </p:sp>
      <p:sp>
        <p:nvSpPr>
          <p:cNvPr id="50179" name="Rectangle 3"/>
          <p:cNvSpPr>
            <a:spLocks noGrp="1" noChangeArrowheads="1"/>
          </p:cNvSpPr>
          <p:nvPr>
            <p:ph type="body" idx="1"/>
          </p:nvPr>
        </p:nvSpPr>
        <p:spPr>
          <a:xfrm>
            <a:off x="609600" y="1752600"/>
            <a:ext cx="8229600" cy="4419600"/>
          </a:xfrm>
        </p:spPr>
        <p:txBody>
          <a:bodyPr/>
          <a:lstStyle/>
          <a:p>
            <a:pPr>
              <a:buClr>
                <a:schemeClr val="tx1"/>
              </a:buClr>
              <a:buSzPct val="95000"/>
            </a:pPr>
            <a:r>
              <a:rPr lang="en-US" sz="2000"/>
              <a:t>We tested SLAC with Prisoner’s Dilemma (PD)</a:t>
            </a:r>
          </a:p>
          <a:p>
            <a:pPr lvl="1">
              <a:buClr>
                <a:schemeClr val="tx1"/>
              </a:buClr>
              <a:buSzPct val="95000"/>
              <a:buFontTx/>
              <a:buChar char="•"/>
            </a:pPr>
            <a:r>
              <a:rPr lang="en-US" sz="2000"/>
              <a:t>Captures the conflict between “individual rationality” and “common good”</a:t>
            </a:r>
          </a:p>
          <a:p>
            <a:pPr lvl="1">
              <a:buClr>
                <a:schemeClr val="tx1"/>
              </a:buClr>
              <a:buSzPct val="95000"/>
              <a:buFontTx/>
              <a:buChar char="•"/>
            </a:pPr>
            <a:r>
              <a:rPr lang="en-US" sz="2000"/>
              <a:t>Defection (</a:t>
            </a:r>
            <a:r>
              <a:rPr lang="en-US" sz="2000" i="1"/>
              <a:t>D</a:t>
            </a:r>
            <a:r>
              <a:rPr lang="en-US" sz="2000"/>
              <a:t>) leads to higher </a:t>
            </a:r>
            <a:r>
              <a:rPr lang="en-US" sz="2000" i="1"/>
              <a:t>individual</a:t>
            </a:r>
            <a:r>
              <a:rPr lang="en-US" sz="2000"/>
              <a:t> utility</a:t>
            </a:r>
          </a:p>
          <a:p>
            <a:pPr lvl="1">
              <a:buClr>
                <a:schemeClr val="tx1"/>
              </a:buClr>
              <a:buSzPct val="95000"/>
              <a:buFontTx/>
              <a:buChar char="•"/>
            </a:pPr>
            <a:r>
              <a:rPr lang="en-US" sz="2000"/>
              <a:t>Cooperation (</a:t>
            </a:r>
            <a:r>
              <a:rPr lang="en-US" sz="2000" i="1"/>
              <a:t>C</a:t>
            </a:r>
            <a:r>
              <a:rPr lang="en-US" sz="2000"/>
              <a:t>) leads to higher </a:t>
            </a:r>
            <a:r>
              <a:rPr lang="en-US" sz="2000" i="1"/>
              <a:t>global</a:t>
            </a:r>
            <a:r>
              <a:rPr lang="en-US" sz="2000"/>
              <a:t> utility</a:t>
            </a:r>
          </a:p>
          <a:p>
            <a:pPr lvl="1">
              <a:buClr>
                <a:schemeClr val="tx1"/>
              </a:buClr>
              <a:buSzPct val="95000"/>
              <a:buFontTx/>
              <a:buChar char="•"/>
            </a:pPr>
            <a:r>
              <a:rPr lang="en-US" sz="2000" i="1"/>
              <a:t>DC</a:t>
            </a:r>
            <a:r>
              <a:rPr lang="en-US" sz="2000"/>
              <a:t> &gt; </a:t>
            </a:r>
            <a:r>
              <a:rPr lang="en-US" sz="2000" i="1"/>
              <a:t>CC</a:t>
            </a:r>
            <a:r>
              <a:rPr lang="en-US" sz="2000"/>
              <a:t> &gt; </a:t>
            </a:r>
            <a:r>
              <a:rPr lang="en-US" sz="2000" i="1"/>
              <a:t>DD</a:t>
            </a:r>
            <a:r>
              <a:rPr lang="en-US" sz="2000"/>
              <a:t> &gt; </a:t>
            </a:r>
            <a:r>
              <a:rPr lang="en-US" sz="2000" i="1"/>
              <a:t>CD</a:t>
            </a:r>
            <a:endParaRPr lang="en-US" sz="2000"/>
          </a:p>
          <a:p>
            <a:pPr>
              <a:buClr>
                <a:schemeClr val="tx1"/>
              </a:buClr>
              <a:buSzPct val="95000"/>
            </a:pPr>
            <a:r>
              <a:rPr lang="en-US" sz="2000"/>
              <a:t>Prisoner’s Dilemma in SLAC</a:t>
            </a:r>
          </a:p>
          <a:p>
            <a:pPr lvl="1">
              <a:buClr>
                <a:schemeClr val="tx1"/>
              </a:buClr>
              <a:buSzPct val="95000"/>
              <a:buFontTx/>
              <a:buChar char="•"/>
            </a:pPr>
            <a:r>
              <a:rPr lang="en-US" sz="2000"/>
              <a:t>Nodes play PD with neighbors chosen randomly in the interaction network</a:t>
            </a:r>
          </a:p>
          <a:p>
            <a:pPr lvl="1">
              <a:buClr>
                <a:schemeClr val="tx1"/>
              </a:buClr>
              <a:buSzPct val="95000"/>
              <a:buFontTx/>
              <a:buChar char="•"/>
            </a:pPr>
            <a:r>
              <a:rPr lang="en-US" sz="2000"/>
              <a:t>Only pure strategies (always </a:t>
            </a:r>
            <a:r>
              <a:rPr lang="en-US" sz="2000" i="1"/>
              <a:t>C</a:t>
            </a:r>
            <a:r>
              <a:rPr lang="en-US" sz="2000"/>
              <a:t> or always </a:t>
            </a:r>
            <a:r>
              <a:rPr lang="en-US" sz="2000" i="1"/>
              <a:t>D</a:t>
            </a:r>
            <a:r>
              <a:rPr lang="en-US" sz="2000"/>
              <a:t>)</a:t>
            </a:r>
          </a:p>
          <a:p>
            <a:pPr lvl="1">
              <a:buClr>
                <a:schemeClr val="tx1"/>
              </a:buClr>
              <a:buSzPct val="95000"/>
              <a:buFontTx/>
              <a:buChar char="•"/>
            </a:pPr>
            <a:r>
              <a:rPr lang="en-US" sz="2000"/>
              <a:t>Strategy mutation: flip current strategy</a:t>
            </a:r>
          </a:p>
          <a:p>
            <a:pPr lvl="1">
              <a:buClr>
                <a:schemeClr val="tx1"/>
              </a:buClr>
              <a:buSzPct val="95000"/>
              <a:buFontTx/>
              <a:buChar char="•"/>
            </a:pPr>
            <a:r>
              <a:rPr lang="en-US" sz="2000"/>
              <a:t>Utility: average payoff achieved</a:t>
            </a:r>
            <a:endParaRPr lang="en-GB"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Individualism v. Collectivism</a:t>
            </a:r>
          </a:p>
        </p:txBody>
      </p:sp>
      <p:sp>
        <p:nvSpPr>
          <p:cNvPr id="22531" name="Rectangle 3"/>
          <p:cNvSpPr>
            <a:spLocks noGrp="1" noChangeArrowheads="1"/>
          </p:cNvSpPr>
          <p:nvPr>
            <p:ph type="body" idx="1"/>
          </p:nvPr>
        </p:nvSpPr>
        <p:spPr/>
        <p:txBody>
          <a:bodyPr/>
          <a:lstStyle/>
          <a:p>
            <a:r>
              <a:rPr lang="en-GB"/>
              <a:t>In socio-economic systems individual interests may conflict with collective interests:</a:t>
            </a:r>
          </a:p>
          <a:p>
            <a:pPr lvl="1"/>
            <a:r>
              <a:rPr lang="en-GB"/>
              <a:t>e.g. over exploitation of a common resource (a river, a field, the atmosphere etc.)</a:t>
            </a:r>
          </a:p>
          <a:p>
            <a:pPr lvl="1"/>
            <a:r>
              <a:rPr lang="en-GB"/>
              <a:t>e.g. banks - lending (to those who they know can not repay) to gain a commission by selling on the debt to other banks</a:t>
            </a:r>
          </a:p>
          <a:p>
            <a:pPr lvl="1"/>
            <a:r>
              <a:rPr lang="en-GB"/>
              <a:t>e.g. P2P file sharing system - downloading more than uploading</a:t>
            </a:r>
          </a:p>
          <a:p>
            <a:endParaRPr lang="en-GB"/>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0"/>
            <a:ext cx="7772400" cy="1143000"/>
          </a:xfrm>
          <a:ln/>
        </p:spPr>
        <p:txBody>
          <a:bodyPr rIns="35918"/>
          <a:lstStyle/>
          <a:p>
            <a:pPr>
              <a:lnSpc>
                <a:spcPct val="80000"/>
              </a:lnSpc>
            </a:pPr>
            <a:r>
              <a:rPr lang="en-US" sz="3200"/>
              <a:t>Cycle 180: Small Defect Clusters</a:t>
            </a:r>
          </a:p>
        </p:txBody>
      </p:sp>
      <p:pic>
        <p:nvPicPr>
          <p:cNvPr id="52227" name="Picture 3"/>
          <p:cNvPicPr>
            <a:picLocks noChangeAspect="1" noChangeArrowheads="1"/>
          </p:cNvPicPr>
          <p:nvPr/>
        </p:nvPicPr>
        <p:blipFill>
          <a:blip r:embed="rId3"/>
          <a:srcRect/>
          <a:stretch>
            <a:fillRect/>
          </a:stretch>
        </p:blipFill>
        <p:spPr bwMode="auto">
          <a:xfrm>
            <a:off x="1152525" y="969963"/>
            <a:ext cx="6821488" cy="5467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0"/>
            <a:ext cx="7772400" cy="1143000"/>
          </a:xfrm>
          <a:ln/>
        </p:spPr>
        <p:txBody>
          <a:bodyPr rIns="35918"/>
          <a:lstStyle/>
          <a:p>
            <a:pPr>
              <a:lnSpc>
                <a:spcPct val="80000"/>
              </a:lnSpc>
            </a:pPr>
            <a:r>
              <a:rPr lang="en-US" sz="3200"/>
              <a:t>Cycle 220: Cooperation Emerges</a:t>
            </a:r>
          </a:p>
        </p:txBody>
      </p:sp>
      <p:pic>
        <p:nvPicPr>
          <p:cNvPr id="54275" name="Picture 3"/>
          <p:cNvPicPr>
            <a:picLocks noChangeAspect="1" noChangeArrowheads="1"/>
          </p:cNvPicPr>
          <p:nvPr/>
        </p:nvPicPr>
        <p:blipFill>
          <a:blip r:embed="rId3"/>
          <a:srcRect/>
          <a:stretch>
            <a:fillRect/>
          </a:stretch>
        </p:blipFill>
        <p:spPr bwMode="auto">
          <a:xfrm>
            <a:off x="1166813" y="1011238"/>
            <a:ext cx="6810375" cy="54657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01725"/>
          </a:xfrm>
          <a:ln/>
        </p:spPr>
        <p:txBody>
          <a:bodyPr rIns="35918"/>
          <a:lstStyle/>
          <a:p>
            <a:pPr>
              <a:lnSpc>
                <a:spcPct val="80000"/>
              </a:lnSpc>
            </a:pPr>
            <a:r>
              <a:rPr lang="en-US" sz="3200"/>
              <a:t>Cycle 230: Coop. Cluster Starts to Break Apart</a:t>
            </a:r>
          </a:p>
        </p:txBody>
      </p:sp>
      <p:pic>
        <p:nvPicPr>
          <p:cNvPr id="56323" name="Picture 3"/>
          <p:cNvPicPr>
            <a:picLocks noChangeAspect="1" noChangeArrowheads="1"/>
          </p:cNvPicPr>
          <p:nvPr/>
        </p:nvPicPr>
        <p:blipFill>
          <a:blip r:embed="rId3"/>
          <a:srcRect/>
          <a:stretch>
            <a:fillRect/>
          </a:stretch>
        </p:blipFill>
        <p:spPr bwMode="auto">
          <a:xfrm>
            <a:off x="1119188" y="968375"/>
            <a:ext cx="6892925" cy="5524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066800"/>
          </a:xfrm>
          <a:ln/>
        </p:spPr>
        <p:txBody>
          <a:bodyPr rIns="35918"/>
          <a:lstStyle/>
          <a:p>
            <a:pPr>
              <a:lnSpc>
                <a:spcPct val="80000"/>
              </a:lnSpc>
            </a:pPr>
            <a:r>
              <a:rPr lang="en-US" sz="3200"/>
              <a:t>Cycle 300: Defect Nodes Isolated, Small Cooperative Clusters Formed</a:t>
            </a:r>
          </a:p>
        </p:txBody>
      </p:sp>
      <p:pic>
        <p:nvPicPr>
          <p:cNvPr id="58371" name="Picture 3"/>
          <p:cNvPicPr>
            <a:picLocks noChangeAspect="1" noChangeArrowheads="1"/>
          </p:cNvPicPr>
          <p:nvPr/>
        </p:nvPicPr>
        <p:blipFill>
          <a:blip r:embed="rId3"/>
          <a:srcRect/>
          <a:stretch>
            <a:fillRect/>
          </a:stretch>
        </p:blipFill>
        <p:spPr bwMode="auto">
          <a:xfrm>
            <a:off x="1155700" y="993775"/>
            <a:ext cx="6835775" cy="5476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2">
            <a:hlinkClick r:id="" action="ppaction://media"/>
          </p:cNvPr>
          <p:cNvPicPr/>
          <p:nvPr>
            <a:videoFile r:link="rId1"/>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6562"/>
                                        </p:tgtEl>
                                      </p:cBhvr>
                                    </p:cmd>
                                  </p:childTnLst>
                                </p:cTn>
                              </p:par>
                            </p:childTnLst>
                          </p:cTn>
                        </p:par>
                      </p:childTnLst>
                    </p:cTn>
                  </p:par>
                </p:childTnLst>
              </p:cTn>
              <p:nextCondLst>
                <p:cond evt="onClick" delay="0">
                  <p:tgtEl>
                    <p:spTgt spid="66562"/>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6562"/>
                </p:tgtEl>
              </p:cMediaNode>
            </p:video>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28600"/>
            <a:ext cx="9144000" cy="685800"/>
          </a:xfrm>
          <a:ln/>
        </p:spPr>
        <p:txBody>
          <a:bodyPr rIns="35918"/>
          <a:lstStyle/>
          <a:p>
            <a:pPr defTabSz="773113">
              <a:tabLst>
                <a:tab pos="612775" algn="l"/>
                <a:tab pos="1225550" algn="l"/>
                <a:tab pos="1836738" algn="l"/>
                <a:tab pos="2449513" algn="l"/>
                <a:tab pos="3062288" algn="l"/>
                <a:tab pos="3675063" algn="l"/>
                <a:tab pos="4287838" algn="l"/>
                <a:tab pos="4900613" algn="l"/>
                <a:tab pos="5029200" algn="l"/>
              </a:tabLst>
            </a:pPr>
            <a:r>
              <a:rPr lang="en-US" sz="3200">
                <a:solidFill>
                  <a:schemeClr val="tx1"/>
                </a:solidFill>
              </a:rPr>
              <a:t>Cooperation Trend</a:t>
            </a:r>
          </a:p>
        </p:txBody>
      </p:sp>
      <p:pic>
        <p:nvPicPr>
          <p:cNvPr id="60419" name="Picture 3"/>
          <p:cNvPicPr>
            <a:picLocks noChangeArrowheads="1"/>
          </p:cNvPicPr>
          <p:nvPr/>
        </p:nvPicPr>
        <p:blipFill>
          <a:blip r:embed="rId3"/>
          <a:srcRect/>
          <a:stretch>
            <a:fillRect/>
          </a:stretch>
        </p:blipFill>
        <p:spPr bwMode="auto">
          <a:xfrm>
            <a:off x="1025525" y="992188"/>
            <a:ext cx="7086600" cy="53705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a:t>SLAC Summary</a:t>
            </a:r>
          </a:p>
        </p:txBody>
      </p:sp>
      <p:sp>
        <p:nvSpPr>
          <p:cNvPr id="62467" name="Rectangle 3"/>
          <p:cNvSpPr>
            <a:spLocks noGrp="1" noChangeArrowheads="1"/>
          </p:cNvSpPr>
          <p:nvPr>
            <p:ph type="body" idx="1"/>
          </p:nvPr>
        </p:nvSpPr>
        <p:spPr/>
        <p:txBody>
          <a:bodyPr/>
          <a:lstStyle/>
          <a:p>
            <a:pPr>
              <a:buClr>
                <a:schemeClr val="tx1"/>
              </a:buClr>
              <a:buSzPct val="95000"/>
            </a:pPr>
            <a:r>
              <a:rPr lang="en-US" sz="2800"/>
              <a:t>SLAC produces very high levels of cooperation limits the spread of defection</a:t>
            </a:r>
          </a:p>
          <a:p>
            <a:pPr>
              <a:buClr>
                <a:schemeClr val="tx1"/>
              </a:buClr>
              <a:buSzPct val="95000"/>
            </a:pPr>
            <a:r>
              <a:rPr lang="en-US" sz="2800"/>
              <a:t>Nodes “move” throughout the network to find better neighborhoods</a:t>
            </a:r>
          </a:p>
          <a:p>
            <a:pPr>
              <a:buClr>
                <a:schemeClr val="tx1"/>
              </a:buClr>
              <a:buSzPct val="95000"/>
            </a:pPr>
            <a:r>
              <a:rPr lang="en-US" sz="2800"/>
              <a:t>Group-like selection between clusters</a:t>
            </a:r>
          </a:p>
          <a:p>
            <a:pPr lvl="1">
              <a:buClr>
                <a:schemeClr val="tx1"/>
              </a:buClr>
              <a:buSzPct val="95000"/>
              <a:buFontTx/>
              <a:buChar char="•"/>
            </a:pPr>
            <a:r>
              <a:rPr lang="en-US" sz="2400"/>
              <a:t>Clusters of cooperating nodes grow and persist</a:t>
            </a:r>
          </a:p>
          <a:p>
            <a:pPr lvl="1">
              <a:buClr>
                <a:schemeClr val="tx1"/>
              </a:buClr>
              <a:buSzPct val="95000"/>
              <a:buFontTx/>
              <a:buChar char="•"/>
            </a:pPr>
            <a:r>
              <a:rPr lang="en-US" sz="2400"/>
              <a:t>Defecting nodes tend to become isolated</a:t>
            </a:r>
            <a:endParaRPr lang="en-GB" sz="24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SLAC and SLACER</a:t>
            </a:r>
          </a:p>
        </p:txBody>
      </p:sp>
      <p:sp>
        <p:nvSpPr>
          <p:cNvPr id="63491" name="Rectangle 3"/>
          <p:cNvSpPr>
            <a:spLocks noGrp="1" noChangeArrowheads="1"/>
          </p:cNvSpPr>
          <p:nvPr>
            <p:ph type="body" idx="1"/>
          </p:nvPr>
        </p:nvSpPr>
        <p:spPr/>
        <p:txBody>
          <a:bodyPr/>
          <a:lstStyle/>
          <a:p>
            <a:pPr>
              <a:lnSpc>
                <a:spcPct val="90000"/>
              </a:lnSpc>
              <a:buClr>
                <a:schemeClr val="tx1"/>
              </a:buClr>
              <a:buSzPct val="95000"/>
            </a:pPr>
            <a:r>
              <a:rPr lang="en-US" sz="2800"/>
              <a:t>SLAC rewiring mechanism lead to high level of network partitioning</a:t>
            </a:r>
          </a:p>
          <a:p>
            <a:pPr>
              <a:lnSpc>
                <a:spcPct val="90000"/>
              </a:lnSpc>
              <a:buClr>
                <a:schemeClr val="tx1"/>
              </a:buClr>
              <a:buSzPct val="95000"/>
            </a:pPr>
            <a:r>
              <a:rPr lang="en-US" sz="2800"/>
              <a:t>SLACER: When isolating nodes not all the links are drop. Each link is dropped with given probability </a:t>
            </a:r>
            <a:r>
              <a:rPr lang="en-US" sz="2800" i="1"/>
              <a:t>W</a:t>
            </a:r>
            <a:endParaRPr lang="en-US" sz="2800"/>
          </a:p>
          <a:p>
            <a:pPr>
              <a:lnSpc>
                <a:spcPct val="90000"/>
              </a:lnSpc>
              <a:buClr>
                <a:schemeClr val="tx1"/>
              </a:buClr>
              <a:buSzPct val="95000"/>
            </a:pPr>
            <a:r>
              <a:rPr lang="en-US" sz="2800"/>
              <a:t>Parameter </a:t>
            </a:r>
            <a:r>
              <a:rPr lang="en-US" sz="2800" i="1"/>
              <a:t> W </a:t>
            </a:r>
            <a:r>
              <a:rPr lang="en-US" sz="2800"/>
              <a:t>represents a tradeoff between network randomness and cooperation level</a:t>
            </a:r>
          </a:p>
          <a:p>
            <a:pPr lvl="1">
              <a:lnSpc>
                <a:spcPct val="90000"/>
              </a:lnSpc>
              <a:buClr>
                <a:schemeClr val="tx1"/>
              </a:buClr>
              <a:buSzPct val="95000"/>
              <a:buFontTx/>
              <a:buChar char="•"/>
            </a:pPr>
            <a:r>
              <a:rPr lang="en-US" sz="2400" i="1"/>
              <a:t>W</a:t>
            </a:r>
            <a:r>
              <a:rPr lang="en-US" sz="2400"/>
              <a:t>=1: high cooperation, high partitioning</a:t>
            </a:r>
          </a:p>
          <a:p>
            <a:pPr lvl="1">
              <a:lnSpc>
                <a:spcPct val="90000"/>
              </a:lnSpc>
              <a:buClr>
                <a:schemeClr val="tx1"/>
              </a:buClr>
              <a:buSzPct val="95000"/>
              <a:buFontTx/>
              <a:buChar char="•"/>
            </a:pPr>
            <a:r>
              <a:rPr lang="en-US" sz="2400" i="1"/>
              <a:t>W</a:t>
            </a:r>
            <a:r>
              <a:rPr lang="en-US" sz="2400"/>
              <a:t>=0.9: high cooperation, small world like topology</a:t>
            </a:r>
          </a:p>
          <a:p>
            <a:pPr lvl="1">
              <a:lnSpc>
                <a:spcPct val="90000"/>
              </a:lnSpc>
              <a:buClr>
                <a:schemeClr val="tx1"/>
              </a:buClr>
              <a:buSzPct val="95000"/>
              <a:buFontTx/>
              <a:buChar char="•"/>
            </a:pPr>
            <a:r>
              <a:rPr lang="en-US" sz="2400"/>
              <a:t>Low </a:t>
            </a:r>
            <a:r>
              <a:rPr lang="en-US" sz="2400" i="1"/>
              <a:t>W</a:t>
            </a:r>
            <a:r>
              <a:rPr lang="en-US" sz="2400"/>
              <a:t>: low cooperation, random like topology</a:t>
            </a:r>
            <a:endParaRPr lang="en-GB" sz="24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04800"/>
            <a:ext cx="7772400" cy="1143000"/>
          </a:xfrm>
        </p:spPr>
        <p:txBody>
          <a:bodyPr/>
          <a:lstStyle/>
          <a:p>
            <a:r>
              <a:rPr lang="en-GB"/>
              <a:t>SLAC and SLACER</a:t>
            </a:r>
          </a:p>
        </p:txBody>
      </p:sp>
      <p:pic>
        <p:nvPicPr>
          <p:cNvPr id="64515" name="Picture 3"/>
          <p:cNvPicPr>
            <a:picLocks noChangeAspect="1"/>
          </p:cNvPicPr>
          <p:nvPr/>
        </p:nvPicPr>
        <p:blipFill>
          <a:blip r:embed="rId2"/>
          <a:srcRect/>
          <a:stretch>
            <a:fillRect/>
          </a:stretch>
        </p:blipFill>
        <p:spPr bwMode="auto">
          <a:xfrm>
            <a:off x="274638" y="2057400"/>
            <a:ext cx="8869362" cy="2233613"/>
          </a:xfrm>
          <a:prstGeom prst="rect">
            <a:avLst/>
          </a:prstGeom>
          <a:noFill/>
          <a:ln w="25400">
            <a:noFill/>
            <a:miter lim="800000"/>
            <a:headEnd/>
            <a:tailEnd/>
          </a:ln>
          <a:effectLst/>
        </p:spPr>
      </p:pic>
      <p:sp>
        <p:nvSpPr>
          <p:cNvPr id="64516" name="Text Box 4"/>
          <p:cNvSpPr txBox="1">
            <a:spLocks/>
          </p:cNvSpPr>
          <p:nvPr/>
        </p:nvSpPr>
        <p:spPr bwMode="auto">
          <a:xfrm>
            <a:off x="1335088" y="1733550"/>
            <a:ext cx="674687" cy="374650"/>
          </a:xfrm>
          <a:prstGeom prst="rect">
            <a:avLst/>
          </a:prstGeom>
          <a:noFill/>
          <a:ln w="25400">
            <a:noFill/>
            <a:miter lim="800000"/>
            <a:headEnd/>
            <a:tailEnd/>
          </a:ln>
          <a:effectLst/>
        </p:spPr>
        <p:txBody>
          <a:bodyPr wrap="none" lIns="86202" tIns="43101" rIns="86202" bIns="43101">
            <a:prstTxWarp prst="textNoShape">
              <a:avLst/>
            </a:prstTxWarp>
            <a:spAutoFit/>
          </a:bodyPr>
          <a:lstStyle/>
          <a:p>
            <a:pPr algn="ctr" defTabSz="862013"/>
            <a:r>
              <a:rPr lang="it-IT" sz="1900">
                <a:solidFill>
                  <a:srgbClr val="000000"/>
                </a:solidFill>
                <a:latin typeface="Arial" charset="0"/>
                <a:ea typeface="ヒラギノ角ゴ Pro W3" charset="-128"/>
                <a:cs typeface="ヒラギノ角ゴ Pro W3" charset="-128"/>
                <a:sym typeface="Gill Sans" charset="0"/>
              </a:rPr>
              <a:t>W=1</a:t>
            </a:r>
          </a:p>
        </p:txBody>
      </p:sp>
      <p:sp>
        <p:nvSpPr>
          <p:cNvPr id="64517" name="Text Box 5"/>
          <p:cNvSpPr txBox="1">
            <a:spLocks/>
          </p:cNvSpPr>
          <p:nvPr/>
        </p:nvSpPr>
        <p:spPr bwMode="auto">
          <a:xfrm>
            <a:off x="4498975" y="1733550"/>
            <a:ext cx="876300" cy="374650"/>
          </a:xfrm>
          <a:prstGeom prst="rect">
            <a:avLst/>
          </a:prstGeom>
          <a:noFill/>
          <a:ln w="25400">
            <a:noFill/>
            <a:miter lim="800000"/>
            <a:headEnd/>
            <a:tailEnd/>
          </a:ln>
          <a:effectLst/>
        </p:spPr>
        <p:txBody>
          <a:bodyPr wrap="none" lIns="86202" tIns="43101" rIns="86202" bIns="43101">
            <a:prstTxWarp prst="textNoShape">
              <a:avLst/>
            </a:prstTxWarp>
            <a:spAutoFit/>
          </a:bodyPr>
          <a:lstStyle/>
          <a:p>
            <a:pPr algn="ctr" defTabSz="862013"/>
            <a:r>
              <a:rPr lang="it-IT" sz="1900">
                <a:solidFill>
                  <a:srgbClr val="000000"/>
                </a:solidFill>
                <a:latin typeface="Arial" charset="0"/>
                <a:ea typeface="ヒラギノ角ゴ Pro W3" charset="-128"/>
                <a:cs typeface="ヒラギノ角ゴ Pro W3" charset="-128"/>
                <a:sym typeface="Gill Sans" charset="0"/>
              </a:rPr>
              <a:t>W=0.9</a:t>
            </a:r>
          </a:p>
        </p:txBody>
      </p:sp>
      <p:sp>
        <p:nvSpPr>
          <p:cNvPr id="64518" name="Text Box 6"/>
          <p:cNvSpPr txBox="1">
            <a:spLocks/>
          </p:cNvSpPr>
          <p:nvPr/>
        </p:nvSpPr>
        <p:spPr bwMode="auto">
          <a:xfrm>
            <a:off x="7391400" y="1752600"/>
            <a:ext cx="876300" cy="374650"/>
          </a:xfrm>
          <a:prstGeom prst="rect">
            <a:avLst/>
          </a:prstGeom>
          <a:noFill/>
          <a:ln w="25400">
            <a:noFill/>
            <a:miter lim="800000"/>
            <a:headEnd/>
            <a:tailEnd/>
          </a:ln>
          <a:effectLst/>
        </p:spPr>
        <p:txBody>
          <a:bodyPr wrap="none" lIns="86202" tIns="43101" rIns="86202" bIns="43101">
            <a:prstTxWarp prst="textNoShape">
              <a:avLst/>
            </a:prstTxWarp>
            <a:spAutoFit/>
          </a:bodyPr>
          <a:lstStyle/>
          <a:p>
            <a:pPr algn="ctr" defTabSz="862013"/>
            <a:r>
              <a:rPr lang="it-IT" sz="1900">
                <a:solidFill>
                  <a:srgbClr val="000000"/>
                </a:solidFill>
                <a:latin typeface="Arial" charset="0"/>
                <a:ea typeface="ヒラギノ角ゴ Pro W3" charset="-128"/>
                <a:cs typeface="ヒラギノ角ゴ Pro W3" charset="-128"/>
                <a:sym typeface="Gill Sans" charset="0"/>
              </a:rPr>
              <a:t>W=0.3</a:t>
            </a:r>
          </a:p>
        </p:txBody>
      </p:sp>
      <p:sp>
        <p:nvSpPr>
          <p:cNvPr id="64519" name="Rectangle 7"/>
          <p:cNvSpPr>
            <a:spLocks noChangeArrowheads="1"/>
          </p:cNvSpPr>
          <p:nvPr/>
        </p:nvSpPr>
        <p:spPr bwMode="auto">
          <a:xfrm>
            <a:off x="3522663" y="2073275"/>
            <a:ext cx="2601912" cy="21653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4522" name="Text Box 10"/>
          <p:cNvSpPr txBox="1">
            <a:spLocks/>
          </p:cNvSpPr>
          <p:nvPr/>
        </p:nvSpPr>
        <p:spPr bwMode="auto">
          <a:xfrm>
            <a:off x="457200" y="4495800"/>
            <a:ext cx="2209800" cy="374650"/>
          </a:xfrm>
          <a:prstGeom prst="rect">
            <a:avLst/>
          </a:prstGeom>
          <a:noFill/>
          <a:ln w="25400">
            <a:noFill/>
            <a:miter lim="800000"/>
            <a:headEnd/>
            <a:tailEnd/>
          </a:ln>
          <a:effectLst/>
        </p:spPr>
        <p:txBody>
          <a:bodyPr lIns="86202" tIns="43101" rIns="86202" bIns="43101">
            <a:prstTxWarp prst="textNoShape">
              <a:avLst/>
            </a:prstTxWarp>
            <a:spAutoFit/>
          </a:bodyPr>
          <a:lstStyle/>
          <a:p>
            <a:pPr algn="ctr" defTabSz="862013"/>
            <a:r>
              <a:rPr lang="it-IT" sz="1900">
                <a:solidFill>
                  <a:srgbClr val="000000"/>
                </a:solidFill>
                <a:latin typeface="Arial" charset="0"/>
                <a:ea typeface="ヒラギノ角ゴ Pro W3" charset="-128"/>
                <a:cs typeface="ヒラギノ角ゴ Pro W3" charset="-128"/>
                <a:sym typeface="Gill Sans" charset="0"/>
              </a:rPr>
              <a:t>SLAC</a:t>
            </a:r>
          </a:p>
        </p:txBody>
      </p:sp>
      <p:sp>
        <p:nvSpPr>
          <p:cNvPr id="64523" name="Text Box 11"/>
          <p:cNvSpPr txBox="1">
            <a:spLocks/>
          </p:cNvSpPr>
          <p:nvPr/>
        </p:nvSpPr>
        <p:spPr bwMode="auto">
          <a:xfrm>
            <a:off x="3581400" y="4495800"/>
            <a:ext cx="2514600" cy="374650"/>
          </a:xfrm>
          <a:prstGeom prst="rect">
            <a:avLst/>
          </a:prstGeom>
          <a:noFill/>
          <a:ln w="25400">
            <a:noFill/>
            <a:miter lim="800000"/>
            <a:headEnd/>
            <a:tailEnd/>
          </a:ln>
          <a:effectLst/>
        </p:spPr>
        <p:txBody>
          <a:bodyPr lIns="86202" tIns="43101" rIns="86202" bIns="43101">
            <a:prstTxWarp prst="textNoShape">
              <a:avLst/>
            </a:prstTxWarp>
            <a:spAutoFit/>
          </a:bodyPr>
          <a:lstStyle/>
          <a:p>
            <a:pPr algn="ctr" defTabSz="862013"/>
            <a:r>
              <a:rPr lang="it-IT" sz="1900">
                <a:solidFill>
                  <a:srgbClr val="000000"/>
                </a:solidFill>
                <a:latin typeface="Arial" charset="0"/>
                <a:ea typeface="ヒラギノ角ゴ Pro W3" charset="-128"/>
                <a:cs typeface="ヒラギノ角ゴ Pro W3" charset="-128"/>
                <a:sym typeface="Gill Sans" charset="0"/>
              </a:rPr>
              <a:t>SLACER</a:t>
            </a:r>
          </a:p>
        </p:txBody>
      </p:sp>
      <p:sp>
        <p:nvSpPr>
          <p:cNvPr id="64524" name="Text Box 12"/>
          <p:cNvSpPr txBox="1">
            <a:spLocks/>
          </p:cNvSpPr>
          <p:nvPr/>
        </p:nvSpPr>
        <p:spPr bwMode="auto">
          <a:xfrm>
            <a:off x="381000" y="5257800"/>
            <a:ext cx="8305800" cy="952500"/>
          </a:xfrm>
          <a:prstGeom prst="rect">
            <a:avLst/>
          </a:prstGeom>
          <a:noFill/>
          <a:ln w="25400">
            <a:noFill/>
            <a:miter lim="800000"/>
            <a:headEnd/>
            <a:tailEnd/>
          </a:ln>
          <a:effectLst/>
        </p:spPr>
        <p:txBody>
          <a:bodyPr lIns="86202" tIns="43101" rIns="86202" bIns="43101">
            <a:prstTxWarp prst="textNoShape">
              <a:avLst/>
            </a:prstTxWarp>
            <a:spAutoFit/>
          </a:bodyPr>
          <a:lstStyle/>
          <a:p>
            <a:pPr algn="ctr" defTabSz="862013"/>
            <a:r>
              <a:rPr lang="it-IT" sz="1900">
                <a:solidFill>
                  <a:srgbClr val="000000"/>
                </a:solidFill>
                <a:latin typeface="Arial" charset="0"/>
                <a:ea typeface="ヒラギノ角ゴ Pro W3" charset="-128"/>
                <a:cs typeface="ヒラギノ角ゴ Pro W3" charset="-128"/>
                <a:sym typeface="Gill Sans" charset="0"/>
              </a:rPr>
              <a:t>As W is increased (probability of dropping a link when moving) then the network becomes more random and cooperation reduces. Intermeidate points give small-world fully connected networks</a:t>
            </a: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a:t>SLAC and SLACER</a:t>
            </a:r>
          </a:p>
        </p:txBody>
      </p:sp>
      <p:sp>
        <p:nvSpPr>
          <p:cNvPr id="65539" name="Rectangle 3"/>
          <p:cNvSpPr>
            <a:spLocks noGrp="1" noChangeArrowheads="1"/>
          </p:cNvSpPr>
          <p:nvPr>
            <p:ph type="body" idx="1"/>
          </p:nvPr>
        </p:nvSpPr>
        <p:spPr/>
        <p:txBody>
          <a:bodyPr/>
          <a:lstStyle/>
          <a:p>
            <a:r>
              <a:rPr lang="en-GB"/>
              <a:t>We applied variants of SLAC and SLACER in P2P applications:</a:t>
            </a:r>
          </a:p>
          <a:p>
            <a:r>
              <a:rPr lang="en-GB"/>
              <a:t>File-sharing</a:t>
            </a:r>
          </a:p>
          <a:p>
            <a:r>
              <a:rPr lang="en-GB"/>
              <a:t>Content replication for webservers</a:t>
            </a:r>
          </a:p>
          <a:p>
            <a:r>
              <a:rPr lang="en-GB"/>
              <a:t>Job sharing requiring specialisation in the clusters in addition to cooperation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6271</Words>
  <Application>Microsoft Macintosh PowerPoint</Application>
  <PresentationFormat>On-screen Show (4:3)</PresentationFormat>
  <Paragraphs>712</Paragraphs>
  <Slides>103</Slides>
  <Notes>18</Notes>
  <HiddenSlides>0</HiddenSlides>
  <MMClips>1</MMClips>
  <ScaleCrop>false</ScaleCrop>
  <HeadingPairs>
    <vt:vector size="4" baseType="variant">
      <vt:variant>
        <vt:lpstr>Design Template</vt:lpstr>
      </vt:variant>
      <vt:variant>
        <vt:i4>1</vt:i4>
      </vt:variant>
      <vt:variant>
        <vt:lpstr>Slide Titles</vt:lpstr>
      </vt:variant>
      <vt:variant>
        <vt:i4>103</vt:i4>
      </vt:variant>
    </vt:vector>
  </HeadingPairs>
  <TitlesOfParts>
    <vt:vector size="104" baseType="lpstr">
      <vt:lpstr>Office Theme</vt:lpstr>
      <vt:lpstr>Socio-Economics Inspired Distributed Systems Design</vt:lpstr>
      <vt:lpstr>Slide 2</vt:lpstr>
      <vt:lpstr>What are peer-to-peer systems?</vt:lpstr>
      <vt:lpstr>Popular applications of P2P</vt:lpstr>
      <vt:lpstr>Big Picture</vt:lpstr>
      <vt:lpstr>Big Picture</vt:lpstr>
      <vt:lpstr>What has sociology or economics got to do with peer-to-peer systems?</vt:lpstr>
      <vt:lpstr>OK but what use is this to me?</vt:lpstr>
      <vt:lpstr>Individualism v. Collectivism</vt:lpstr>
      <vt:lpstr>Individualism v. Collectivism</vt:lpstr>
      <vt:lpstr>The tragedy of the commons</vt:lpstr>
      <vt:lpstr>How to avoid the commons tragedy?</vt:lpstr>
      <vt:lpstr>What is game theory?</vt:lpstr>
      <vt:lpstr>What game are you playing?</vt:lpstr>
      <vt:lpstr>Capturing a commons tragedy with a simple game</vt:lpstr>
      <vt:lpstr>The Prisoner’s Dilemma - “payoff matrix”</vt:lpstr>
      <vt:lpstr>The Prisoner's Dilemma - example games</vt:lpstr>
      <vt:lpstr>Game theory says defect!</vt:lpstr>
      <vt:lpstr>Iterated Prisoner’s Dilemma</vt:lpstr>
      <vt:lpstr>What is the rational thing to do in the IPD?</vt:lpstr>
      <vt:lpstr>Axelrod’s Tournament - programs as strategies</vt:lpstr>
      <vt:lpstr>Axlerod’s Tournament - what happened?</vt:lpstr>
      <vt:lpstr>What has this got to do with BitTorrent?</vt:lpstr>
      <vt:lpstr>Some BitTorrent Terminology</vt:lpstr>
      <vt:lpstr>BitTorrent Protocol</vt:lpstr>
      <vt:lpstr>The Global Ecology of BitTorrent Clients</vt:lpstr>
      <vt:lpstr>Slide 27</vt:lpstr>
      <vt:lpstr>Take home message</vt:lpstr>
      <vt:lpstr>References</vt:lpstr>
      <vt:lpstr>work using socio-economic ideas</vt:lpstr>
      <vt:lpstr>Design Space Analysis for Modelling Incentives in Distributed Systems</vt:lpstr>
      <vt:lpstr>PRA characterisation of a protocol</vt:lpstr>
      <vt:lpstr>More detail on PRA</vt:lpstr>
      <vt:lpstr>Parameterising a P2P protocol</vt:lpstr>
      <vt:lpstr>Parameterising BT</vt:lpstr>
      <vt:lpstr>Slide 36</vt:lpstr>
      <vt:lpstr>Slide 37</vt:lpstr>
      <vt:lpstr>Broad Summary</vt:lpstr>
      <vt:lpstr>Interesting link to some economic work?</vt:lpstr>
      <vt:lpstr>From swarms to collectives</vt:lpstr>
      <vt:lpstr>Communities have formed around BitTorrent Trackers</vt:lpstr>
      <vt:lpstr>Public Trackers (e.g. PirateBay)</vt:lpstr>
      <vt:lpstr>Private Trackers (Many)</vt:lpstr>
      <vt:lpstr>A little detail on credit systems</vt:lpstr>
      <vt:lpstr>Private Trackers - Credit</vt:lpstr>
      <vt:lpstr>Private Trackers - Credit</vt:lpstr>
      <vt:lpstr>BitCrunch Model</vt:lpstr>
      <vt:lpstr>BitCrunch Model – baseline runs</vt:lpstr>
      <vt:lpstr>Typical basline simulation run</vt:lpstr>
      <vt:lpstr>Baseline simulation results</vt:lpstr>
      <vt:lpstr>Unequal capacities runs</vt:lpstr>
      <vt:lpstr>Typical unequal capacities run </vt:lpstr>
      <vt:lpstr>Unequal capacities simulation results</vt:lpstr>
      <vt:lpstr>Observations</vt:lpstr>
      <vt:lpstr>Observations</vt:lpstr>
      <vt:lpstr>Observations</vt:lpstr>
      <vt:lpstr>Statistics from a Private Tracker</vt:lpstr>
      <vt:lpstr>Statistics from a Private Tracker</vt:lpstr>
      <vt:lpstr>Conclusions</vt:lpstr>
      <vt:lpstr>Take home message</vt:lpstr>
      <vt:lpstr>References</vt:lpstr>
      <vt:lpstr>P2P Open Source Currency</vt:lpstr>
      <vt:lpstr>Example 1: BitCoin (bitcoin.org)</vt:lpstr>
      <vt:lpstr>Slide 64</vt:lpstr>
      <vt:lpstr>Example 2: Ripple (Ripplepay.com)</vt:lpstr>
      <vt:lpstr>Problems…</vt:lpstr>
      <vt:lpstr>Problems…</vt:lpstr>
      <vt:lpstr>Solutions?</vt:lpstr>
      <vt:lpstr>Agent-based models?</vt:lpstr>
      <vt:lpstr>A “sparkling” economy</vt:lpstr>
      <vt:lpstr>Questions?</vt:lpstr>
      <vt:lpstr>New Group Selection Models</vt:lpstr>
      <vt:lpstr>Group Selection Models</vt:lpstr>
      <vt:lpstr>Evolutionary Group Selection Models</vt:lpstr>
      <vt:lpstr>Slide 75</vt:lpstr>
      <vt:lpstr>Slide 76</vt:lpstr>
      <vt:lpstr>Slide 77</vt:lpstr>
      <vt:lpstr>SLAC: Network re-wire P2P model</vt:lpstr>
      <vt:lpstr>SLAC algorithm</vt:lpstr>
      <vt:lpstr>SLAC: “Copy and Rewire”</vt:lpstr>
      <vt:lpstr>SLAC: “Copy and Rewire”</vt:lpstr>
      <vt:lpstr>SLAC: “Copy and Rewire”</vt:lpstr>
      <vt:lpstr>SLAC: “Copy and Rewire”</vt:lpstr>
      <vt:lpstr>SLAC: “Copy and Rewire”</vt:lpstr>
      <vt:lpstr>SLAC: “Mutate”</vt:lpstr>
      <vt:lpstr>SLAC: “Mutate”</vt:lpstr>
      <vt:lpstr>SLAC: “Mutate”</vt:lpstr>
      <vt:lpstr>SLAC: “Mutate”</vt:lpstr>
      <vt:lpstr>SLAC playing the PD</vt:lpstr>
      <vt:lpstr>Cycle 180: Small Defect Clusters</vt:lpstr>
      <vt:lpstr>Cycle 220: Cooperation Emerges</vt:lpstr>
      <vt:lpstr>Cycle 230: Coop. Cluster Starts to Break Apart</vt:lpstr>
      <vt:lpstr>Cycle 300: Defect Nodes Isolated, Small Cooperative Clusters Formed</vt:lpstr>
      <vt:lpstr>Slide 94</vt:lpstr>
      <vt:lpstr>Cooperation Trend</vt:lpstr>
      <vt:lpstr>SLAC Summary</vt:lpstr>
      <vt:lpstr>SLAC and SLACER</vt:lpstr>
      <vt:lpstr>SLAC and SLACER</vt:lpstr>
      <vt:lpstr>SLAC and SLACER</vt:lpstr>
      <vt:lpstr>Elinor Ostrom 1990 </vt:lpstr>
      <vt:lpstr>User Models</vt:lpstr>
      <vt:lpstr>Rawls’ "veil of ignorance" approach</vt:lpstr>
      <vt:lpstr>Designing for common good</vt:lpstr>
    </vt:vector>
  </TitlesOfParts>
  <Company>uni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Jeff</cp:lastModifiedBy>
  <cp:revision>19</cp:revision>
  <dcterms:created xsi:type="dcterms:W3CDTF">2011-11-16T09:29:18Z</dcterms:created>
  <dcterms:modified xsi:type="dcterms:W3CDTF">2011-11-16T10:53:20Z</dcterms:modified>
</cp:coreProperties>
</file>