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Default Extension="emf" ContentType="image/x-emf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Default Extension="tiff" ContentType="image/tiff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8" r:id="rId3"/>
    <p:sldId id="259" r:id="rId4"/>
    <p:sldId id="260" r:id="rId5"/>
    <p:sldId id="262" r:id="rId6"/>
    <p:sldId id="261" r:id="rId7"/>
    <p:sldId id="263" r:id="rId8"/>
    <p:sldId id="285" r:id="rId9"/>
    <p:sldId id="264" r:id="rId10"/>
    <p:sldId id="265" r:id="rId11"/>
    <p:sldId id="266" r:id="rId12"/>
    <p:sldId id="268" r:id="rId13"/>
    <p:sldId id="267" r:id="rId14"/>
    <p:sldId id="269" r:id="rId15"/>
    <p:sldId id="282" r:id="rId16"/>
    <p:sldId id="271" r:id="rId17"/>
    <p:sldId id="272" r:id="rId18"/>
    <p:sldId id="273" r:id="rId19"/>
    <p:sldId id="283" r:id="rId20"/>
    <p:sldId id="284" r:id="rId21"/>
    <p:sldId id="274" r:id="rId22"/>
    <p:sldId id="281" r:id="rId23"/>
    <p:sldId id="275" r:id="rId24"/>
    <p:sldId id="276" r:id="rId25"/>
    <p:sldId id="277" r:id="rId26"/>
    <p:sldId id="278" r:id="rId27"/>
    <p:sldId id="279" r:id="rId28"/>
    <p:sldId id="280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92" d="100"/>
          <a:sy n="92" d="100"/>
        </p:scale>
        <p:origin x="-54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A06E3-5F09-2B45-99F2-B1E3FB9D218F}" type="datetimeFigureOut">
              <a:rPr lang="en-US" smtClean="0"/>
              <a:pPr/>
              <a:t>2/24/14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333D9-7932-B04E-83BA-BCB372B12D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A06E3-5F09-2B45-99F2-B1E3FB9D218F}" type="datetimeFigureOut">
              <a:rPr lang="en-US" smtClean="0"/>
              <a:pPr/>
              <a:t>2/24/14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333D9-7932-B04E-83BA-BCB372B12D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A06E3-5F09-2B45-99F2-B1E3FB9D218F}" type="datetimeFigureOut">
              <a:rPr lang="en-US" smtClean="0"/>
              <a:pPr/>
              <a:t>2/24/14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333D9-7932-B04E-83BA-BCB372B12D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A06E3-5F09-2B45-99F2-B1E3FB9D218F}" type="datetimeFigureOut">
              <a:rPr lang="en-US" smtClean="0"/>
              <a:pPr/>
              <a:t>2/24/14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333D9-7932-B04E-83BA-BCB372B12D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A06E3-5F09-2B45-99F2-B1E3FB9D218F}" type="datetimeFigureOut">
              <a:rPr lang="en-US" smtClean="0"/>
              <a:pPr/>
              <a:t>2/24/14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333D9-7932-B04E-83BA-BCB372B12D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A06E3-5F09-2B45-99F2-B1E3FB9D218F}" type="datetimeFigureOut">
              <a:rPr lang="en-US" smtClean="0"/>
              <a:pPr/>
              <a:t>2/24/14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333D9-7932-B04E-83BA-BCB372B12D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A06E3-5F09-2B45-99F2-B1E3FB9D218F}" type="datetimeFigureOut">
              <a:rPr lang="en-US" smtClean="0"/>
              <a:pPr/>
              <a:t>2/24/14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333D9-7932-B04E-83BA-BCB372B12D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A06E3-5F09-2B45-99F2-B1E3FB9D218F}" type="datetimeFigureOut">
              <a:rPr lang="en-US" smtClean="0"/>
              <a:pPr/>
              <a:t>2/24/14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333D9-7932-B04E-83BA-BCB372B12D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A06E3-5F09-2B45-99F2-B1E3FB9D218F}" type="datetimeFigureOut">
              <a:rPr lang="en-US" smtClean="0"/>
              <a:pPr/>
              <a:t>2/24/14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333D9-7932-B04E-83BA-BCB372B12D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A06E3-5F09-2B45-99F2-B1E3FB9D218F}" type="datetimeFigureOut">
              <a:rPr lang="en-US" smtClean="0"/>
              <a:pPr/>
              <a:t>2/24/14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333D9-7932-B04E-83BA-BCB372B12D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A06E3-5F09-2B45-99F2-B1E3FB9D218F}" type="datetimeFigureOut">
              <a:rPr lang="en-US" smtClean="0"/>
              <a:pPr/>
              <a:t>2/24/14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333D9-7932-B04E-83BA-BCB372B12D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A06E3-5F09-2B45-99F2-B1E3FB9D218F}" type="datetimeFigureOut">
              <a:rPr lang="en-US" smtClean="0"/>
              <a:pPr/>
              <a:t>2/24/14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333D9-7932-B04E-83BA-BCB372B12D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tif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bitcoin.org/bitcoin.pdf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tif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1"/>
            <a:ext cx="7772400" cy="200025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Modelling</a:t>
            </a:r>
            <a:r>
              <a:rPr lang="en-US" dirty="0" smtClean="0"/>
              <a:t> Collective Commons Problems: Future Scenarios for P2P “Money”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772400" cy="1752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David Hales, University of Szeged, Hungary www.davidhales.com</a:t>
            </a:r>
          </a:p>
          <a:p>
            <a:r>
              <a:rPr lang="en-US" i="1" dirty="0" smtClean="0"/>
              <a:t>Diversity in Macro Conf. Feb 24-25</a:t>
            </a:r>
            <a:r>
              <a:rPr lang="en-US" i="1" baseline="30000" dirty="0" smtClean="0"/>
              <a:t>th</a:t>
            </a:r>
            <a:r>
              <a:rPr lang="en-US" i="1" dirty="0" smtClean="0"/>
              <a:t> 2014 University of Essex</a:t>
            </a:r>
            <a:endParaRPr lang="en-US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ryptolist.tif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25500"/>
            <a:ext cx="9144000" cy="5732500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From: </a:t>
            </a:r>
            <a:r>
              <a:rPr lang="en-US" dirty="0" err="1" smtClean="0"/>
              <a:t>www.cryptocoincharts.info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</a:t>
            </a:r>
            <a:r>
              <a:rPr lang="en-US" dirty="0" smtClean="0"/>
              <a:t>roup selection of variants?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Could we model this ecology of variants using previously proposed cultural group selection models?</a:t>
            </a:r>
          </a:p>
          <a:p>
            <a:r>
              <a:rPr lang="en-US" dirty="0" smtClean="0"/>
              <a:t>There are several, summary of some given in:</a:t>
            </a:r>
          </a:p>
          <a:p>
            <a:pPr lvl="1"/>
            <a:r>
              <a:rPr lang="en-US" dirty="0" smtClean="0"/>
              <a:t>Hales, D., (2010) </a:t>
            </a:r>
            <a:r>
              <a:rPr lang="en-US" b="1" dirty="0" smtClean="0"/>
              <a:t>Rationality meets the Tribe: Recent Models of Cultural Group Selection</a:t>
            </a:r>
            <a:r>
              <a:rPr lang="en-US" dirty="0" smtClean="0"/>
              <a:t>. In </a:t>
            </a:r>
            <a:r>
              <a:rPr lang="en-US" dirty="0" err="1" smtClean="0"/>
              <a:t>Mollona</a:t>
            </a:r>
            <a:r>
              <a:rPr lang="en-US" dirty="0" smtClean="0"/>
              <a:t>, E., (</a:t>
            </a:r>
            <a:r>
              <a:rPr lang="en-US" dirty="0" err="1" smtClean="0"/>
              <a:t>ed</a:t>
            </a:r>
            <a:r>
              <a:rPr lang="en-US" dirty="0" smtClean="0"/>
              <a:t>) Computational Analysis of Firms’ Organization and Strategic </a:t>
            </a:r>
            <a:r>
              <a:rPr lang="en-US" dirty="0" err="1" smtClean="0"/>
              <a:t>Behaviour</a:t>
            </a:r>
            <a:r>
              <a:rPr lang="en-US" dirty="0" smtClean="0"/>
              <a:t>. </a:t>
            </a:r>
            <a:r>
              <a:rPr lang="en-US" dirty="0" err="1" smtClean="0"/>
              <a:t>Routledge</a:t>
            </a:r>
            <a:r>
              <a:rPr lang="en-US" dirty="0" smtClean="0"/>
              <a:t>. http://cfpm.org/~david/papers/tribe-proof-v1.pdf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Tag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Tags may be bit strings signifying some observable cultural cues</a:t>
            </a:r>
          </a:p>
          <a:p>
            <a:r>
              <a:rPr lang="en-US" dirty="0" smtClean="0"/>
              <a:t>Tags may be a single real number</a:t>
            </a:r>
          </a:p>
          <a:p>
            <a:r>
              <a:rPr lang="en-US" dirty="0" smtClean="0"/>
              <a:t>Any distinguishing detectable cue</a:t>
            </a:r>
          </a:p>
          <a:p>
            <a:r>
              <a:rPr lang="en-US" dirty="0" smtClean="0"/>
              <a:t>Most show cooperation / altruism between selfish, greedy (</a:t>
            </a:r>
            <a:r>
              <a:rPr lang="en-US" dirty="0" err="1" smtClean="0"/>
              <a:t>boundedly</a:t>
            </a:r>
            <a:r>
              <a:rPr lang="en-US" dirty="0" smtClean="0"/>
              <a:t> rational) agents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ig4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650" y="457200"/>
            <a:ext cx="7632700" cy="29845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55650" y="3733800"/>
            <a:ext cx="76327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 smtClean="0"/>
              <a:t>Schematic of the evolution of groups in the tag model.</a:t>
            </a:r>
          </a:p>
          <a:p>
            <a:pPr algn="ctr"/>
            <a:r>
              <a:rPr lang="en-US" i="1" dirty="0" smtClean="0"/>
              <a:t>Three generations (a-c) are shown. White individuals are pro-social, black are selfish. Individuals sharing the same tag are shown clustered and bounded by large circles. Arrows indicate group linage. Migration between groups is not shown. When </a:t>
            </a:r>
            <a:r>
              <a:rPr lang="en-US" i="1" dirty="0" err="1" smtClean="0"/>
              <a:t>b</a:t>
            </a:r>
            <a:r>
              <a:rPr lang="en-US" i="1" dirty="0" smtClean="0"/>
              <a:t> is the benefit a pro-social agent can confer on another and </a:t>
            </a:r>
            <a:r>
              <a:rPr lang="en-US" i="1" dirty="0" err="1" smtClean="0"/>
              <a:t>c</a:t>
            </a:r>
            <a:r>
              <a:rPr lang="en-US" i="1" dirty="0" smtClean="0"/>
              <a:t> is the cost to that agent then the condition for group selection of pro-social groups is: </a:t>
            </a:r>
            <a:r>
              <a:rPr lang="en-US" i="1" dirty="0" err="1" smtClean="0"/>
              <a:t>b</a:t>
            </a:r>
            <a:r>
              <a:rPr lang="en-US" i="1" dirty="0" smtClean="0"/>
              <a:t> &gt; </a:t>
            </a:r>
            <a:r>
              <a:rPr lang="en-US" i="1" dirty="0" err="1" smtClean="0"/>
              <a:t>c</a:t>
            </a:r>
            <a:r>
              <a:rPr lang="en-US" i="1" dirty="0" smtClean="0"/>
              <a:t> and </a:t>
            </a:r>
            <a:r>
              <a:rPr lang="en-US" i="1" dirty="0" err="1" smtClean="0"/>
              <a:t>mt</a:t>
            </a:r>
            <a:r>
              <a:rPr lang="en-US" i="1" dirty="0" smtClean="0"/>
              <a:t> &gt;&gt; ms</a:t>
            </a:r>
            <a:endParaRPr lang="en-US" i="1" dirty="0"/>
          </a:p>
        </p:txBody>
      </p:sp>
      <p:sp>
        <p:nvSpPr>
          <p:cNvPr id="4" name="TextBox 3"/>
          <p:cNvSpPr txBox="1"/>
          <p:nvPr/>
        </p:nvSpPr>
        <p:spPr>
          <a:xfrm>
            <a:off x="755650" y="6019800"/>
            <a:ext cx="7632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Riolo</a:t>
            </a:r>
            <a:r>
              <a:rPr lang="en-US" dirty="0" smtClean="0"/>
              <a:t>, Axelrod, Cohen, Holland, Hales, Edmonds…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3000"/>
              </a:lnSpc>
              <a:spcBef>
                <a:spcPts val="88"/>
              </a:spcBef>
              <a:buClr>
                <a:srgbClr val="000000"/>
              </a:buClr>
              <a:buSzPct val="100000"/>
              <a:buFont typeface="Times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dirty="0" smtClean="0">
                <a:solidFill>
                  <a:schemeClr val="tx1"/>
                </a:solidFill>
              </a:rPr>
              <a:t>Initialise all agents with randomly selected strategies</a:t>
            </a:r>
          </a:p>
          <a:p>
            <a:pPr>
              <a:spcBef>
                <a:spcPts val="88"/>
              </a:spcBef>
              <a:buClr>
                <a:srgbClr val="000000"/>
              </a:buClr>
              <a:buSzPct val="100000"/>
              <a:buFont typeface="Times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dirty="0" smtClean="0">
                <a:solidFill>
                  <a:schemeClr val="tx1"/>
                </a:solidFill>
              </a:rPr>
              <a:t>LOOP some number of generations</a:t>
            </a:r>
          </a:p>
          <a:p>
            <a:pPr>
              <a:spcBef>
                <a:spcPts val="88"/>
              </a:spcBef>
              <a:buClr>
                <a:srgbClr val="000000"/>
              </a:buClr>
              <a:buSzPct val="100000"/>
              <a:buFont typeface="Times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dirty="0" smtClean="0">
                <a:solidFill>
                  <a:schemeClr val="tx1"/>
                </a:solidFill>
              </a:rPr>
              <a:t>	LOOP for each agent (a) in the population</a:t>
            </a:r>
          </a:p>
          <a:p>
            <a:pPr>
              <a:spcBef>
                <a:spcPts val="88"/>
              </a:spcBef>
              <a:buClr>
                <a:srgbClr val="000000"/>
              </a:buClr>
              <a:buSzPct val="100000"/>
              <a:buFont typeface="Times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dirty="0" smtClean="0">
                <a:solidFill>
                  <a:schemeClr val="tx1"/>
                </a:solidFill>
              </a:rPr>
              <a:t>		Select a game partner (</a:t>
            </a:r>
            <a:r>
              <a:rPr lang="en-GB" sz="2400" dirty="0" err="1" smtClean="0">
                <a:solidFill>
                  <a:schemeClr val="tx1"/>
                </a:solidFill>
              </a:rPr>
              <a:t>b</a:t>
            </a:r>
            <a:r>
              <a:rPr lang="en-GB" sz="2400" dirty="0" smtClean="0">
                <a:solidFill>
                  <a:schemeClr val="tx1"/>
                </a:solidFill>
              </a:rPr>
              <a:t>) from the population</a:t>
            </a:r>
          </a:p>
          <a:p>
            <a:pPr>
              <a:spcBef>
                <a:spcPts val="88"/>
              </a:spcBef>
              <a:buClr>
                <a:srgbClr val="000000"/>
              </a:buClr>
              <a:buSzPct val="100000"/>
              <a:buFont typeface="Times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dirty="0" smtClean="0">
                <a:solidFill>
                  <a:schemeClr val="tx1"/>
                </a:solidFill>
              </a:rPr>
              <a:t>		select a random partner with matching tag</a:t>
            </a:r>
          </a:p>
          <a:p>
            <a:pPr>
              <a:spcBef>
                <a:spcPts val="88"/>
              </a:spcBef>
              <a:buClr>
                <a:srgbClr val="000000"/>
              </a:buClr>
              <a:buSzPct val="100000"/>
              <a:buFont typeface="Times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dirty="0" smtClean="0">
                <a:solidFill>
                  <a:schemeClr val="tx1"/>
                </a:solidFill>
              </a:rPr>
              <a:t>		Agent (a) and (</a:t>
            </a:r>
            <a:r>
              <a:rPr lang="en-GB" sz="2400" dirty="0" err="1" smtClean="0">
                <a:solidFill>
                  <a:schemeClr val="tx1"/>
                </a:solidFill>
              </a:rPr>
              <a:t>b</a:t>
            </a:r>
            <a:r>
              <a:rPr lang="en-GB" sz="2400" dirty="0" smtClean="0">
                <a:solidFill>
                  <a:schemeClr val="tx1"/>
                </a:solidFill>
              </a:rPr>
              <a:t>) invoke their strategies 				receiving the appropriate payoff</a:t>
            </a:r>
          </a:p>
          <a:p>
            <a:pPr>
              <a:spcBef>
                <a:spcPts val="88"/>
              </a:spcBef>
              <a:buClr>
                <a:srgbClr val="000000"/>
              </a:buClr>
              <a:buSzPct val="100000"/>
              <a:buFont typeface="Times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dirty="0" smtClean="0">
                <a:solidFill>
                  <a:schemeClr val="tx1"/>
                </a:solidFill>
              </a:rPr>
              <a:t>	END LOOP</a:t>
            </a:r>
          </a:p>
          <a:p>
            <a:pPr>
              <a:spcBef>
                <a:spcPts val="88"/>
              </a:spcBef>
              <a:buClr>
                <a:srgbClr val="000000"/>
              </a:buClr>
              <a:buSzPct val="100000"/>
              <a:buFont typeface="Times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dirty="0" smtClean="0">
                <a:solidFill>
                  <a:schemeClr val="tx1"/>
                </a:solidFill>
              </a:rPr>
              <a:t>	Reproduce agents in proportion to their average payoff 		with some small probability of mutation (M)</a:t>
            </a:r>
          </a:p>
          <a:p>
            <a:pPr>
              <a:spcBef>
                <a:spcPts val="88"/>
              </a:spcBef>
              <a:buClr>
                <a:srgbClr val="000000"/>
              </a:buClr>
              <a:buSzPct val="100000"/>
              <a:buFont typeface="Times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dirty="0" smtClean="0">
                <a:solidFill>
                  <a:schemeClr val="tx1"/>
                </a:solidFill>
              </a:rPr>
              <a:t>END LOOP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90800" y="2438400"/>
            <a:ext cx="1295400" cy="1371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105400" y="2438400"/>
            <a:ext cx="1295400" cy="1371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09600" y="28956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Tag = 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77000" y="28956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Tag = 10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33400" y="609600"/>
            <a:ext cx="769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Agents – a tag and a PD Strategy</a:t>
            </a:r>
            <a:endParaRPr lang="en-US" sz="3600" dirty="0"/>
          </a:p>
        </p:txBody>
      </p:sp>
      <p:sp>
        <p:nvSpPr>
          <p:cNvPr id="20" name="TextBox 19"/>
          <p:cNvSpPr txBox="1"/>
          <p:nvPr/>
        </p:nvSpPr>
        <p:spPr>
          <a:xfrm>
            <a:off x="1828800" y="4495800"/>
            <a:ext cx="586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Tag = (Say) some integer</a:t>
            </a:r>
          </a:p>
          <a:p>
            <a:pPr algn="ctr"/>
            <a:r>
              <a:rPr lang="en-US" dirty="0" smtClean="0"/>
              <a:t>Game Interaction between those with same tag (if possible)</a:t>
            </a:r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838200" y="2133600"/>
            <a:ext cx="1752600" cy="1905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6400800" y="2133600"/>
            <a:ext cx="1752600" cy="1905000"/>
          </a:xfrm>
          <a:prstGeom prst="ellipse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819400" y="28956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Tag = 5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257800" y="28956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Tag = 10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143000" y="28956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Cooperate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05600" y="28956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Defect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tags work</a:t>
            </a:r>
            <a:endParaRPr lang="en-US" dirty="0"/>
          </a:p>
        </p:txBody>
      </p:sp>
      <p:sp>
        <p:nvSpPr>
          <p:cNvPr id="120" name="Text Box 1"/>
          <p:cNvSpPr txBox="1">
            <a:spLocks noChangeArrowheads="1"/>
          </p:cNvSpPr>
          <p:nvPr/>
        </p:nvSpPr>
        <p:spPr bwMode="auto">
          <a:xfrm>
            <a:off x="809625" y="1379538"/>
            <a:ext cx="2125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algn="ctr">
              <a:lnSpc>
                <a:spcPct val="83000"/>
              </a:lnSpc>
              <a:spcBef>
                <a:spcPts val="1125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>
                <a:solidFill>
                  <a:schemeClr val="tx1"/>
                </a:solidFill>
              </a:rPr>
              <a:t>Shared tags</a:t>
            </a:r>
          </a:p>
        </p:txBody>
      </p:sp>
      <p:sp>
        <p:nvSpPr>
          <p:cNvPr id="121" name="Oval 3"/>
          <p:cNvSpPr>
            <a:spLocks noChangeArrowheads="1"/>
          </p:cNvSpPr>
          <p:nvPr/>
        </p:nvSpPr>
        <p:spPr bwMode="auto">
          <a:xfrm>
            <a:off x="1868488" y="1789113"/>
            <a:ext cx="1971675" cy="1931987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" name="Oval 4"/>
          <p:cNvSpPr>
            <a:spLocks noChangeArrowheads="1"/>
          </p:cNvSpPr>
          <p:nvPr/>
        </p:nvSpPr>
        <p:spPr bwMode="auto">
          <a:xfrm>
            <a:off x="2355850" y="3127375"/>
            <a:ext cx="320675" cy="322263"/>
          </a:xfrm>
          <a:prstGeom prst="ellipse">
            <a:avLst/>
          </a:prstGeom>
          <a:solidFill>
            <a:srgbClr val="9A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" name="Oval 5"/>
          <p:cNvSpPr>
            <a:spLocks noChangeArrowheads="1"/>
          </p:cNvSpPr>
          <p:nvPr/>
        </p:nvSpPr>
        <p:spPr bwMode="auto">
          <a:xfrm>
            <a:off x="2673350" y="1947863"/>
            <a:ext cx="320675" cy="322262"/>
          </a:xfrm>
          <a:prstGeom prst="ellipse">
            <a:avLst/>
          </a:prstGeom>
          <a:solidFill>
            <a:srgbClr val="9A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" name="Oval 6"/>
          <p:cNvSpPr>
            <a:spLocks noChangeArrowheads="1"/>
          </p:cNvSpPr>
          <p:nvPr/>
        </p:nvSpPr>
        <p:spPr bwMode="auto">
          <a:xfrm>
            <a:off x="2143125" y="2373313"/>
            <a:ext cx="320675" cy="322262"/>
          </a:xfrm>
          <a:prstGeom prst="ellipse">
            <a:avLst/>
          </a:prstGeom>
          <a:solidFill>
            <a:srgbClr val="9A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" name="Oval 7"/>
          <p:cNvSpPr>
            <a:spLocks noChangeArrowheads="1"/>
          </p:cNvSpPr>
          <p:nvPr/>
        </p:nvSpPr>
        <p:spPr bwMode="auto">
          <a:xfrm>
            <a:off x="3292475" y="2236788"/>
            <a:ext cx="320675" cy="322262"/>
          </a:xfrm>
          <a:prstGeom prst="ellipse">
            <a:avLst/>
          </a:prstGeom>
          <a:solidFill>
            <a:srgbClr val="336699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" name="Oval 8"/>
          <p:cNvSpPr>
            <a:spLocks noChangeArrowheads="1"/>
          </p:cNvSpPr>
          <p:nvPr/>
        </p:nvSpPr>
        <p:spPr bwMode="auto">
          <a:xfrm>
            <a:off x="3109913" y="2900363"/>
            <a:ext cx="320675" cy="322262"/>
          </a:xfrm>
          <a:prstGeom prst="ellipse">
            <a:avLst/>
          </a:prstGeom>
          <a:solidFill>
            <a:srgbClr val="336699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7" name="Oval 9"/>
          <p:cNvSpPr>
            <a:spLocks noChangeArrowheads="1"/>
          </p:cNvSpPr>
          <p:nvPr/>
        </p:nvSpPr>
        <p:spPr bwMode="auto">
          <a:xfrm>
            <a:off x="1827213" y="4492625"/>
            <a:ext cx="1971675" cy="1931988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" name="Oval 10"/>
          <p:cNvSpPr>
            <a:spLocks noChangeArrowheads="1"/>
          </p:cNvSpPr>
          <p:nvPr/>
        </p:nvSpPr>
        <p:spPr bwMode="auto">
          <a:xfrm>
            <a:off x="2082800" y="5715000"/>
            <a:ext cx="320675" cy="322263"/>
          </a:xfrm>
          <a:prstGeom prst="ellipse">
            <a:avLst/>
          </a:prstGeom>
          <a:solidFill>
            <a:srgbClr val="9A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9" name="Oval 11"/>
          <p:cNvSpPr>
            <a:spLocks noChangeArrowheads="1"/>
          </p:cNvSpPr>
          <p:nvPr/>
        </p:nvSpPr>
        <p:spPr bwMode="auto">
          <a:xfrm>
            <a:off x="2608263" y="4678363"/>
            <a:ext cx="320675" cy="322262"/>
          </a:xfrm>
          <a:prstGeom prst="ellipse">
            <a:avLst/>
          </a:prstGeom>
          <a:solidFill>
            <a:srgbClr val="9A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0" name="Oval 12"/>
          <p:cNvSpPr>
            <a:spLocks noChangeArrowheads="1"/>
          </p:cNvSpPr>
          <p:nvPr/>
        </p:nvSpPr>
        <p:spPr bwMode="auto">
          <a:xfrm>
            <a:off x="2101850" y="5051425"/>
            <a:ext cx="320675" cy="322263"/>
          </a:xfrm>
          <a:prstGeom prst="ellipse">
            <a:avLst/>
          </a:prstGeom>
          <a:solidFill>
            <a:srgbClr val="9A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" name="Oval 13"/>
          <p:cNvSpPr>
            <a:spLocks noChangeArrowheads="1"/>
          </p:cNvSpPr>
          <p:nvPr/>
        </p:nvSpPr>
        <p:spPr bwMode="auto">
          <a:xfrm>
            <a:off x="6335713" y="1851025"/>
            <a:ext cx="1971675" cy="1931988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2" name="Oval 14"/>
          <p:cNvSpPr>
            <a:spLocks noChangeArrowheads="1"/>
          </p:cNvSpPr>
          <p:nvPr/>
        </p:nvSpPr>
        <p:spPr bwMode="auto">
          <a:xfrm>
            <a:off x="6823075" y="3189288"/>
            <a:ext cx="320675" cy="322262"/>
          </a:xfrm>
          <a:prstGeom prst="ellipse">
            <a:avLst/>
          </a:prstGeom>
          <a:solidFill>
            <a:srgbClr val="9A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" name="Oval 15"/>
          <p:cNvSpPr>
            <a:spLocks noChangeArrowheads="1"/>
          </p:cNvSpPr>
          <p:nvPr/>
        </p:nvSpPr>
        <p:spPr bwMode="auto">
          <a:xfrm>
            <a:off x="7245350" y="2022475"/>
            <a:ext cx="320675" cy="322263"/>
          </a:xfrm>
          <a:prstGeom prst="ellipse">
            <a:avLst/>
          </a:prstGeom>
          <a:solidFill>
            <a:srgbClr val="9A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4" name="Oval 16"/>
          <p:cNvSpPr>
            <a:spLocks noChangeArrowheads="1"/>
          </p:cNvSpPr>
          <p:nvPr/>
        </p:nvSpPr>
        <p:spPr bwMode="auto">
          <a:xfrm>
            <a:off x="7748588" y="2309813"/>
            <a:ext cx="320675" cy="322262"/>
          </a:xfrm>
          <a:prstGeom prst="ellipse">
            <a:avLst/>
          </a:prstGeom>
          <a:solidFill>
            <a:srgbClr val="336699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5" name="Oval 17"/>
          <p:cNvSpPr>
            <a:spLocks noChangeArrowheads="1"/>
          </p:cNvSpPr>
          <p:nvPr/>
        </p:nvSpPr>
        <p:spPr bwMode="auto">
          <a:xfrm>
            <a:off x="7332663" y="3309938"/>
            <a:ext cx="320675" cy="322262"/>
          </a:xfrm>
          <a:prstGeom prst="ellipse">
            <a:avLst/>
          </a:prstGeom>
          <a:solidFill>
            <a:srgbClr val="9A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6" name="Oval 18"/>
          <p:cNvSpPr>
            <a:spLocks noChangeArrowheads="1"/>
          </p:cNvSpPr>
          <p:nvPr/>
        </p:nvSpPr>
        <p:spPr bwMode="auto">
          <a:xfrm>
            <a:off x="6546850" y="2505075"/>
            <a:ext cx="320675" cy="322263"/>
          </a:xfrm>
          <a:prstGeom prst="ellipse">
            <a:avLst/>
          </a:prstGeom>
          <a:solidFill>
            <a:srgbClr val="9A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7" name="Oval 19"/>
          <p:cNvSpPr>
            <a:spLocks noChangeArrowheads="1"/>
          </p:cNvSpPr>
          <p:nvPr/>
        </p:nvSpPr>
        <p:spPr bwMode="auto">
          <a:xfrm>
            <a:off x="2584450" y="5340350"/>
            <a:ext cx="320675" cy="322263"/>
          </a:xfrm>
          <a:prstGeom prst="ellipse">
            <a:avLst/>
          </a:prstGeom>
          <a:solidFill>
            <a:srgbClr val="9A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8" name="Oval 20"/>
          <p:cNvSpPr>
            <a:spLocks noChangeArrowheads="1"/>
          </p:cNvSpPr>
          <p:nvPr/>
        </p:nvSpPr>
        <p:spPr bwMode="auto">
          <a:xfrm>
            <a:off x="3179763" y="5653088"/>
            <a:ext cx="320675" cy="322262"/>
          </a:xfrm>
          <a:prstGeom prst="ellipse">
            <a:avLst/>
          </a:prstGeom>
          <a:solidFill>
            <a:srgbClr val="9A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" name="Oval 21"/>
          <p:cNvSpPr>
            <a:spLocks noChangeArrowheads="1"/>
          </p:cNvSpPr>
          <p:nvPr/>
        </p:nvSpPr>
        <p:spPr bwMode="auto">
          <a:xfrm>
            <a:off x="6205538" y="4337050"/>
            <a:ext cx="1971675" cy="1931988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0" name="Oval 22"/>
          <p:cNvSpPr>
            <a:spLocks noChangeArrowheads="1"/>
          </p:cNvSpPr>
          <p:nvPr/>
        </p:nvSpPr>
        <p:spPr bwMode="auto">
          <a:xfrm>
            <a:off x="7451725" y="4848225"/>
            <a:ext cx="320675" cy="322263"/>
          </a:xfrm>
          <a:prstGeom prst="ellipse">
            <a:avLst/>
          </a:prstGeom>
          <a:solidFill>
            <a:srgbClr val="336699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1" name="Oval 23"/>
          <p:cNvSpPr>
            <a:spLocks noChangeArrowheads="1"/>
          </p:cNvSpPr>
          <p:nvPr/>
        </p:nvSpPr>
        <p:spPr bwMode="auto">
          <a:xfrm>
            <a:off x="7629525" y="5551488"/>
            <a:ext cx="320675" cy="322262"/>
          </a:xfrm>
          <a:prstGeom prst="ellipse">
            <a:avLst/>
          </a:prstGeom>
          <a:solidFill>
            <a:srgbClr val="336699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2" name="Oval 24"/>
          <p:cNvSpPr>
            <a:spLocks noChangeArrowheads="1"/>
          </p:cNvSpPr>
          <p:nvPr/>
        </p:nvSpPr>
        <p:spPr bwMode="auto">
          <a:xfrm>
            <a:off x="6878638" y="5822950"/>
            <a:ext cx="320675" cy="322263"/>
          </a:xfrm>
          <a:prstGeom prst="ellipse">
            <a:avLst/>
          </a:prstGeom>
          <a:solidFill>
            <a:srgbClr val="336699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" name="Oval 25"/>
          <p:cNvSpPr>
            <a:spLocks noChangeArrowheads="1"/>
          </p:cNvSpPr>
          <p:nvPr/>
        </p:nvSpPr>
        <p:spPr bwMode="auto">
          <a:xfrm>
            <a:off x="6580188" y="5127625"/>
            <a:ext cx="320675" cy="322263"/>
          </a:xfrm>
          <a:prstGeom prst="ellipse">
            <a:avLst/>
          </a:prstGeom>
          <a:solidFill>
            <a:srgbClr val="336699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" name="Oval 26"/>
          <p:cNvSpPr>
            <a:spLocks noChangeArrowheads="1"/>
          </p:cNvSpPr>
          <p:nvPr/>
        </p:nvSpPr>
        <p:spPr bwMode="auto">
          <a:xfrm>
            <a:off x="4438650" y="1708150"/>
            <a:ext cx="1377950" cy="136525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" name="Oval 27"/>
          <p:cNvSpPr>
            <a:spLocks noChangeArrowheads="1"/>
          </p:cNvSpPr>
          <p:nvPr/>
        </p:nvSpPr>
        <p:spPr bwMode="auto">
          <a:xfrm>
            <a:off x="5116513" y="1958975"/>
            <a:ext cx="320675" cy="322263"/>
          </a:xfrm>
          <a:prstGeom prst="ellipse">
            <a:avLst/>
          </a:prstGeom>
          <a:solidFill>
            <a:srgbClr val="9A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6" name="Line 28"/>
          <p:cNvSpPr>
            <a:spLocks noChangeShapeType="1"/>
          </p:cNvSpPr>
          <p:nvPr/>
        </p:nvSpPr>
        <p:spPr bwMode="auto">
          <a:xfrm flipV="1">
            <a:off x="2897188" y="2419350"/>
            <a:ext cx="2178050" cy="2862263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7" name="Line 29"/>
          <p:cNvSpPr>
            <a:spLocks noChangeShapeType="1"/>
          </p:cNvSpPr>
          <p:nvPr/>
        </p:nvSpPr>
        <p:spPr bwMode="auto">
          <a:xfrm flipH="1">
            <a:off x="3475038" y="5332413"/>
            <a:ext cx="3030537" cy="1587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" name="Line 30"/>
          <p:cNvSpPr>
            <a:spLocks noChangeShapeType="1"/>
          </p:cNvSpPr>
          <p:nvPr/>
        </p:nvSpPr>
        <p:spPr bwMode="auto">
          <a:xfrm flipH="1">
            <a:off x="2444750" y="3271838"/>
            <a:ext cx="763588" cy="1519237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9" name="Oval 31"/>
          <p:cNvSpPr>
            <a:spLocks noChangeArrowheads="1"/>
          </p:cNvSpPr>
          <p:nvPr/>
        </p:nvSpPr>
        <p:spPr bwMode="auto">
          <a:xfrm>
            <a:off x="4552950" y="3524250"/>
            <a:ext cx="1377950" cy="136525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0" name="Oval 32"/>
          <p:cNvSpPr>
            <a:spLocks noChangeArrowheads="1"/>
          </p:cNvSpPr>
          <p:nvPr/>
        </p:nvSpPr>
        <p:spPr bwMode="auto">
          <a:xfrm>
            <a:off x="5143500" y="3794125"/>
            <a:ext cx="320675" cy="322263"/>
          </a:xfrm>
          <a:prstGeom prst="ellipse">
            <a:avLst/>
          </a:prstGeom>
          <a:solidFill>
            <a:srgbClr val="336699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1" name="Line 33"/>
          <p:cNvSpPr>
            <a:spLocks noChangeShapeType="1"/>
          </p:cNvSpPr>
          <p:nvPr/>
        </p:nvSpPr>
        <p:spPr bwMode="auto">
          <a:xfrm flipH="1" flipV="1">
            <a:off x="5588000" y="4119563"/>
            <a:ext cx="1831975" cy="750887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2" name="Line 34"/>
          <p:cNvSpPr>
            <a:spLocks noChangeShapeType="1"/>
          </p:cNvSpPr>
          <p:nvPr/>
        </p:nvSpPr>
        <p:spPr bwMode="auto">
          <a:xfrm flipH="1" flipV="1">
            <a:off x="5368925" y="2676525"/>
            <a:ext cx="1368425" cy="531813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" name="Line 35"/>
          <p:cNvSpPr>
            <a:spLocks noChangeShapeType="1"/>
          </p:cNvSpPr>
          <p:nvPr/>
        </p:nvSpPr>
        <p:spPr bwMode="auto">
          <a:xfrm flipV="1">
            <a:off x="6992938" y="5099050"/>
            <a:ext cx="387350" cy="169863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" name="Line 36"/>
          <p:cNvSpPr>
            <a:spLocks noChangeShapeType="1"/>
          </p:cNvSpPr>
          <p:nvPr/>
        </p:nvSpPr>
        <p:spPr bwMode="auto">
          <a:xfrm>
            <a:off x="7637463" y="5216525"/>
            <a:ext cx="103187" cy="282575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" name="Line 37"/>
          <p:cNvSpPr>
            <a:spLocks noChangeShapeType="1"/>
          </p:cNvSpPr>
          <p:nvPr/>
        </p:nvSpPr>
        <p:spPr bwMode="auto">
          <a:xfrm flipH="1">
            <a:off x="7172325" y="5216525"/>
            <a:ext cx="325438" cy="514350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6" name="Line 38"/>
          <p:cNvSpPr>
            <a:spLocks noChangeShapeType="1"/>
          </p:cNvSpPr>
          <p:nvPr/>
        </p:nvSpPr>
        <p:spPr bwMode="auto">
          <a:xfrm flipV="1">
            <a:off x="2576513" y="2381250"/>
            <a:ext cx="217487" cy="685800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" name="Line 39"/>
          <p:cNvSpPr>
            <a:spLocks noChangeShapeType="1"/>
          </p:cNvSpPr>
          <p:nvPr/>
        </p:nvSpPr>
        <p:spPr bwMode="auto">
          <a:xfrm flipH="1" flipV="1">
            <a:off x="2535238" y="2638425"/>
            <a:ext cx="531812" cy="273050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" name="Line 40"/>
          <p:cNvSpPr>
            <a:spLocks noChangeShapeType="1"/>
          </p:cNvSpPr>
          <p:nvPr/>
        </p:nvSpPr>
        <p:spPr bwMode="auto">
          <a:xfrm>
            <a:off x="3065463" y="2189163"/>
            <a:ext cx="179387" cy="77787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" name="Line 41"/>
          <p:cNvSpPr>
            <a:spLocks noChangeShapeType="1"/>
          </p:cNvSpPr>
          <p:nvPr/>
        </p:nvSpPr>
        <p:spPr bwMode="auto">
          <a:xfrm flipH="1">
            <a:off x="3321050" y="2614613"/>
            <a:ext cx="68263" cy="231775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" name="Line 42"/>
          <p:cNvSpPr>
            <a:spLocks noChangeShapeType="1"/>
          </p:cNvSpPr>
          <p:nvPr/>
        </p:nvSpPr>
        <p:spPr bwMode="auto">
          <a:xfrm flipH="1">
            <a:off x="2935288" y="5988050"/>
            <a:ext cx="3892550" cy="168275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" name="Line 43"/>
          <p:cNvSpPr>
            <a:spLocks noChangeShapeType="1"/>
          </p:cNvSpPr>
          <p:nvPr/>
        </p:nvSpPr>
        <p:spPr bwMode="auto">
          <a:xfrm flipV="1">
            <a:off x="2511425" y="5870575"/>
            <a:ext cx="617538" cy="42863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" name="Line 44"/>
          <p:cNvSpPr>
            <a:spLocks noChangeShapeType="1"/>
          </p:cNvSpPr>
          <p:nvPr/>
        </p:nvSpPr>
        <p:spPr bwMode="auto">
          <a:xfrm flipV="1">
            <a:off x="2446338" y="5008563"/>
            <a:ext cx="142875" cy="53975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" name="Line 45"/>
          <p:cNvSpPr>
            <a:spLocks noChangeShapeType="1"/>
          </p:cNvSpPr>
          <p:nvPr/>
        </p:nvSpPr>
        <p:spPr bwMode="auto">
          <a:xfrm>
            <a:off x="2254250" y="5408613"/>
            <a:ext cx="1588" cy="271462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" name="Line 46"/>
          <p:cNvSpPr>
            <a:spLocks noChangeShapeType="1"/>
          </p:cNvSpPr>
          <p:nvPr/>
        </p:nvSpPr>
        <p:spPr bwMode="auto">
          <a:xfrm>
            <a:off x="2884488" y="5010150"/>
            <a:ext cx="347662" cy="579438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" name="Line 47"/>
          <p:cNvSpPr>
            <a:spLocks noChangeShapeType="1"/>
          </p:cNvSpPr>
          <p:nvPr/>
        </p:nvSpPr>
        <p:spPr bwMode="auto">
          <a:xfrm flipV="1">
            <a:off x="2743200" y="5059363"/>
            <a:ext cx="25400" cy="274637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6" name="Line 48"/>
          <p:cNvSpPr>
            <a:spLocks noChangeShapeType="1"/>
          </p:cNvSpPr>
          <p:nvPr/>
        </p:nvSpPr>
        <p:spPr bwMode="auto">
          <a:xfrm flipH="1" flipV="1">
            <a:off x="1993900" y="1762125"/>
            <a:ext cx="222250" cy="222250"/>
          </a:xfrm>
          <a:prstGeom prst="line">
            <a:avLst/>
          </a:prstGeom>
          <a:noFill/>
          <a:ln w="9360" cap="rnd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" name="Text Box 49"/>
          <p:cNvSpPr txBox="1">
            <a:spLocks noChangeArrowheads="1"/>
          </p:cNvSpPr>
          <p:nvPr/>
        </p:nvSpPr>
        <p:spPr bwMode="auto">
          <a:xfrm rot="18420000">
            <a:off x="2767807" y="3505993"/>
            <a:ext cx="2228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algn="ctr">
              <a:lnSpc>
                <a:spcPct val="83000"/>
              </a:lnSpc>
              <a:spcBef>
                <a:spcPts val="1125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>
                <a:solidFill>
                  <a:schemeClr val="tx1"/>
                </a:solidFill>
              </a:rPr>
              <a:t>Mutation of tag</a:t>
            </a:r>
          </a:p>
        </p:txBody>
      </p:sp>
      <p:sp>
        <p:nvSpPr>
          <p:cNvPr id="168" name="Oval 50"/>
          <p:cNvSpPr>
            <a:spLocks noChangeArrowheads="1"/>
          </p:cNvSpPr>
          <p:nvPr/>
        </p:nvSpPr>
        <p:spPr bwMode="auto">
          <a:xfrm>
            <a:off x="2563813" y="6040438"/>
            <a:ext cx="320675" cy="322262"/>
          </a:xfrm>
          <a:prstGeom prst="ellipse">
            <a:avLst/>
          </a:prstGeom>
          <a:solidFill>
            <a:srgbClr val="9A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" name="Line 51"/>
          <p:cNvSpPr>
            <a:spLocks noChangeShapeType="1"/>
          </p:cNvSpPr>
          <p:nvPr/>
        </p:nvSpPr>
        <p:spPr bwMode="auto">
          <a:xfrm flipV="1">
            <a:off x="7650163" y="3051175"/>
            <a:ext cx="322262" cy="1716088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0" name="Line 52"/>
          <p:cNvSpPr>
            <a:spLocks noChangeShapeType="1"/>
          </p:cNvSpPr>
          <p:nvPr/>
        </p:nvSpPr>
        <p:spPr bwMode="auto">
          <a:xfrm flipV="1">
            <a:off x="7121525" y="2471738"/>
            <a:ext cx="206375" cy="671512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1" name="Line 53"/>
          <p:cNvSpPr>
            <a:spLocks noChangeShapeType="1"/>
          </p:cNvSpPr>
          <p:nvPr/>
        </p:nvSpPr>
        <p:spPr bwMode="auto">
          <a:xfrm flipH="1" flipV="1">
            <a:off x="7494588" y="2444750"/>
            <a:ext cx="41275" cy="788988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" name="Line 54"/>
          <p:cNvSpPr>
            <a:spLocks noChangeShapeType="1"/>
          </p:cNvSpPr>
          <p:nvPr/>
        </p:nvSpPr>
        <p:spPr bwMode="auto">
          <a:xfrm flipV="1">
            <a:off x="7650163" y="2741613"/>
            <a:ext cx="180975" cy="519112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" name="Line 55"/>
          <p:cNvSpPr>
            <a:spLocks noChangeShapeType="1"/>
          </p:cNvSpPr>
          <p:nvPr/>
        </p:nvSpPr>
        <p:spPr bwMode="auto">
          <a:xfrm flipH="1" flipV="1">
            <a:off x="7635875" y="2200275"/>
            <a:ext cx="144463" cy="80963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" name="Line 56"/>
          <p:cNvSpPr>
            <a:spLocks noChangeShapeType="1"/>
          </p:cNvSpPr>
          <p:nvPr/>
        </p:nvSpPr>
        <p:spPr bwMode="auto">
          <a:xfrm flipV="1">
            <a:off x="6851650" y="2303463"/>
            <a:ext cx="347663" cy="222250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" name="Text Box 57"/>
          <p:cNvSpPr txBox="1">
            <a:spLocks noChangeArrowheads="1"/>
          </p:cNvSpPr>
          <p:nvPr/>
        </p:nvSpPr>
        <p:spPr bwMode="auto">
          <a:xfrm>
            <a:off x="3644900" y="6219825"/>
            <a:ext cx="284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>
              <a:lnSpc>
                <a:spcPct val="83000"/>
              </a:lnSpc>
              <a:spcBef>
                <a:spcPts val="1125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>
                <a:solidFill>
                  <a:schemeClr val="tx1"/>
                </a:solidFill>
              </a:rPr>
              <a:t>Copy tag and strategy</a:t>
            </a:r>
          </a:p>
        </p:txBody>
      </p:sp>
      <p:sp>
        <p:nvSpPr>
          <p:cNvPr id="176" name="Text Box 58"/>
          <p:cNvSpPr txBox="1">
            <a:spLocks noChangeArrowheads="1"/>
          </p:cNvSpPr>
          <p:nvPr/>
        </p:nvSpPr>
        <p:spPr bwMode="auto">
          <a:xfrm>
            <a:off x="246063" y="3208338"/>
            <a:ext cx="15700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algn="ctr">
              <a:lnSpc>
                <a:spcPct val="83000"/>
              </a:lnSpc>
              <a:spcBef>
                <a:spcPts val="1125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>
                <a:solidFill>
                  <a:schemeClr val="tx1"/>
                </a:solidFill>
              </a:rPr>
              <a:t>Game Interactions</a:t>
            </a:r>
          </a:p>
        </p:txBody>
      </p:sp>
      <p:sp>
        <p:nvSpPr>
          <p:cNvPr id="177" name="Line 59"/>
          <p:cNvSpPr>
            <a:spLocks noChangeShapeType="1"/>
          </p:cNvSpPr>
          <p:nvPr/>
        </p:nvSpPr>
        <p:spPr bwMode="auto">
          <a:xfrm flipV="1">
            <a:off x="1481138" y="2857500"/>
            <a:ext cx="1146175" cy="569913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8" name="Line 60"/>
          <p:cNvSpPr>
            <a:spLocks noChangeShapeType="1"/>
          </p:cNvSpPr>
          <p:nvPr/>
        </p:nvSpPr>
        <p:spPr bwMode="auto">
          <a:xfrm>
            <a:off x="889000" y="3863975"/>
            <a:ext cx="1312863" cy="1687513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Visualising</a:t>
            </a:r>
            <a:r>
              <a:rPr lang="en-US" dirty="0" smtClean="0"/>
              <a:t> the process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84263" y="1757363"/>
            <a:ext cx="7404100" cy="4179888"/>
          </a:xfrm>
          <a:prstGeom prst="rect">
            <a:avLst/>
          </a:prstGeom>
          <a:noFill/>
        </p:spPr>
      </p:pic>
      <p:grpSp>
        <p:nvGrpSpPr>
          <p:cNvPr id="3" name="Group 3"/>
          <p:cNvGrpSpPr>
            <a:grpSpLocks/>
          </p:cNvGrpSpPr>
          <p:nvPr/>
        </p:nvGrpSpPr>
        <p:grpSpPr bwMode="auto">
          <a:xfrm>
            <a:off x="1520825" y="5867401"/>
            <a:ext cx="6759575" cy="396875"/>
            <a:chOff x="1168" y="3695"/>
            <a:chExt cx="4258" cy="250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1168" y="3695"/>
              <a:ext cx="4259" cy="228"/>
            </a:xfrm>
            <a:prstGeom prst="roundRect">
              <a:avLst>
                <a:gd name="adj" fmla="val 435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168" y="3695"/>
              <a:ext cx="4259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83000"/>
                </a:lnSpc>
                <a:spcBef>
                  <a:spcPts val="1500"/>
                </a:spcBef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solidFill>
                    <a:schemeClr val="tx1"/>
                  </a:solidFill>
                </a:rPr>
                <a:t>Time</a:t>
              </a:r>
            </a:p>
          </p:txBody>
        </p:sp>
      </p:grpSp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1027113" y="1749426"/>
            <a:ext cx="522287" cy="4089400"/>
            <a:chOff x="857" y="1101"/>
            <a:chExt cx="329" cy="2576"/>
          </a:xfrm>
        </p:grpSpPr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 rot="16200000">
              <a:off x="-266" y="2227"/>
              <a:ext cx="2577" cy="328"/>
            </a:xfrm>
            <a:prstGeom prst="roundRect">
              <a:avLst>
                <a:gd name="adj" fmla="val 301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 rot="16200000">
              <a:off x="-266" y="2227"/>
              <a:ext cx="2577" cy="3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83000"/>
                </a:lnSpc>
                <a:spcBef>
                  <a:spcPts val="1500"/>
                </a:spcBef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solidFill>
                    <a:schemeClr val="tx1"/>
                  </a:solidFill>
                </a:rPr>
                <a:t>Unique Tag Values</a:t>
              </a:r>
            </a:p>
          </p:txBody>
        </p:sp>
      </p:grpSp>
      <p:sp>
        <p:nvSpPr>
          <p:cNvPr id="11" name="AutoShape 9"/>
          <p:cNvSpPr>
            <a:spLocks noChangeArrowheads="1"/>
          </p:cNvSpPr>
          <p:nvPr/>
        </p:nvSpPr>
        <p:spPr bwMode="auto">
          <a:xfrm>
            <a:off x="1560513" y="5616576"/>
            <a:ext cx="6889750" cy="206375"/>
          </a:xfrm>
          <a:prstGeom prst="roundRect">
            <a:avLst>
              <a:gd name="adj" fmla="val 769"/>
            </a:avLst>
          </a:prstGeom>
          <a:solidFill>
            <a:srgbClr val="FFFFFF"/>
          </a:solidFill>
          <a:ln w="9360">
            <a:solidFill>
              <a:srgbClr val="FFFFFF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AutoShape 10"/>
          <p:cNvSpPr>
            <a:spLocks noChangeArrowheads="1"/>
          </p:cNvSpPr>
          <p:nvPr/>
        </p:nvSpPr>
        <p:spPr bwMode="auto">
          <a:xfrm>
            <a:off x="8154988" y="5810251"/>
            <a:ext cx="293687" cy="436562"/>
          </a:xfrm>
          <a:prstGeom prst="roundRect">
            <a:avLst>
              <a:gd name="adj" fmla="val 542"/>
            </a:avLst>
          </a:prstGeom>
          <a:solidFill>
            <a:srgbClr val="FFFFFF"/>
          </a:solidFill>
          <a:ln w="9360">
            <a:solidFill>
              <a:srgbClr val="FFFFFF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AutoShape 11"/>
          <p:cNvSpPr>
            <a:spLocks noChangeArrowheads="1"/>
          </p:cNvSpPr>
          <p:nvPr/>
        </p:nvSpPr>
        <p:spPr bwMode="auto">
          <a:xfrm>
            <a:off x="2835275" y="1663701"/>
            <a:ext cx="3876675" cy="449262"/>
          </a:xfrm>
          <a:prstGeom prst="roundRect">
            <a:avLst>
              <a:gd name="adj" fmla="val 352"/>
            </a:avLst>
          </a:prstGeom>
          <a:solidFill>
            <a:srgbClr val="FFFFFF"/>
          </a:solidFill>
          <a:ln w="9360">
            <a:solidFill>
              <a:srgbClr val="FFFFFF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" name="Group 12"/>
          <p:cNvGrpSpPr>
            <a:grpSpLocks/>
          </p:cNvGrpSpPr>
          <p:nvPr/>
        </p:nvGrpSpPr>
        <p:grpSpPr bwMode="auto">
          <a:xfrm>
            <a:off x="2435225" y="1709738"/>
            <a:ext cx="4938713" cy="377825"/>
            <a:chOff x="1744" y="1076"/>
            <a:chExt cx="3111" cy="238"/>
          </a:xfrm>
        </p:grpSpPr>
        <p:sp>
          <p:nvSpPr>
            <p:cNvPr id="15" name="AutoShape 13"/>
            <p:cNvSpPr>
              <a:spLocks noChangeArrowheads="1"/>
            </p:cNvSpPr>
            <p:nvPr/>
          </p:nvSpPr>
          <p:spPr bwMode="auto">
            <a:xfrm>
              <a:off x="1744" y="1088"/>
              <a:ext cx="243" cy="212"/>
            </a:xfrm>
            <a:prstGeom prst="roundRect">
              <a:avLst>
                <a:gd name="adj" fmla="val 468"/>
              </a:avLst>
            </a:prstGeom>
            <a:solidFill>
              <a:srgbClr val="FF0000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AutoShape 14"/>
            <p:cNvSpPr>
              <a:spLocks noChangeArrowheads="1"/>
            </p:cNvSpPr>
            <p:nvPr/>
          </p:nvSpPr>
          <p:spPr bwMode="auto">
            <a:xfrm>
              <a:off x="2465" y="1086"/>
              <a:ext cx="243" cy="211"/>
            </a:xfrm>
            <a:prstGeom prst="roundRect">
              <a:avLst>
                <a:gd name="adj" fmla="val 472"/>
              </a:avLst>
            </a:prstGeom>
            <a:solidFill>
              <a:srgbClr val="0066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AutoShape 15"/>
            <p:cNvSpPr>
              <a:spLocks noChangeArrowheads="1"/>
            </p:cNvSpPr>
            <p:nvPr/>
          </p:nvSpPr>
          <p:spPr bwMode="auto">
            <a:xfrm>
              <a:off x="3251" y="1085"/>
              <a:ext cx="243" cy="212"/>
            </a:xfrm>
            <a:prstGeom prst="roundRect">
              <a:avLst>
                <a:gd name="adj" fmla="val 468"/>
              </a:avLst>
            </a:prstGeom>
            <a:solidFill>
              <a:srgbClr val="66FF33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AutoShape 16"/>
            <p:cNvSpPr>
              <a:spLocks noChangeArrowheads="1"/>
            </p:cNvSpPr>
            <p:nvPr/>
          </p:nvSpPr>
          <p:spPr bwMode="auto">
            <a:xfrm>
              <a:off x="4020" y="1091"/>
              <a:ext cx="243" cy="211"/>
            </a:xfrm>
            <a:prstGeom prst="roundRect">
              <a:avLst>
                <a:gd name="adj" fmla="val 472"/>
              </a:avLst>
            </a:prstGeom>
            <a:no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1987" y="1077"/>
              <a:ext cx="583" cy="2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83000"/>
                </a:lnSpc>
                <a:spcBef>
                  <a:spcPts val="1125"/>
                </a:spcBef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>
                  <a:solidFill>
                    <a:schemeClr val="tx1"/>
                  </a:solidFill>
                </a:rPr>
                <a:t>Coop</a:t>
              </a:r>
            </a:p>
          </p:txBody>
        </p:sp>
        <p:sp>
          <p:nvSpPr>
            <p:cNvPr id="20" name="Text Box 18"/>
            <p:cNvSpPr txBox="1">
              <a:spLocks noChangeArrowheads="1"/>
            </p:cNvSpPr>
            <p:nvPr/>
          </p:nvSpPr>
          <p:spPr bwMode="auto">
            <a:xfrm>
              <a:off x="2716" y="1076"/>
              <a:ext cx="58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83000"/>
                </a:lnSpc>
                <a:spcBef>
                  <a:spcPts val="1125"/>
                </a:spcBef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>
                  <a:solidFill>
                    <a:schemeClr val="tx1"/>
                  </a:solidFill>
                </a:rPr>
                <a:t>Defect</a:t>
              </a:r>
            </a:p>
          </p:txBody>
        </p:sp>
        <p:sp>
          <p:nvSpPr>
            <p:cNvPr id="21" name="Text Box 19"/>
            <p:cNvSpPr txBox="1">
              <a:spLocks noChangeArrowheads="1"/>
            </p:cNvSpPr>
            <p:nvPr/>
          </p:nvSpPr>
          <p:spPr bwMode="auto">
            <a:xfrm>
              <a:off x="3518" y="1083"/>
              <a:ext cx="583" cy="2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83000"/>
                </a:lnSpc>
                <a:spcBef>
                  <a:spcPts val="1125"/>
                </a:spcBef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>
                  <a:solidFill>
                    <a:schemeClr val="tx1"/>
                  </a:solidFill>
                </a:rPr>
                <a:t>Mixed</a:t>
              </a:r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4273" y="1084"/>
              <a:ext cx="58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83000"/>
                </a:lnSpc>
                <a:spcBef>
                  <a:spcPts val="1125"/>
                </a:spcBef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>
                  <a:solidFill>
                    <a:schemeClr val="tx1"/>
                  </a:solidFill>
                </a:rPr>
                <a:t>Empty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Visualising</a:t>
            </a:r>
            <a:r>
              <a:rPr lang="en-US" dirty="0" smtClean="0"/>
              <a:t> the process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1617663"/>
            <a:ext cx="7221538" cy="4929187"/>
          </a:xfrm>
          <a:prstGeom prst="rect">
            <a:avLst/>
          </a:prstGeom>
          <a:noFill/>
        </p:spPr>
      </p:pic>
      <p:grpSp>
        <p:nvGrpSpPr>
          <p:cNvPr id="3" name="Group 3"/>
          <p:cNvGrpSpPr>
            <a:grpSpLocks/>
          </p:cNvGrpSpPr>
          <p:nvPr/>
        </p:nvGrpSpPr>
        <p:grpSpPr bwMode="auto">
          <a:xfrm>
            <a:off x="1214438" y="5946775"/>
            <a:ext cx="6772275" cy="455613"/>
            <a:chOff x="1127" y="3796"/>
            <a:chExt cx="4266" cy="287"/>
          </a:xfrm>
        </p:grpSpPr>
        <p:sp>
          <p:nvSpPr>
            <p:cNvPr id="7" name="AutoShape 4"/>
            <p:cNvSpPr>
              <a:spLocks noChangeArrowheads="1"/>
            </p:cNvSpPr>
            <p:nvPr/>
          </p:nvSpPr>
          <p:spPr bwMode="auto">
            <a:xfrm>
              <a:off x="1127" y="3796"/>
              <a:ext cx="4267" cy="288"/>
            </a:xfrm>
            <a:prstGeom prst="roundRect">
              <a:avLst>
                <a:gd name="adj" fmla="val 347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1127" y="3796"/>
              <a:ext cx="426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83000"/>
                </a:lnSpc>
                <a:spcBef>
                  <a:spcPts val="1500"/>
                </a:spcBef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solidFill>
                    <a:schemeClr val="tx1"/>
                  </a:solidFill>
                </a:rPr>
                <a:t>Time</a:t>
              </a:r>
            </a:p>
          </p:txBody>
        </p:sp>
      </p:grpSp>
      <p:sp>
        <p:nvSpPr>
          <p:cNvPr id="9" name="AutoShape 6"/>
          <p:cNvSpPr>
            <a:spLocks noChangeArrowheads="1"/>
          </p:cNvSpPr>
          <p:nvPr/>
        </p:nvSpPr>
        <p:spPr bwMode="auto">
          <a:xfrm>
            <a:off x="4306888" y="6372225"/>
            <a:ext cx="669925" cy="180975"/>
          </a:xfrm>
          <a:prstGeom prst="roundRect">
            <a:avLst>
              <a:gd name="adj" fmla="val 875"/>
            </a:avLst>
          </a:prstGeom>
          <a:solidFill>
            <a:srgbClr val="FFFFFF"/>
          </a:solidFill>
          <a:ln w="9360">
            <a:solidFill>
              <a:srgbClr val="FFFFFF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733425" y="2187575"/>
            <a:ext cx="458788" cy="3590925"/>
            <a:chOff x="824" y="1428"/>
            <a:chExt cx="289" cy="2262"/>
          </a:xfrm>
        </p:grpSpPr>
        <p:sp>
          <p:nvSpPr>
            <p:cNvPr id="11" name="AutoShape 8"/>
            <p:cNvSpPr>
              <a:spLocks noChangeArrowheads="1"/>
            </p:cNvSpPr>
            <p:nvPr/>
          </p:nvSpPr>
          <p:spPr bwMode="auto">
            <a:xfrm rot="16200000">
              <a:off x="-163" y="2417"/>
              <a:ext cx="2263" cy="288"/>
            </a:xfrm>
            <a:prstGeom prst="roundRect">
              <a:avLst>
                <a:gd name="adj" fmla="val 347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 rot="16200000">
              <a:off x="-163" y="2417"/>
              <a:ext cx="226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83000"/>
                </a:lnSpc>
                <a:spcBef>
                  <a:spcPts val="1500"/>
                </a:spcBef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solidFill>
                    <a:schemeClr val="tx1"/>
                  </a:solidFill>
                </a:rPr>
                <a:t>Unique Tag Values</a:t>
              </a:r>
            </a:p>
          </p:txBody>
        </p:sp>
      </p:grpSp>
      <p:sp>
        <p:nvSpPr>
          <p:cNvPr id="13" name="AutoShape 10"/>
          <p:cNvSpPr>
            <a:spLocks noChangeArrowheads="1"/>
          </p:cNvSpPr>
          <p:nvPr/>
        </p:nvSpPr>
        <p:spPr bwMode="auto">
          <a:xfrm>
            <a:off x="2876550" y="1593850"/>
            <a:ext cx="3297238" cy="387350"/>
          </a:xfrm>
          <a:prstGeom prst="roundRect">
            <a:avLst>
              <a:gd name="adj" fmla="val 407"/>
            </a:avLst>
          </a:prstGeom>
          <a:solidFill>
            <a:srgbClr val="FFFFFF"/>
          </a:solidFill>
          <a:ln w="9360">
            <a:solidFill>
              <a:srgbClr val="FFFFFF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6" name="Group 11"/>
          <p:cNvGrpSpPr>
            <a:grpSpLocks/>
          </p:cNvGrpSpPr>
          <p:nvPr/>
        </p:nvGrpSpPr>
        <p:grpSpPr bwMode="auto">
          <a:xfrm>
            <a:off x="2154238" y="1538288"/>
            <a:ext cx="4938712" cy="377825"/>
            <a:chOff x="1719" y="1019"/>
            <a:chExt cx="3111" cy="238"/>
          </a:xfrm>
        </p:grpSpPr>
        <p:sp>
          <p:nvSpPr>
            <p:cNvPr id="15" name="AutoShape 12"/>
            <p:cNvSpPr>
              <a:spLocks noChangeArrowheads="1"/>
            </p:cNvSpPr>
            <p:nvPr/>
          </p:nvSpPr>
          <p:spPr bwMode="auto">
            <a:xfrm>
              <a:off x="1719" y="1031"/>
              <a:ext cx="243" cy="211"/>
            </a:xfrm>
            <a:prstGeom prst="roundRect">
              <a:avLst>
                <a:gd name="adj" fmla="val 472"/>
              </a:avLst>
            </a:prstGeom>
            <a:solidFill>
              <a:srgbClr val="FF0000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AutoShape 13"/>
            <p:cNvSpPr>
              <a:spLocks noChangeArrowheads="1"/>
            </p:cNvSpPr>
            <p:nvPr/>
          </p:nvSpPr>
          <p:spPr bwMode="auto">
            <a:xfrm>
              <a:off x="2440" y="1029"/>
              <a:ext cx="243" cy="211"/>
            </a:xfrm>
            <a:prstGeom prst="roundRect">
              <a:avLst>
                <a:gd name="adj" fmla="val 472"/>
              </a:avLst>
            </a:prstGeom>
            <a:solidFill>
              <a:srgbClr val="0066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AutoShape 14"/>
            <p:cNvSpPr>
              <a:spLocks noChangeArrowheads="1"/>
            </p:cNvSpPr>
            <p:nvPr/>
          </p:nvSpPr>
          <p:spPr bwMode="auto">
            <a:xfrm>
              <a:off x="3226" y="1028"/>
              <a:ext cx="243" cy="211"/>
            </a:xfrm>
            <a:prstGeom prst="roundRect">
              <a:avLst>
                <a:gd name="adj" fmla="val 472"/>
              </a:avLst>
            </a:prstGeom>
            <a:solidFill>
              <a:srgbClr val="66FF33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AutoShape 15"/>
            <p:cNvSpPr>
              <a:spLocks noChangeArrowheads="1"/>
            </p:cNvSpPr>
            <p:nvPr/>
          </p:nvSpPr>
          <p:spPr bwMode="auto">
            <a:xfrm>
              <a:off x="3995" y="1034"/>
              <a:ext cx="243" cy="211"/>
            </a:xfrm>
            <a:prstGeom prst="roundRect">
              <a:avLst>
                <a:gd name="adj" fmla="val 472"/>
              </a:avLst>
            </a:prstGeom>
            <a:no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Text Box 16"/>
            <p:cNvSpPr txBox="1">
              <a:spLocks noChangeArrowheads="1"/>
            </p:cNvSpPr>
            <p:nvPr/>
          </p:nvSpPr>
          <p:spPr bwMode="auto">
            <a:xfrm>
              <a:off x="1962" y="1020"/>
              <a:ext cx="58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83000"/>
                </a:lnSpc>
                <a:spcBef>
                  <a:spcPts val="1125"/>
                </a:spcBef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>
                  <a:solidFill>
                    <a:schemeClr val="tx1"/>
                  </a:solidFill>
                </a:rPr>
                <a:t>Coop</a:t>
              </a:r>
            </a:p>
          </p:txBody>
        </p:sp>
        <p:sp>
          <p:nvSpPr>
            <p:cNvPr id="20" name="Text Box 17"/>
            <p:cNvSpPr txBox="1">
              <a:spLocks noChangeArrowheads="1"/>
            </p:cNvSpPr>
            <p:nvPr/>
          </p:nvSpPr>
          <p:spPr bwMode="auto">
            <a:xfrm>
              <a:off x="2691" y="1019"/>
              <a:ext cx="58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83000"/>
                </a:lnSpc>
                <a:spcBef>
                  <a:spcPts val="1125"/>
                </a:spcBef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>
                  <a:solidFill>
                    <a:schemeClr val="tx1"/>
                  </a:solidFill>
                </a:rPr>
                <a:t>Defect</a:t>
              </a:r>
            </a:p>
          </p:txBody>
        </p:sp>
        <p:sp>
          <p:nvSpPr>
            <p:cNvPr id="21" name="Text Box 18"/>
            <p:cNvSpPr txBox="1">
              <a:spLocks noChangeArrowheads="1"/>
            </p:cNvSpPr>
            <p:nvPr/>
          </p:nvSpPr>
          <p:spPr bwMode="auto">
            <a:xfrm>
              <a:off x="3493" y="1026"/>
              <a:ext cx="58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83000"/>
                </a:lnSpc>
                <a:spcBef>
                  <a:spcPts val="1125"/>
                </a:spcBef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>
                  <a:solidFill>
                    <a:schemeClr val="tx1"/>
                  </a:solidFill>
                </a:rPr>
                <a:t>Mixed</a:t>
              </a:r>
            </a:p>
          </p:txBody>
        </p:sp>
        <p:sp>
          <p:nvSpPr>
            <p:cNvPr id="22" name="Text Box 19"/>
            <p:cNvSpPr txBox="1">
              <a:spLocks noChangeArrowheads="1"/>
            </p:cNvSpPr>
            <p:nvPr/>
          </p:nvSpPr>
          <p:spPr bwMode="auto">
            <a:xfrm>
              <a:off x="4248" y="1027"/>
              <a:ext cx="58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83000"/>
                </a:lnSpc>
                <a:spcBef>
                  <a:spcPts val="1125"/>
                </a:spcBef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>
                  <a:solidFill>
                    <a:schemeClr val="tx1"/>
                  </a:solidFill>
                </a:rPr>
                <a:t>Empty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rewire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 smtClean="0"/>
              <a:t>Each node </a:t>
            </a:r>
            <a:r>
              <a:rPr lang="en-US" sz="2800" i="1" dirty="0" err="1" smtClean="0"/>
              <a:t>p</a:t>
            </a:r>
            <a:r>
              <a:rPr lang="en-US" sz="2800" dirty="0" smtClean="0"/>
              <a:t> periodically performs a game interaction with a randomly chosen neighbor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Each node </a:t>
            </a:r>
            <a:r>
              <a:rPr lang="en-US" sz="2800" i="1" dirty="0" err="1" smtClean="0"/>
              <a:t>p</a:t>
            </a:r>
            <a:r>
              <a:rPr lang="en-US" sz="2800" dirty="0" smtClean="0"/>
              <a:t> periodically executes the following:</a:t>
            </a:r>
            <a:endParaRPr lang="en-US" sz="2800" i="1" dirty="0" smtClean="0"/>
          </a:p>
          <a:p>
            <a:pPr>
              <a:buNone/>
            </a:pPr>
            <a:r>
              <a:rPr lang="en-US" sz="2800" i="1" dirty="0" err="1" smtClean="0"/>
              <a:t>q</a:t>
            </a:r>
            <a:r>
              <a:rPr lang="en-US" sz="2800" dirty="0" smtClean="0"/>
              <a:t> = </a:t>
            </a:r>
            <a:r>
              <a:rPr lang="en-US" sz="2800" dirty="0" err="1" smtClean="0"/>
              <a:t>SelectRandomPeer</a:t>
            </a:r>
            <a:r>
              <a:rPr lang="en-US" sz="2800" dirty="0" smtClean="0"/>
              <a:t>()</a:t>
            </a:r>
          </a:p>
          <a:p>
            <a:pPr>
              <a:buNone/>
            </a:pPr>
            <a:r>
              <a:rPr lang="en-US" sz="2800" b="1" dirty="0" smtClean="0"/>
              <a:t>If</a:t>
            </a:r>
            <a:r>
              <a:rPr lang="en-US" sz="2800" dirty="0" smtClean="0"/>
              <a:t> </a:t>
            </a:r>
            <a:r>
              <a:rPr lang="en-US" sz="2800" dirty="0" err="1" smtClean="0"/>
              <a:t>utility</a:t>
            </a:r>
            <a:r>
              <a:rPr lang="en-US" sz="2800" baseline="-25000" dirty="0" err="1" smtClean="0"/>
              <a:t>q</a:t>
            </a:r>
            <a:r>
              <a:rPr lang="en-US" sz="2800" dirty="0" smtClean="0"/>
              <a:t> &gt; </a:t>
            </a:r>
            <a:r>
              <a:rPr lang="en-US" sz="2800" dirty="0" err="1" smtClean="0"/>
              <a:t>utility</a:t>
            </a:r>
            <a:r>
              <a:rPr lang="en-US" sz="2800" baseline="-25000" dirty="0" err="1" smtClean="0"/>
              <a:t>p</a:t>
            </a:r>
            <a:endParaRPr lang="en-US" sz="2800" baseline="-25000" dirty="0" smtClean="0"/>
          </a:p>
          <a:p>
            <a:pPr>
              <a:buNone/>
            </a:pPr>
            <a:r>
              <a:rPr lang="en-US" sz="2800" dirty="0" smtClean="0"/>
              <a:t>	drop all current links</a:t>
            </a:r>
          </a:p>
          <a:p>
            <a:pPr>
              <a:buNone/>
            </a:pPr>
            <a:r>
              <a:rPr lang="en-US" sz="2800" dirty="0" smtClean="0"/>
              <a:t>	link to node </a:t>
            </a:r>
            <a:r>
              <a:rPr lang="en-US" sz="2800" i="1" dirty="0" err="1" smtClean="0"/>
              <a:t>q</a:t>
            </a:r>
            <a:r>
              <a:rPr lang="en-US" sz="2800" i="1" dirty="0" smtClean="0"/>
              <a:t> </a:t>
            </a:r>
            <a:r>
              <a:rPr lang="en-US" sz="2800" dirty="0" smtClean="0"/>
              <a:t>and copy its strategy and links</a:t>
            </a:r>
          </a:p>
          <a:p>
            <a:pPr>
              <a:buNone/>
            </a:pPr>
            <a:r>
              <a:rPr lang="en-US" sz="2800" dirty="0" smtClean="0"/>
              <a:t>	mutate (with low probability) strategy and links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am 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Computer scientist</a:t>
            </a:r>
          </a:p>
          <a:p>
            <a:r>
              <a:rPr lang="en-US" dirty="0" smtClean="0"/>
              <a:t>PhD in agent-based </a:t>
            </a:r>
            <a:r>
              <a:rPr lang="en-US" dirty="0" err="1" smtClean="0"/>
              <a:t>modelling</a:t>
            </a:r>
            <a:r>
              <a:rPr lang="en-US" dirty="0" smtClean="0"/>
              <a:t> (Essex)</a:t>
            </a:r>
          </a:p>
          <a:p>
            <a:r>
              <a:rPr lang="en-US" dirty="0" smtClean="0"/>
              <a:t>Artificial societies focus (MAS)</a:t>
            </a:r>
          </a:p>
          <a:p>
            <a:r>
              <a:rPr lang="en-US" dirty="0" smtClean="0"/>
              <a:t>Moved into P2P</a:t>
            </a:r>
          </a:p>
          <a:p>
            <a:r>
              <a:rPr lang="en-US" dirty="0" smtClean="0"/>
              <a:t>Coming full circle</a:t>
            </a:r>
          </a:p>
          <a:p>
            <a:r>
              <a:rPr lang="en-US" dirty="0" smtClean="0"/>
              <a:t>Disclosure: no substantial position in any of systems mentioned or association with them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rewiring movie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Tags applied to </a:t>
            </a:r>
            <a:r>
              <a:rPr lang="en-US" dirty="0" err="1" smtClean="0"/>
              <a:t>altcoin</a:t>
            </a:r>
            <a:r>
              <a:rPr lang="en-US" dirty="0" smtClean="0"/>
              <a:t> ecology?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Groups have to be formed more quickly than invaded and killed (new </a:t>
            </a:r>
            <a:r>
              <a:rPr lang="en-GB" dirty="0" err="1" smtClean="0"/>
              <a:t>altcoins</a:t>
            </a:r>
            <a:r>
              <a:rPr lang="en-GB" dirty="0" smtClean="0"/>
              <a:t> created rapidly)</a:t>
            </a:r>
          </a:p>
          <a:p>
            <a:r>
              <a:rPr lang="en-GB" dirty="0" smtClean="0"/>
              <a:t>New groups are formed by mutation on the tag (new </a:t>
            </a:r>
            <a:r>
              <a:rPr lang="en-GB" dirty="0" err="1" smtClean="0"/>
              <a:t>altcoin</a:t>
            </a:r>
            <a:r>
              <a:rPr lang="en-GB" dirty="0" smtClean="0"/>
              <a:t> variants?)</a:t>
            </a:r>
          </a:p>
          <a:p>
            <a:r>
              <a:rPr lang="en-GB" dirty="0" smtClean="0"/>
              <a:t>Old groups are killed by mutation on the strategy (hacking or speculation?)</a:t>
            </a:r>
          </a:p>
          <a:p>
            <a:r>
              <a:rPr lang="en-GB" dirty="0" smtClean="0"/>
              <a:t>So if tag mutation &gt; strategy mutation this should promote cooperation (following the protocol, avoid speculative runs?)</a:t>
            </a:r>
          </a:p>
          <a:p>
            <a:r>
              <a:rPr lang="en-GB" dirty="0" smtClean="0"/>
              <a:t>Compare </a:t>
            </a:r>
            <a:r>
              <a:rPr lang="en-GB" dirty="0" err="1" smtClean="0"/>
              <a:t>Tiebout</a:t>
            </a:r>
            <a:r>
              <a:rPr lang="en-GB" dirty="0" smtClean="0"/>
              <a:t> (1956). Although here we have simple bounded imitators we still assume zero cost for moving, creating a new tag, network effects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emerging research areas?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Recentralisation</a:t>
            </a:r>
            <a:endParaRPr lang="en-US" dirty="0" smtClean="0"/>
          </a:p>
          <a:p>
            <a:r>
              <a:rPr lang="en-US" dirty="0" smtClean="0"/>
              <a:t>Dynamic money supply</a:t>
            </a:r>
          </a:p>
          <a:p>
            <a:r>
              <a:rPr lang="en-US" dirty="0" smtClean="0"/>
              <a:t>Price stability</a:t>
            </a:r>
          </a:p>
          <a:p>
            <a:r>
              <a:rPr lang="en-US" dirty="0" smtClean="0"/>
              <a:t>Distributed institutions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Recentralisation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</a:t>
            </a:r>
            <a:r>
              <a:rPr lang="en-US" dirty="0" smtClean="0"/>
              <a:t>allet services, central exchanges, mining pools, developer groups</a:t>
            </a:r>
          </a:p>
          <a:p>
            <a:r>
              <a:rPr lang="en-US" i="1" dirty="0" smtClean="0"/>
              <a:t>Is </a:t>
            </a:r>
            <a:r>
              <a:rPr lang="en-US" i="1" dirty="0" err="1" smtClean="0"/>
              <a:t>recentralisation</a:t>
            </a:r>
            <a:r>
              <a:rPr lang="en-US" i="1" dirty="0" smtClean="0"/>
              <a:t> of </a:t>
            </a:r>
            <a:r>
              <a:rPr lang="en-US" i="1" dirty="0" err="1" smtClean="0"/>
              <a:t>Bitcoin</a:t>
            </a:r>
            <a:r>
              <a:rPr lang="en-US" i="1" dirty="0" smtClean="0"/>
              <a:t> (and variants) inevitable? </a:t>
            </a:r>
            <a:endParaRPr lang="en-US" i="1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money supply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Existing coins do not allow dynamic expansion and contraction of money supply</a:t>
            </a:r>
          </a:p>
          <a:p>
            <a:r>
              <a:rPr lang="en-US" dirty="0" smtClean="0"/>
              <a:t>This is considered a feature not a bug</a:t>
            </a:r>
          </a:p>
          <a:p>
            <a:r>
              <a:rPr lang="en-US" dirty="0" smtClean="0"/>
              <a:t>Attempts (such as </a:t>
            </a:r>
            <a:r>
              <a:rPr lang="en-US" dirty="0" err="1" smtClean="0"/>
              <a:t>Ripple.com</a:t>
            </a:r>
            <a:r>
              <a:rPr lang="en-US" dirty="0" smtClean="0"/>
              <a:t>)</a:t>
            </a:r>
          </a:p>
          <a:p>
            <a:r>
              <a:rPr lang="en-US" i="1" dirty="0" smtClean="0"/>
              <a:t>Is it possible to create a P2P system supporting fractional reserve type functions?</a:t>
            </a:r>
            <a:endParaRPr lang="en-US" i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Price stability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Bitcoin</a:t>
            </a:r>
            <a:r>
              <a:rPr lang="en-US" dirty="0" smtClean="0"/>
              <a:t> evidences high </a:t>
            </a:r>
            <a:r>
              <a:rPr lang="en-US" dirty="0" err="1" smtClean="0"/>
              <a:t>volatitly</a:t>
            </a:r>
            <a:r>
              <a:rPr lang="en-US" dirty="0" smtClean="0"/>
              <a:t> on exchange markets against fiat</a:t>
            </a:r>
          </a:p>
          <a:p>
            <a:r>
              <a:rPr lang="en-US" i="1" dirty="0" smtClean="0"/>
              <a:t>Would it be possible to create a P2P system that could proactively attempt to </a:t>
            </a:r>
            <a:r>
              <a:rPr lang="en-US" i="1" dirty="0" err="1" smtClean="0"/>
              <a:t>stabalise</a:t>
            </a:r>
            <a:r>
              <a:rPr lang="en-US" i="1" dirty="0" smtClean="0"/>
              <a:t> such coins using some form of distributed algorithmic “open market operations”?</a:t>
            </a:r>
            <a:endParaRPr lang="en-US" i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institutions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Speculated that next wave of P2P could be termed “Distributed Autonomous </a:t>
            </a:r>
            <a:r>
              <a:rPr lang="en-US" dirty="0" err="1" smtClean="0"/>
              <a:t>Organisations</a:t>
            </a:r>
            <a:r>
              <a:rPr lang="en-US" dirty="0" smtClean="0"/>
              <a:t>”</a:t>
            </a:r>
          </a:p>
          <a:p>
            <a:pPr lvl="1"/>
            <a:r>
              <a:rPr lang="en-US" dirty="0"/>
              <a:t>B</a:t>
            </a:r>
            <a:r>
              <a:rPr lang="en-US" dirty="0" smtClean="0"/>
              <a:t>ased on computationally specified contracts</a:t>
            </a:r>
          </a:p>
          <a:p>
            <a:pPr lvl="1"/>
            <a:r>
              <a:rPr lang="en-US" dirty="0" smtClean="0"/>
              <a:t>Many possible services other than coins</a:t>
            </a:r>
          </a:p>
          <a:p>
            <a:pPr lvl="1"/>
            <a:r>
              <a:rPr lang="en-US" dirty="0" smtClean="0"/>
              <a:t>Governance: Voting, joint control of accounts, etc.</a:t>
            </a:r>
          </a:p>
          <a:p>
            <a:pPr lvl="1"/>
            <a:r>
              <a:rPr lang="en-US" dirty="0" smtClean="0"/>
              <a:t>See </a:t>
            </a:r>
            <a:r>
              <a:rPr lang="en-US" dirty="0" err="1" smtClean="0"/>
              <a:t>www.ethereum.org</a:t>
            </a:r>
            <a:endParaRPr lang="en-US" dirty="0" smtClean="0"/>
          </a:p>
          <a:p>
            <a:r>
              <a:rPr lang="en-US" i="1" dirty="0" smtClean="0"/>
              <a:t>Can productive aspects of existing institutions be used as “templates” for new algorithmically enabled distributed institutions </a:t>
            </a:r>
            <a:endParaRPr lang="en-US" i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On-going computational experiments “in the wild” with “skin in the game”</a:t>
            </a:r>
          </a:p>
          <a:p>
            <a:r>
              <a:rPr lang="en-US" dirty="0" smtClean="0"/>
              <a:t>Challenge to </a:t>
            </a:r>
            <a:r>
              <a:rPr lang="en-US" dirty="0" err="1" smtClean="0"/>
              <a:t>modellers</a:t>
            </a:r>
            <a:r>
              <a:rPr lang="en-US" dirty="0" smtClean="0"/>
              <a:t> – but look inherently amenable for agent-based approaches</a:t>
            </a:r>
          </a:p>
          <a:p>
            <a:r>
              <a:rPr lang="en-US" dirty="0" smtClean="0"/>
              <a:t>Could this all be a passing fad…</a:t>
            </a:r>
          </a:p>
          <a:p>
            <a:r>
              <a:rPr lang="en-US" dirty="0" smtClean="0"/>
              <a:t>Or as significant as the invention of double entry bookkeeping and the joint stock company?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Thank you for your attention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Will distinguish two classes of Peer-to-Peer  (P2P) systems that have emerged</a:t>
            </a:r>
          </a:p>
          <a:p>
            <a:r>
              <a:rPr lang="en-US" dirty="0" smtClean="0"/>
              <a:t>Will focus on new fully </a:t>
            </a:r>
            <a:r>
              <a:rPr lang="en-US" dirty="0" err="1" smtClean="0"/>
              <a:t>decentralised</a:t>
            </a:r>
            <a:r>
              <a:rPr lang="en-US" dirty="0" smtClean="0"/>
              <a:t> class (such as </a:t>
            </a:r>
            <a:r>
              <a:rPr lang="en-US" dirty="0" err="1" smtClean="0"/>
              <a:t>bitcoin</a:t>
            </a:r>
            <a:r>
              <a:rPr lang="en-US" dirty="0" smtClean="0"/>
              <a:t> and </a:t>
            </a:r>
            <a:r>
              <a:rPr lang="en-US" dirty="0" err="1" smtClean="0"/>
              <a:t>bittorrent</a:t>
            </a:r>
            <a:r>
              <a:rPr lang="en-US" dirty="0" smtClean="0"/>
              <a:t>)</a:t>
            </a:r>
          </a:p>
          <a:p>
            <a:r>
              <a:rPr lang="en-US" dirty="0" smtClean="0"/>
              <a:t>Outline their interesting properties</a:t>
            </a:r>
          </a:p>
          <a:p>
            <a:r>
              <a:rPr lang="en-US" dirty="0" smtClean="0"/>
              <a:t>Discuss how might be captured in Agent-based models</a:t>
            </a:r>
          </a:p>
          <a:p>
            <a:r>
              <a:rPr lang="en-US" dirty="0" smtClean="0"/>
              <a:t>State future research challenges / open issues related to </a:t>
            </a:r>
            <a:r>
              <a:rPr lang="en-US" dirty="0" err="1" smtClean="0"/>
              <a:t>Bitcoin</a:t>
            </a:r>
            <a:r>
              <a:rPr lang="en-US" dirty="0" smtClean="0"/>
              <a:t> and emerging variants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classes of P2P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First wave P2P:</a:t>
            </a:r>
          </a:p>
          <a:p>
            <a:pPr lvl="1"/>
            <a:r>
              <a:rPr lang="en-US" dirty="0" err="1" smtClean="0"/>
              <a:t>Centralised</a:t>
            </a:r>
            <a:r>
              <a:rPr lang="en-US" dirty="0" smtClean="0"/>
              <a:t> systems architecture</a:t>
            </a:r>
          </a:p>
          <a:p>
            <a:pPr lvl="1"/>
            <a:r>
              <a:rPr lang="en-US" dirty="0" smtClean="0"/>
              <a:t>Conventional company structure</a:t>
            </a:r>
          </a:p>
          <a:p>
            <a:pPr lvl="1"/>
            <a:r>
              <a:rPr lang="en-US" dirty="0" smtClean="0"/>
              <a:t>Provides “person-to-person” platform</a:t>
            </a:r>
          </a:p>
          <a:p>
            <a:pPr lvl="1"/>
            <a:r>
              <a:rPr lang="en-US" dirty="0" err="1" smtClean="0"/>
              <a:t>Zopa.com</a:t>
            </a:r>
            <a:r>
              <a:rPr lang="en-US" dirty="0" smtClean="0"/>
              <a:t> (p2p lending), </a:t>
            </a:r>
            <a:r>
              <a:rPr lang="en-US" dirty="0"/>
              <a:t>N</a:t>
            </a:r>
            <a:r>
              <a:rPr lang="en-US" dirty="0" smtClean="0"/>
              <a:t>apster (file-sharing)</a:t>
            </a:r>
          </a:p>
          <a:p>
            <a:r>
              <a:rPr lang="en-US" dirty="0" smtClean="0"/>
              <a:t>Second wave P2P:</a:t>
            </a:r>
          </a:p>
          <a:p>
            <a:pPr lvl="1"/>
            <a:r>
              <a:rPr lang="en-US" dirty="0" smtClean="0"/>
              <a:t>Distributed systems architecture</a:t>
            </a:r>
          </a:p>
          <a:p>
            <a:pPr lvl="1"/>
            <a:r>
              <a:rPr lang="en-US" dirty="0" smtClean="0"/>
              <a:t>No </a:t>
            </a:r>
            <a:r>
              <a:rPr lang="en-US" dirty="0" smtClean="0"/>
              <a:t>conventional </a:t>
            </a:r>
            <a:r>
              <a:rPr lang="en-US" dirty="0" smtClean="0"/>
              <a:t>ownership (open source)</a:t>
            </a:r>
          </a:p>
          <a:p>
            <a:pPr lvl="1"/>
            <a:r>
              <a:rPr lang="en-US" dirty="0" smtClean="0"/>
              <a:t>Self-</a:t>
            </a:r>
            <a:r>
              <a:rPr lang="en-US" dirty="0" err="1" smtClean="0"/>
              <a:t>organised</a:t>
            </a:r>
            <a:r>
              <a:rPr lang="en-US" dirty="0" smtClean="0"/>
              <a:t> software provides services</a:t>
            </a:r>
          </a:p>
          <a:p>
            <a:pPr lvl="1"/>
            <a:r>
              <a:rPr lang="en-US" dirty="0" err="1" smtClean="0"/>
              <a:t>Bitcoin</a:t>
            </a:r>
            <a:r>
              <a:rPr lang="en-US" dirty="0" smtClean="0"/>
              <a:t> (p2p “money”), </a:t>
            </a:r>
            <a:r>
              <a:rPr lang="en-US" dirty="0" err="1" smtClean="0"/>
              <a:t>bittorrent</a:t>
            </a:r>
            <a:r>
              <a:rPr lang="en-US" dirty="0" smtClean="0"/>
              <a:t> (file-sharing)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wave - P2P 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Software running on user devices are called </a:t>
            </a:r>
            <a:r>
              <a:rPr lang="en-US" i="1" dirty="0" smtClean="0"/>
              <a:t>Clients</a:t>
            </a:r>
          </a:p>
          <a:p>
            <a:r>
              <a:rPr lang="en-US" dirty="0" smtClean="0"/>
              <a:t>The way the software behaves and communicates is called the </a:t>
            </a:r>
            <a:r>
              <a:rPr lang="en-US" i="1" dirty="0" smtClean="0"/>
              <a:t>Protocol </a:t>
            </a:r>
          </a:p>
          <a:p>
            <a:r>
              <a:rPr lang="en-US" dirty="0" smtClean="0"/>
              <a:t>The dynamic connections clients make between each other forms what is termed an </a:t>
            </a:r>
            <a:r>
              <a:rPr lang="en-US" i="1" dirty="0" smtClean="0"/>
              <a:t>Overlay Network</a:t>
            </a:r>
          </a:p>
          <a:p>
            <a:r>
              <a:rPr lang="en-US" dirty="0" smtClean="0"/>
              <a:t>Clients communicate by passing </a:t>
            </a:r>
            <a:r>
              <a:rPr lang="en-US" i="1" dirty="0" smtClean="0"/>
              <a:t>messages </a:t>
            </a:r>
            <a:r>
              <a:rPr lang="en-US" dirty="0" smtClean="0"/>
              <a:t>over the overlay network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err="1" smtClean="0"/>
              <a:t>Bitcoin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Decentralised</a:t>
            </a:r>
            <a:r>
              <a:rPr lang="en-US" dirty="0" smtClean="0"/>
              <a:t> information system</a:t>
            </a:r>
          </a:p>
          <a:p>
            <a:r>
              <a:rPr lang="en-US" dirty="0" smtClean="0"/>
              <a:t>Supports distributed public ledger (</a:t>
            </a:r>
            <a:r>
              <a:rPr lang="en-US" dirty="0" err="1" smtClean="0"/>
              <a:t>blockchain</a:t>
            </a:r>
            <a:r>
              <a:rPr lang="en-US" dirty="0" smtClean="0"/>
              <a:t>)</a:t>
            </a:r>
          </a:p>
          <a:p>
            <a:r>
              <a:rPr lang="en-US" dirty="0" smtClean="0"/>
              <a:t>Ledger updated in and stored in </a:t>
            </a:r>
            <a:r>
              <a:rPr lang="en-US" i="1" dirty="0" smtClean="0"/>
              <a:t>all </a:t>
            </a:r>
            <a:r>
              <a:rPr lang="en-US" dirty="0" smtClean="0"/>
              <a:t>clients</a:t>
            </a:r>
          </a:p>
          <a:p>
            <a:r>
              <a:rPr lang="en-US" dirty="0" smtClean="0"/>
              <a:t>Clients will not accept updates that violate the ledger (to stop double spending)</a:t>
            </a:r>
          </a:p>
          <a:p>
            <a:r>
              <a:rPr lang="en-US" dirty="0" smtClean="0"/>
              <a:t>Ledger stores </a:t>
            </a:r>
            <a:r>
              <a:rPr lang="en-US" dirty="0" err="1" smtClean="0"/>
              <a:t>bitcoin</a:t>
            </a:r>
            <a:r>
              <a:rPr lang="en-US" dirty="0" smtClean="0"/>
              <a:t> transactions</a:t>
            </a:r>
          </a:p>
          <a:p>
            <a:r>
              <a:rPr lang="en-US" dirty="0" err="1" smtClean="0"/>
              <a:t>Bitcoins</a:t>
            </a:r>
            <a:r>
              <a:rPr lang="en-US" dirty="0" smtClean="0"/>
              <a:t> are endogenously created (mined) within the system - awarded to those who provide substantial CPU power maintaining the ledger</a:t>
            </a:r>
          </a:p>
          <a:p>
            <a:r>
              <a:rPr lang="en-US" dirty="0" err="1" smtClean="0"/>
              <a:t>Bitcoins</a:t>
            </a:r>
            <a:r>
              <a:rPr lang="en-US" dirty="0" smtClean="0"/>
              <a:t> are released to a schedule with an upper limit set at 21m by 2140.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err="1" smtClean="0"/>
              <a:t>Bitcoin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am not going to spend time on the technical detail of </a:t>
            </a:r>
            <a:r>
              <a:rPr lang="en-US" dirty="0" err="1" smtClean="0"/>
              <a:t>Bitcoin</a:t>
            </a:r>
            <a:r>
              <a:rPr lang="en-US" dirty="0" smtClean="0"/>
              <a:t>. See:</a:t>
            </a:r>
          </a:p>
          <a:p>
            <a:pPr lvl="1"/>
            <a:r>
              <a:rPr lang="en-US" dirty="0" smtClean="0"/>
              <a:t>Satoshi, N. (2009) "</a:t>
            </a:r>
            <a:r>
              <a:rPr lang="en-US" dirty="0" err="1" smtClean="0"/>
              <a:t>Bitcoin</a:t>
            </a:r>
            <a:r>
              <a:rPr lang="en-US" dirty="0" smtClean="0"/>
              <a:t>: A Peer-to-Peer Electronic Cash System". </a:t>
            </a:r>
            <a:r>
              <a:rPr lang="en-US" dirty="0" smtClean="0">
                <a:hlinkClick r:id="rId2"/>
              </a:rPr>
              <a:t>https://bitcoin.org/bitcoin.pdf</a:t>
            </a:r>
            <a:r>
              <a:rPr lang="en-US" dirty="0" smtClean="0"/>
              <a:t>.</a:t>
            </a:r>
          </a:p>
          <a:p>
            <a:r>
              <a:rPr lang="en-US" dirty="0" smtClean="0"/>
              <a:t>Suffice to say it uses public key crypto and an incentive system to provide quite robust distributed ledger services.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84273"/>
          </a:xfrm>
        </p:spPr>
        <p:txBody>
          <a:bodyPr/>
          <a:lstStyle/>
          <a:p>
            <a:r>
              <a:rPr lang="en-US" dirty="0" err="1" smtClean="0"/>
              <a:t>Bitcoin</a:t>
            </a:r>
            <a:r>
              <a:rPr lang="en-US" dirty="0" smtClean="0"/>
              <a:t> client</a:t>
            </a:r>
            <a:endParaRPr lang="en-US" dirty="0"/>
          </a:p>
        </p:txBody>
      </p:sp>
      <p:pic>
        <p:nvPicPr>
          <p:cNvPr id="4" name="Picture 3" descr="bitcoin-client.tif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058911"/>
            <a:ext cx="7924800" cy="5799089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Many </a:t>
            </a:r>
            <a:r>
              <a:rPr lang="en-US" dirty="0" err="1"/>
              <a:t>B</a:t>
            </a:r>
            <a:r>
              <a:rPr lang="en-US" dirty="0" err="1" smtClean="0"/>
              <a:t>itcoin</a:t>
            </a:r>
            <a:r>
              <a:rPr lang="en-US" dirty="0" smtClean="0"/>
              <a:t> variants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Bitcoin</a:t>
            </a:r>
            <a:r>
              <a:rPr lang="en-US" dirty="0" smtClean="0"/>
              <a:t> has spawned many variants (</a:t>
            </a:r>
            <a:r>
              <a:rPr lang="en-US" dirty="0" err="1" smtClean="0"/>
              <a:t>altcoins</a:t>
            </a:r>
            <a:r>
              <a:rPr lang="en-US" dirty="0" smtClean="0"/>
              <a:t>)</a:t>
            </a:r>
          </a:p>
          <a:p>
            <a:r>
              <a:rPr lang="en-US" dirty="0" smtClean="0"/>
              <a:t>As of Feb 2014 over 100 (but small no. active)</a:t>
            </a:r>
          </a:p>
          <a:p>
            <a:r>
              <a:rPr lang="en-US" dirty="0" smtClean="0"/>
              <a:t>Each supports subtlety different properties</a:t>
            </a:r>
          </a:p>
          <a:p>
            <a:r>
              <a:rPr lang="en-US" dirty="0" smtClean="0"/>
              <a:t>Some “pre-mine” coins or place different limits on total number of coins that can be produced.</a:t>
            </a:r>
          </a:p>
          <a:p>
            <a:r>
              <a:rPr lang="en-US" dirty="0" smtClean="0"/>
              <a:t>Some attempt to allocate coins to national communities</a:t>
            </a:r>
          </a:p>
          <a:p>
            <a:r>
              <a:rPr lang="en-US" dirty="0" smtClean="0"/>
              <a:t>In general however, they all rely on the distributed ledger concept (the </a:t>
            </a:r>
            <a:r>
              <a:rPr lang="en-US" dirty="0" err="1" smtClean="0"/>
              <a:t>blockchain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856</TotalTime>
  <Words>1289</Words>
  <Application>Microsoft Macintosh PowerPoint</Application>
  <PresentationFormat>On-screen Show (4:3)</PresentationFormat>
  <Paragraphs>149</Paragraphs>
  <Slides>28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Modelling Collective Commons Problems: Future Scenarios for P2P “Money”</vt:lpstr>
      <vt:lpstr>Who am I?</vt:lpstr>
      <vt:lpstr>Summary</vt:lpstr>
      <vt:lpstr>Two classes of P2P</vt:lpstr>
      <vt:lpstr>2nd wave - P2P Terminology</vt:lpstr>
      <vt:lpstr>What is Bitcoin?</vt:lpstr>
      <vt:lpstr>What is Bitcoin?</vt:lpstr>
      <vt:lpstr>Bitcoin client</vt:lpstr>
      <vt:lpstr>Many Bitcoin variants</vt:lpstr>
      <vt:lpstr>From: www.cryptocoincharts.info</vt:lpstr>
      <vt:lpstr>Group selection of variants?</vt:lpstr>
      <vt:lpstr>Tag Models</vt:lpstr>
      <vt:lpstr>Slide 13</vt:lpstr>
      <vt:lpstr>Simulation algorithm</vt:lpstr>
      <vt:lpstr>Slide 15</vt:lpstr>
      <vt:lpstr>How tags work</vt:lpstr>
      <vt:lpstr>Visualising the process</vt:lpstr>
      <vt:lpstr>Visualising the process</vt:lpstr>
      <vt:lpstr>Network rewire model</vt:lpstr>
      <vt:lpstr>Network rewiring movie</vt:lpstr>
      <vt:lpstr>Tags applied to altcoin ecology?</vt:lpstr>
      <vt:lpstr>Further emerging research areas?</vt:lpstr>
      <vt:lpstr>Recentralisation</vt:lpstr>
      <vt:lpstr>Dynamic money supply</vt:lpstr>
      <vt:lpstr>Price stability</vt:lpstr>
      <vt:lpstr>Distributed institutions</vt:lpstr>
      <vt:lpstr>Conclusion</vt:lpstr>
      <vt:lpstr>Questions?</vt:lpstr>
    </vt:vector>
  </TitlesOfParts>
  <Company>uni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Solving Collective Commons Problems: Future Scenarios for P2P Finance</dc:title>
  <dc:creator>Jeff</dc:creator>
  <cp:lastModifiedBy>Jeff</cp:lastModifiedBy>
  <cp:revision>56</cp:revision>
  <cp:lastPrinted>2014-02-24T08:54:17Z</cp:lastPrinted>
  <dcterms:created xsi:type="dcterms:W3CDTF">2014-02-24T08:39:36Z</dcterms:created>
  <dcterms:modified xsi:type="dcterms:W3CDTF">2014-02-24T15:15:56Z</dcterms:modified>
</cp:coreProperties>
</file>