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64" r:id="rId3"/>
    <p:sldId id="265" r:id="rId4"/>
    <p:sldId id="257" r:id="rId5"/>
    <p:sldId id="258" r:id="rId6"/>
    <p:sldId id="259" r:id="rId7"/>
    <p:sldId id="260" r:id="rId8"/>
    <p:sldId id="261" r:id="rId9"/>
    <p:sldId id="262" r:id="rId10"/>
    <p:sldId id="268" r:id="rId11"/>
    <p:sldId id="269" r:id="rId12"/>
    <p:sldId id="270" r:id="rId13"/>
    <p:sldId id="271" r:id="rId14"/>
    <p:sldId id="272" r:id="rId15"/>
    <p:sldId id="273" r:id="rId16"/>
    <p:sldId id="274" r:id="rId17"/>
    <p:sldId id="277" r:id="rId18"/>
    <p:sldId id="275" r:id="rId19"/>
    <p:sldId id="276" r:id="rId20"/>
    <p:sldId id="278" r:id="rId21"/>
    <p:sldId id="266" r:id="rId22"/>
    <p:sldId id="26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56" d="100"/>
          <a:sy n="56" d="100"/>
        </p:scale>
        <p:origin x="-80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C4AACC-3C49-9247-8E20-A8704776FD8A}" type="datetimeFigureOut">
              <a:rPr lang="en-US" smtClean="0"/>
              <a:t>15/12/2011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C75989-C912-5D49-ABBC-2C86A6E21D4F}" type="slidenum">
              <a:rPr lang="en-US" smtClean="0"/>
              <a:t>‹#›</a:t>
            </a:fld>
            <a:endParaRPr lang="en-US"/>
          </a:p>
        </p:txBody>
      </p:sp>
    </p:spTree>
    <p:extLst>
      <p:ext uri="{BB962C8B-B14F-4D97-AF65-F5344CB8AC3E}">
        <p14:creationId xmlns:p14="http://schemas.microsoft.com/office/powerpoint/2010/main" val="337037527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579263-CAFB-7C43-8640-8C21C96F4D8D}" type="datetimeFigureOut">
              <a:rPr lang="en-US" smtClean="0"/>
              <a:t>15/12/2011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579263-CAFB-7C43-8640-8C21C96F4D8D}" type="datetimeFigureOut">
              <a:rPr lang="en-US" smtClean="0"/>
              <a:t>15/12/2011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579263-CAFB-7C43-8640-8C21C96F4D8D}" type="datetimeFigureOut">
              <a:rPr lang="en-US" smtClean="0"/>
              <a:t>15/12/2011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579263-CAFB-7C43-8640-8C21C96F4D8D}" type="datetimeFigureOut">
              <a:rPr lang="en-US" smtClean="0"/>
              <a:t>15/12/2011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579263-CAFB-7C43-8640-8C21C96F4D8D}" type="datetimeFigureOut">
              <a:rPr lang="en-US" smtClean="0"/>
              <a:t>15/12/2011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579263-CAFB-7C43-8640-8C21C96F4D8D}" type="datetimeFigureOut">
              <a:rPr lang="en-US" smtClean="0"/>
              <a:t>15/12/2011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579263-CAFB-7C43-8640-8C21C96F4D8D}" type="datetimeFigureOut">
              <a:rPr lang="en-US" smtClean="0"/>
              <a:t>15/12/2011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579263-CAFB-7C43-8640-8C21C96F4D8D}" type="datetimeFigureOut">
              <a:rPr lang="en-US" smtClean="0"/>
              <a:t>15/12/2011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579263-CAFB-7C43-8640-8C21C96F4D8D}" type="datetimeFigureOut">
              <a:rPr lang="en-US" smtClean="0"/>
              <a:t>15/12/2011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579263-CAFB-7C43-8640-8C21C96F4D8D}" type="datetimeFigureOut">
              <a:rPr lang="en-US" smtClean="0"/>
              <a:t>15/12/2011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579263-CAFB-7C43-8640-8C21C96F4D8D}" type="datetimeFigureOut">
              <a:rPr lang="en-US" smtClean="0"/>
              <a:t>15/12/2011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CEB8C-8DB7-2B4F-AECA-31EDAF3D127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79263-CAFB-7C43-8640-8C21C96F4D8D}" type="datetimeFigureOut">
              <a:rPr lang="en-US" smtClean="0"/>
              <a:t>15/12/2011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9CEB8C-8DB7-2B4F-AECA-31EDAF3D127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7.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Rationality meets the tribe:</a:t>
            </a:r>
            <a:br>
              <a:rPr lang="en-US" dirty="0" smtClean="0"/>
            </a:br>
            <a:r>
              <a:rPr lang="en-US" sz="3556" dirty="0" smtClean="0"/>
              <a:t>Some</a:t>
            </a:r>
            <a:r>
              <a:rPr lang="en-US" sz="3556" dirty="0" smtClean="0"/>
              <a:t> </a:t>
            </a:r>
            <a:r>
              <a:rPr lang="en-US" sz="3556" dirty="0" smtClean="0"/>
              <a:t>models of cultural </a:t>
            </a:r>
            <a:r>
              <a:rPr lang="en-US" sz="3556" dirty="0"/>
              <a:t>g</a:t>
            </a:r>
            <a:r>
              <a:rPr lang="en-US" sz="3556" dirty="0" smtClean="0"/>
              <a:t>roup selection</a:t>
            </a:r>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dirty="0" smtClean="0"/>
              <a:t>David Hales, The Open University</a:t>
            </a:r>
          </a:p>
          <a:p>
            <a:r>
              <a:rPr lang="en-US" dirty="0" err="1" smtClean="0"/>
              <a:t>www.davidhales.com</a:t>
            </a:r>
            <a:endParaRPr lang="en-US" dirty="0"/>
          </a:p>
        </p:txBody>
      </p:sp>
      <p:sp>
        <p:nvSpPr>
          <p:cNvPr id="4" name="Rectangle 3"/>
          <p:cNvSpPr/>
          <p:nvPr/>
        </p:nvSpPr>
        <p:spPr>
          <a:xfrm>
            <a:off x="381000" y="5638800"/>
            <a:ext cx="8458200" cy="923330"/>
          </a:xfrm>
          <a:prstGeom prst="rect">
            <a:avLst/>
          </a:prstGeom>
        </p:spPr>
        <p:txBody>
          <a:bodyPr wrap="square">
            <a:spAutoFit/>
          </a:bodyPr>
          <a:lstStyle/>
          <a:p>
            <a:r>
              <a:rPr lang="en-US" i="1" dirty="0" smtClean="0"/>
              <a:t>Hales, D., (2010) Rationality meets the Tribe: Recent Models of Cultural Group Selection. In </a:t>
            </a:r>
            <a:r>
              <a:rPr lang="en-US" i="1" dirty="0" err="1" smtClean="0"/>
              <a:t>Mollona</a:t>
            </a:r>
            <a:r>
              <a:rPr lang="en-US" i="1" dirty="0" smtClean="0"/>
              <a:t>, E., (</a:t>
            </a:r>
            <a:r>
              <a:rPr lang="en-US" i="1" dirty="0" err="1" smtClean="0"/>
              <a:t>ed</a:t>
            </a:r>
            <a:r>
              <a:rPr lang="en-US" i="1" dirty="0" smtClean="0"/>
              <a:t>) Computational Analysis of Firms’ Organization and Strategic </a:t>
            </a:r>
            <a:r>
              <a:rPr lang="en-US" i="1" dirty="0" err="1" smtClean="0"/>
              <a:t>Behaviour</a:t>
            </a:r>
            <a:r>
              <a:rPr lang="en-US" i="1" dirty="0" smtClean="0"/>
              <a:t>. London and New York: </a:t>
            </a:r>
            <a:r>
              <a:rPr lang="en-US" i="1" dirty="0" err="1" smtClean="0"/>
              <a:t>Routledge</a:t>
            </a: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tags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Tags are observable labels, markings or social cues</a:t>
            </a:r>
          </a:p>
          <a:p>
            <a:r>
              <a:rPr lang="en-US" dirty="0" smtClean="0"/>
              <a:t>Agents can observe tags</a:t>
            </a:r>
          </a:p>
          <a:p>
            <a:r>
              <a:rPr lang="en-US" dirty="0" smtClean="0"/>
              <a:t>Tags evolve like any other trait (or gene)</a:t>
            </a:r>
          </a:p>
          <a:p>
            <a:r>
              <a:rPr lang="en-US" dirty="0" smtClean="0"/>
              <a:t>Agents may discriminate based on tags</a:t>
            </a:r>
          </a:p>
          <a:p>
            <a:r>
              <a:rPr lang="en-US" dirty="0" smtClean="0"/>
              <a:t>John Holland (1992) =&gt; tags powerful “symmetry breaking” function in “social-like” processes</a:t>
            </a:r>
          </a:p>
          <a:p>
            <a:r>
              <a:rPr lang="en-US" dirty="0" smtClean="0"/>
              <a:t>In GA-type interpretation, tags = parts of the genotype reflected directly in the phenotype</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Tag Models</a:t>
            </a:r>
            <a:endParaRPr lang="en-US" dirty="0"/>
          </a:p>
        </p:txBody>
      </p:sp>
      <p:sp>
        <p:nvSpPr>
          <p:cNvPr id="3" name="Content Placeholder 2"/>
          <p:cNvSpPr>
            <a:spLocks noGrp="1"/>
          </p:cNvSpPr>
          <p:nvPr>
            <p:ph idx="1"/>
          </p:nvPr>
        </p:nvSpPr>
        <p:spPr/>
        <p:txBody>
          <a:bodyPr/>
          <a:lstStyle/>
          <a:p>
            <a:r>
              <a:rPr lang="en-US" dirty="0" smtClean="0"/>
              <a:t>Tags may be bit strings signifying some observable cultural cues</a:t>
            </a:r>
          </a:p>
          <a:p>
            <a:r>
              <a:rPr lang="en-US" dirty="0" smtClean="0"/>
              <a:t>Tags may be a single real number</a:t>
            </a:r>
          </a:p>
          <a:p>
            <a:r>
              <a:rPr lang="en-US" dirty="0" smtClean="0"/>
              <a:t>Any distinguishing detectable cue</a:t>
            </a:r>
          </a:p>
          <a:p>
            <a:r>
              <a:rPr lang="en-US" dirty="0" smtClean="0"/>
              <a:t>Most show cooperation / altruism between selfish, greedy (</a:t>
            </a:r>
            <a:r>
              <a:rPr lang="en-US" dirty="0" err="1" smtClean="0"/>
              <a:t>boundedly</a:t>
            </a:r>
            <a:r>
              <a:rPr lang="en-US" dirty="0" smtClean="0"/>
              <a:t> rational) agents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Tags in the literature</a:t>
            </a:r>
            <a:endParaRPr lang="en-US" dirty="0"/>
          </a:p>
        </p:txBody>
      </p:sp>
      <p:graphicFrame>
        <p:nvGraphicFramePr>
          <p:cNvPr id="34818" name="Object 2"/>
          <p:cNvGraphicFramePr>
            <a:graphicFrameLocks noChangeAspect="1"/>
          </p:cNvGraphicFramePr>
          <p:nvPr/>
        </p:nvGraphicFramePr>
        <p:xfrm>
          <a:off x="1143000" y="1873250"/>
          <a:ext cx="7118350" cy="4365625"/>
        </p:xfrm>
        <a:graphic>
          <a:graphicData uri="http://schemas.openxmlformats.org/presentationml/2006/ole">
            <mc:AlternateContent xmlns:mc="http://schemas.openxmlformats.org/markup-compatibility/2006">
              <mc:Choice xmlns:v="urn:schemas-microsoft-com:vml" Requires="v">
                <p:oleObj spid="_x0000_s34823" r:id="rId3" imgW="7067520" imgH="4352760" progId="">
                  <p:embed/>
                </p:oleObj>
              </mc:Choice>
              <mc:Fallback>
                <p:oleObj r:id="rId3" imgW="7067520" imgH="435276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1873250"/>
                        <a:ext cx="7118350" cy="436562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Generic evolutionary algorithm</a:t>
            </a:r>
            <a:endParaRPr lang="en-US" dirty="0"/>
          </a:p>
        </p:txBody>
      </p:sp>
      <p:sp>
        <p:nvSpPr>
          <p:cNvPr id="3" name="Content Placeholder 2"/>
          <p:cNvSpPr>
            <a:spLocks noGrp="1"/>
          </p:cNvSpPr>
          <p:nvPr>
            <p:ph idx="1"/>
          </p:nvPr>
        </p:nvSpPr>
        <p:spPr/>
        <p:txBody>
          <a:bodyPr>
            <a:normAutofit/>
          </a:bodyPr>
          <a:lstStyle/>
          <a:p>
            <a:pPr>
              <a:lnSpc>
                <a:spcPct val="83000"/>
              </a:lnSpc>
              <a:spcBef>
                <a:spcPts val="88"/>
              </a:spcBef>
              <a:buClr>
                <a:srgbClr val="000000"/>
              </a:buClr>
              <a:buSzPct val="100000"/>
              <a:buFont typeface="Times"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smtClean="0">
                <a:solidFill>
                  <a:schemeClr val="tx1"/>
                </a:solidFill>
              </a:rPr>
              <a:t>Initialise all agents with randomly selected strategies</a:t>
            </a:r>
          </a:p>
          <a:p>
            <a:pPr>
              <a:spcBef>
                <a:spcPts val="88"/>
              </a:spcBef>
              <a:buClr>
                <a:srgbClr val="000000"/>
              </a:buClr>
              <a:buSzPct val="100000"/>
              <a:buFont typeface="Times"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smtClean="0">
                <a:solidFill>
                  <a:schemeClr val="tx1"/>
                </a:solidFill>
              </a:rPr>
              <a:t>LOOP some number of generations</a:t>
            </a:r>
          </a:p>
          <a:p>
            <a:pPr>
              <a:spcBef>
                <a:spcPts val="88"/>
              </a:spcBef>
              <a:buClr>
                <a:srgbClr val="000000"/>
              </a:buClr>
              <a:buSzPct val="100000"/>
              <a:buFont typeface="Times"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smtClean="0">
                <a:solidFill>
                  <a:schemeClr val="tx1"/>
                </a:solidFill>
              </a:rPr>
              <a:t>	LOOP for each agent (a) in the population</a:t>
            </a:r>
          </a:p>
          <a:p>
            <a:pPr>
              <a:spcBef>
                <a:spcPts val="88"/>
              </a:spcBef>
              <a:buClr>
                <a:srgbClr val="000000"/>
              </a:buClr>
              <a:buSzPct val="100000"/>
              <a:buFont typeface="Times"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smtClean="0">
                <a:solidFill>
                  <a:schemeClr val="tx1"/>
                </a:solidFill>
              </a:rPr>
              <a:t>		Select a game partner (</a:t>
            </a:r>
            <a:r>
              <a:rPr lang="en-GB" sz="2400" dirty="0" err="1" smtClean="0">
                <a:solidFill>
                  <a:schemeClr val="tx1"/>
                </a:solidFill>
              </a:rPr>
              <a:t>b</a:t>
            </a:r>
            <a:r>
              <a:rPr lang="en-GB" sz="2400" dirty="0" smtClean="0">
                <a:solidFill>
                  <a:schemeClr val="tx1"/>
                </a:solidFill>
              </a:rPr>
              <a:t>) from the population</a:t>
            </a:r>
          </a:p>
          <a:p>
            <a:pPr>
              <a:spcBef>
                <a:spcPts val="88"/>
              </a:spcBef>
              <a:buClr>
                <a:srgbClr val="000000"/>
              </a:buClr>
              <a:buSzPct val="100000"/>
              <a:buFont typeface="Times"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smtClean="0">
                <a:solidFill>
                  <a:schemeClr val="tx1"/>
                </a:solidFill>
              </a:rPr>
              <a:t>		select a random partner with matching tag</a:t>
            </a:r>
          </a:p>
          <a:p>
            <a:pPr>
              <a:spcBef>
                <a:spcPts val="88"/>
              </a:spcBef>
              <a:buClr>
                <a:srgbClr val="000000"/>
              </a:buClr>
              <a:buSzPct val="100000"/>
              <a:buFont typeface="Times"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smtClean="0">
                <a:solidFill>
                  <a:schemeClr val="tx1"/>
                </a:solidFill>
              </a:rPr>
              <a:t>		Agent (a) and (</a:t>
            </a:r>
            <a:r>
              <a:rPr lang="en-GB" sz="2400" dirty="0" err="1" smtClean="0">
                <a:solidFill>
                  <a:schemeClr val="tx1"/>
                </a:solidFill>
              </a:rPr>
              <a:t>b</a:t>
            </a:r>
            <a:r>
              <a:rPr lang="en-GB" sz="2400" dirty="0" smtClean="0">
                <a:solidFill>
                  <a:schemeClr val="tx1"/>
                </a:solidFill>
              </a:rPr>
              <a:t>) invoke their strategies 				receiving the appropriate payoff</a:t>
            </a:r>
          </a:p>
          <a:p>
            <a:pPr>
              <a:spcBef>
                <a:spcPts val="88"/>
              </a:spcBef>
              <a:buClr>
                <a:srgbClr val="000000"/>
              </a:buClr>
              <a:buSzPct val="100000"/>
              <a:buFont typeface="Times"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smtClean="0">
                <a:solidFill>
                  <a:schemeClr val="tx1"/>
                </a:solidFill>
              </a:rPr>
              <a:t>	END LOOP</a:t>
            </a:r>
          </a:p>
          <a:p>
            <a:pPr>
              <a:spcBef>
                <a:spcPts val="88"/>
              </a:spcBef>
              <a:buClr>
                <a:srgbClr val="000000"/>
              </a:buClr>
              <a:buSzPct val="100000"/>
              <a:buFont typeface="Times"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smtClean="0">
                <a:solidFill>
                  <a:schemeClr val="tx1"/>
                </a:solidFill>
              </a:rPr>
              <a:t>	Reproduce agents in proportion to their average payoff 		with some small probability of mutation (M)</a:t>
            </a:r>
          </a:p>
          <a:p>
            <a:pPr>
              <a:spcBef>
                <a:spcPts val="88"/>
              </a:spcBef>
              <a:buClr>
                <a:srgbClr val="000000"/>
              </a:buClr>
              <a:buSzPct val="100000"/>
              <a:buFont typeface="Times"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smtClean="0">
                <a:solidFill>
                  <a:schemeClr val="tx1"/>
                </a:solidFill>
              </a:rPr>
              <a:t>END LOOP</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Agents – a tag and a PD strategy</a:t>
            </a:r>
            <a:endParaRPr lang="en-US" dirty="0"/>
          </a:p>
        </p:txBody>
      </p:sp>
      <p:sp>
        <p:nvSpPr>
          <p:cNvPr id="4" name="Oval 2"/>
          <p:cNvSpPr>
            <a:spLocks noChangeArrowheads="1"/>
          </p:cNvSpPr>
          <p:nvPr/>
        </p:nvSpPr>
        <p:spPr bwMode="auto">
          <a:xfrm>
            <a:off x="1790700" y="1917700"/>
            <a:ext cx="1854200" cy="1828800"/>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5" name="Line 3"/>
          <p:cNvSpPr>
            <a:spLocks noChangeShapeType="1"/>
          </p:cNvSpPr>
          <p:nvPr/>
        </p:nvSpPr>
        <p:spPr bwMode="auto">
          <a:xfrm>
            <a:off x="1931988" y="2344738"/>
            <a:ext cx="1597025" cy="1587"/>
          </a:xfrm>
          <a:prstGeom prst="line">
            <a:avLst/>
          </a:prstGeom>
          <a:noFill/>
          <a:ln w="9360">
            <a:solidFill>
              <a:srgbClr val="000000"/>
            </a:solidFill>
            <a:round/>
            <a:headEnd/>
            <a:tailEnd/>
          </a:ln>
        </p:spPr>
        <p:txBody>
          <a:bodyPr>
            <a:prstTxWarp prst="textNoShape">
              <a:avLst/>
            </a:prstTxWarp>
          </a:bodyPr>
          <a:lstStyle/>
          <a:p>
            <a:endParaRPr lang="en-US"/>
          </a:p>
        </p:txBody>
      </p:sp>
      <p:sp>
        <p:nvSpPr>
          <p:cNvPr id="6" name="Text Box 4"/>
          <p:cNvSpPr txBox="1">
            <a:spLocks noChangeArrowheads="1"/>
          </p:cNvSpPr>
          <p:nvPr/>
        </p:nvSpPr>
        <p:spPr bwMode="auto">
          <a:xfrm>
            <a:off x="2254250" y="1982788"/>
            <a:ext cx="1030288" cy="366712"/>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rgbClr val="FFFFFF"/>
                </a:solidFill>
              </a:rPr>
              <a:t>Tag = 5</a:t>
            </a:r>
          </a:p>
        </p:txBody>
      </p:sp>
      <p:sp>
        <p:nvSpPr>
          <p:cNvPr id="7" name="Oval 5"/>
          <p:cNvSpPr>
            <a:spLocks noChangeArrowheads="1"/>
          </p:cNvSpPr>
          <p:nvPr/>
        </p:nvSpPr>
        <p:spPr bwMode="auto">
          <a:xfrm>
            <a:off x="6026150" y="1916113"/>
            <a:ext cx="1854200" cy="1828800"/>
          </a:xfrm>
          <a:prstGeom prst="ellipse">
            <a:avLst/>
          </a:prstGeom>
          <a:solidFill>
            <a:srgbClr val="336699"/>
          </a:solidFill>
          <a:ln w="9360">
            <a:solidFill>
              <a:srgbClr val="000000"/>
            </a:solidFill>
            <a:round/>
            <a:headEnd/>
            <a:tailEnd/>
          </a:ln>
        </p:spPr>
        <p:txBody>
          <a:bodyPr wrap="none" anchor="ctr">
            <a:prstTxWarp prst="textNoShape">
              <a:avLst/>
            </a:prstTxWarp>
          </a:bodyPr>
          <a:lstStyle/>
          <a:p>
            <a:endParaRPr lang="en-US"/>
          </a:p>
        </p:txBody>
      </p:sp>
      <p:sp>
        <p:nvSpPr>
          <p:cNvPr id="8" name="Line 6"/>
          <p:cNvSpPr>
            <a:spLocks noChangeShapeType="1"/>
          </p:cNvSpPr>
          <p:nvPr/>
        </p:nvSpPr>
        <p:spPr bwMode="auto">
          <a:xfrm>
            <a:off x="6167438" y="2343150"/>
            <a:ext cx="1597025" cy="1588"/>
          </a:xfrm>
          <a:prstGeom prst="line">
            <a:avLst/>
          </a:prstGeom>
          <a:noFill/>
          <a:ln w="9360">
            <a:solidFill>
              <a:srgbClr val="000000"/>
            </a:solidFill>
            <a:round/>
            <a:headEnd/>
            <a:tailEnd/>
          </a:ln>
        </p:spPr>
        <p:txBody>
          <a:bodyPr>
            <a:prstTxWarp prst="textNoShape">
              <a:avLst/>
            </a:prstTxWarp>
          </a:bodyPr>
          <a:lstStyle/>
          <a:p>
            <a:endParaRPr lang="en-US"/>
          </a:p>
        </p:txBody>
      </p:sp>
      <p:sp>
        <p:nvSpPr>
          <p:cNvPr id="9" name="Text Box 7"/>
          <p:cNvSpPr txBox="1">
            <a:spLocks noChangeArrowheads="1"/>
          </p:cNvSpPr>
          <p:nvPr/>
        </p:nvSpPr>
        <p:spPr bwMode="auto">
          <a:xfrm>
            <a:off x="6308725" y="1981200"/>
            <a:ext cx="1390650" cy="366713"/>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125"/>
              </a:spcBef>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rgbClr val="FFFFFF"/>
                </a:solidFill>
              </a:rPr>
              <a:t>Tag = 10</a:t>
            </a:r>
          </a:p>
        </p:txBody>
      </p:sp>
      <p:sp>
        <p:nvSpPr>
          <p:cNvPr id="10" name="Text Box 8"/>
          <p:cNvSpPr txBox="1">
            <a:spLocks noChangeArrowheads="1"/>
          </p:cNvSpPr>
          <p:nvPr/>
        </p:nvSpPr>
        <p:spPr bwMode="auto">
          <a:xfrm>
            <a:off x="1789113" y="2679700"/>
            <a:ext cx="1881187" cy="457200"/>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500"/>
              </a:spcBef>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val="FFFFFF"/>
                </a:solidFill>
              </a:rPr>
              <a:t>Cooperate</a:t>
            </a:r>
          </a:p>
        </p:txBody>
      </p:sp>
      <p:sp>
        <p:nvSpPr>
          <p:cNvPr id="11" name="Text Box 9"/>
          <p:cNvSpPr txBox="1">
            <a:spLocks noChangeArrowheads="1"/>
          </p:cNvSpPr>
          <p:nvPr/>
        </p:nvSpPr>
        <p:spPr bwMode="auto">
          <a:xfrm>
            <a:off x="5835650" y="2638425"/>
            <a:ext cx="2239963" cy="457200"/>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500"/>
              </a:spcBef>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val="FFFFFF"/>
                </a:solidFill>
              </a:rPr>
              <a:t>Defect</a:t>
            </a:r>
          </a:p>
        </p:txBody>
      </p:sp>
      <p:sp>
        <p:nvSpPr>
          <p:cNvPr id="12" name="Text Box 10"/>
          <p:cNvSpPr txBox="1">
            <a:spLocks noChangeArrowheads="1"/>
          </p:cNvSpPr>
          <p:nvPr/>
        </p:nvSpPr>
        <p:spPr bwMode="auto">
          <a:xfrm>
            <a:off x="1504950" y="4151313"/>
            <a:ext cx="6826250" cy="1370012"/>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5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chemeClr val="tx1"/>
                </a:solidFill>
              </a:rPr>
              <a:t>Tag = (say) Some Integer</a:t>
            </a:r>
          </a:p>
          <a:p>
            <a:pPr algn="ctr">
              <a:spcBef>
                <a:spcPts val="15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chemeClr val="tx1"/>
                </a:solidFill>
              </a:rPr>
              <a:t>Game interaction between those with same tag (if possible)</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tags work</a:t>
            </a:r>
            <a:endParaRPr lang="en-US" dirty="0"/>
          </a:p>
        </p:txBody>
      </p:sp>
      <p:sp>
        <p:nvSpPr>
          <p:cNvPr id="120" name="Text Box 1"/>
          <p:cNvSpPr txBox="1">
            <a:spLocks noChangeArrowheads="1"/>
          </p:cNvSpPr>
          <p:nvPr/>
        </p:nvSpPr>
        <p:spPr bwMode="auto">
          <a:xfrm>
            <a:off x="809625" y="1379538"/>
            <a:ext cx="2125663" cy="366712"/>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Shared tags</a:t>
            </a:r>
          </a:p>
        </p:txBody>
      </p:sp>
      <p:sp>
        <p:nvSpPr>
          <p:cNvPr id="121" name="Oval 3"/>
          <p:cNvSpPr>
            <a:spLocks noChangeArrowheads="1"/>
          </p:cNvSpPr>
          <p:nvPr/>
        </p:nvSpPr>
        <p:spPr bwMode="auto">
          <a:xfrm>
            <a:off x="1868488" y="1789113"/>
            <a:ext cx="1971675" cy="1931987"/>
          </a:xfrm>
          <a:prstGeom prst="ellipse">
            <a:avLst/>
          </a:prstGeom>
          <a:solidFill>
            <a:srgbClr val="FFFFFF"/>
          </a:solidFill>
          <a:ln w="9360">
            <a:solidFill>
              <a:srgbClr val="000000"/>
            </a:solidFill>
            <a:prstDash val="sysDot"/>
            <a:round/>
            <a:headEnd/>
            <a:tailEnd/>
          </a:ln>
        </p:spPr>
        <p:txBody>
          <a:bodyPr wrap="none" anchor="ctr">
            <a:prstTxWarp prst="textNoShape">
              <a:avLst/>
            </a:prstTxWarp>
          </a:bodyPr>
          <a:lstStyle/>
          <a:p>
            <a:endParaRPr lang="en-US"/>
          </a:p>
        </p:txBody>
      </p:sp>
      <p:sp>
        <p:nvSpPr>
          <p:cNvPr id="122" name="Oval 4"/>
          <p:cNvSpPr>
            <a:spLocks noChangeArrowheads="1"/>
          </p:cNvSpPr>
          <p:nvPr/>
        </p:nvSpPr>
        <p:spPr bwMode="auto">
          <a:xfrm>
            <a:off x="2355850" y="3127375"/>
            <a:ext cx="320675" cy="322263"/>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23" name="Oval 5"/>
          <p:cNvSpPr>
            <a:spLocks noChangeArrowheads="1"/>
          </p:cNvSpPr>
          <p:nvPr/>
        </p:nvSpPr>
        <p:spPr bwMode="auto">
          <a:xfrm>
            <a:off x="2673350" y="1947863"/>
            <a:ext cx="320675" cy="322262"/>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24" name="Oval 6"/>
          <p:cNvSpPr>
            <a:spLocks noChangeArrowheads="1"/>
          </p:cNvSpPr>
          <p:nvPr/>
        </p:nvSpPr>
        <p:spPr bwMode="auto">
          <a:xfrm>
            <a:off x="2143125" y="2373313"/>
            <a:ext cx="320675" cy="322262"/>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25" name="Oval 7"/>
          <p:cNvSpPr>
            <a:spLocks noChangeArrowheads="1"/>
          </p:cNvSpPr>
          <p:nvPr/>
        </p:nvSpPr>
        <p:spPr bwMode="auto">
          <a:xfrm>
            <a:off x="3292475" y="2236788"/>
            <a:ext cx="320675" cy="322262"/>
          </a:xfrm>
          <a:prstGeom prst="ellipse">
            <a:avLst/>
          </a:prstGeom>
          <a:solidFill>
            <a:srgbClr val="336699"/>
          </a:solidFill>
          <a:ln w="9360">
            <a:solidFill>
              <a:srgbClr val="000000"/>
            </a:solidFill>
            <a:round/>
            <a:headEnd/>
            <a:tailEnd/>
          </a:ln>
        </p:spPr>
        <p:txBody>
          <a:bodyPr wrap="none" anchor="ctr">
            <a:prstTxWarp prst="textNoShape">
              <a:avLst/>
            </a:prstTxWarp>
          </a:bodyPr>
          <a:lstStyle/>
          <a:p>
            <a:endParaRPr lang="en-US"/>
          </a:p>
        </p:txBody>
      </p:sp>
      <p:sp>
        <p:nvSpPr>
          <p:cNvPr id="126" name="Oval 8"/>
          <p:cNvSpPr>
            <a:spLocks noChangeArrowheads="1"/>
          </p:cNvSpPr>
          <p:nvPr/>
        </p:nvSpPr>
        <p:spPr bwMode="auto">
          <a:xfrm>
            <a:off x="3109913" y="2900363"/>
            <a:ext cx="320675" cy="322262"/>
          </a:xfrm>
          <a:prstGeom prst="ellipse">
            <a:avLst/>
          </a:prstGeom>
          <a:solidFill>
            <a:srgbClr val="336699"/>
          </a:solidFill>
          <a:ln w="9360">
            <a:solidFill>
              <a:srgbClr val="000000"/>
            </a:solidFill>
            <a:round/>
            <a:headEnd/>
            <a:tailEnd/>
          </a:ln>
        </p:spPr>
        <p:txBody>
          <a:bodyPr wrap="none" anchor="ctr">
            <a:prstTxWarp prst="textNoShape">
              <a:avLst/>
            </a:prstTxWarp>
          </a:bodyPr>
          <a:lstStyle/>
          <a:p>
            <a:endParaRPr lang="en-US"/>
          </a:p>
        </p:txBody>
      </p:sp>
      <p:sp>
        <p:nvSpPr>
          <p:cNvPr id="127" name="Oval 9"/>
          <p:cNvSpPr>
            <a:spLocks noChangeArrowheads="1"/>
          </p:cNvSpPr>
          <p:nvPr/>
        </p:nvSpPr>
        <p:spPr bwMode="auto">
          <a:xfrm>
            <a:off x="1827213" y="4492625"/>
            <a:ext cx="1971675" cy="1931988"/>
          </a:xfrm>
          <a:prstGeom prst="ellipse">
            <a:avLst/>
          </a:prstGeom>
          <a:solidFill>
            <a:srgbClr val="FFFFFF"/>
          </a:solidFill>
          <a:ln w="9360">
            <a:solidFill>
              <a:srgbClr val="000000"/>
            </a:solidFill>
            <a:prstDash val="sysDot"/>
            <a:round/>
            <a:headEnd/>
            <a:tailEnd/>
          </a:ln>
        </p:spPr>
        <p:txBody>
          <a:bodyPr wrap="none" anchor="ctr">
            <a:prstTxWarp prst="textNoShape">
              <a:avLst/>
            </a:prstTxWarp>
          </a:bodyPr>
          <a:lstStyle/>
          <a:p>
            <a:endParaRPr lang="en-US"/>
          </a:p>
        </p:txBody>
      </p:sp>
      <p:sp>
        <p:nvSpPr>
          <p:cNvPr id="128" name="Oval 10"/>
          <p:cNvSpPr>
            <a:spLocks noChangeArrowheads="1"/>
          </p:cNvSpPr>
          <p:nvPr/>
        </p:nvSpPr>
        <p:spPr bwMode="auto">
          <a:xfrm>
            <a:off x="2082800" y="5715000"/>
            <a:ext cx="320675" cy="322263"/>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29" name="Oval 11"/>
          <p:cNvSpPr>
            <a:spLocks noChangeArrowheads="1"/>
          </p:cNvSpPr>
          <p:nvPr/>
        </p:nvSpPr>
        <p:spPr bwMode="auto">
          <a:xfrm>
            <a:off x="2608263" y="4678363"/>
            <a:ext cx="320675" cy="322262"/>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30" name="Oval 12"/>
          <p:cNvSpPr>
            <a:spLocks noChangeArrowheads="1"/>
          </p:cNvSpPr>
          <p:nvPr/>
        </p:nvSpPr>
        <p:spPr bwMode="auto">
          <a:xfrm>
            <a:off x="2101850" y="5051425"/>
            <a:ext cx="320675" cy="322263"/>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31" name="Oval 13"/>
          <p:cNvSpPr>
            <a:spLocks noChangeArrowheads="1"/>
          </p:cNvSpPr>
          <p:nvPr/>
        </p:nvSpPr>
        <p:spPr bwMode="auto">
          <a:xfrm>
            <a:off x="6335713" y="1851025"/>
            <a:ext cx="1971675" cy="1931988"/>
          </a:xfrm>
          <a:prstGeom prst="ellipse">
            <a:avLst/>
          </a:prstGeom>
          <a:solidFill>
            <a:srgbClr val="FFFFFF"/>
          </a:solidFill>
          <a:ln w="9360">
            <a:solidFill>
              <a:srgbClr val="000000"/>
            </a:solidFill>
            <a:prstDash val="sysDot"/>
            <a:round/>
            <a:headEnd/>
            <a:tailEnd/>
          </a:ln>
        </p:spPr>
        <p:txBody>
          <a:bodyPr wrap="none" anchor="ctr">
            <a:prstTxWarp prst="textNoShape">
              <a:avLst/>
            </a:prstTxWarp>
          </a:bodyPr>
          <a:lstStyle/>
          <a:p>
            <a:endParaRPr lang="en-US"/>
          </a:p>
        </p:txBody>
      </p:sp>
      <p:sp>
        <p:nvSpPr>
          <p:cNvPr id="132" name="Oval 14"/>
          <p:cNvSpPr>
            <a:spLocks noChangeArrowheads="1"/>
          </p:cNvSpPr>
          <p:nvPr/>
        </p:nvSpPr>
        <p:spPr bwMode="auto">
          <a:xfrm>
            <a:off x="6823075" y="3189288"/>
            <a:ext cx="320675" cy="322262"/>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33" name="Oval 15"/>
          <p:cNvSpPr>
            <a:spLocks noChangeArrowheads="1"/>
          </p:cNvSpPr>
          <p:nvPr/>
        </p:nvSpPr>
        <p:spPr bwMode="auto">
          <a:xfrm>
            <a:off x="7245350" y="2022475"/>
            <a:ext cx="320675" cy="322263"/>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34" name="Oval 16"/>
          <p:cNvSpPr>
            <a:spLocks noChangeArrowheads="1"/>
          </p:cNvSpPr>
          <p:nvPr/>
        </p:nvSpPr>
        <p:spPr bwMode="auto">
          <a:xfrm>
            <a:off x="7748588" y="2309813"/>
            <a:ext cx="320675" cy="322262"/>
          </a:xfrm>
          <a:prstGeom prst="ellipse">
            <a:avLst/>
          </a:prstGeom>
          <a:solidFill>
            <a:srgbClr val="336699"/>
          </a:solidFill>
          <a:ln w="9360">
            <a:solidFill>
              <a:srgbClr val="000000"/>
            </a:solidFill>
            <a:round/>
            <a:headEnd/>
            <a:tailEnd/>
          </a:ln>
        </p:spPr>
        <p:txBody>
          <a:bodyPr wrap="none" anchor="ctr">
            <a:prstTxWarp prst="textNoShape">
              <a:avLst/>
            </a:prstTxWarp>
          </a:bodyPr>
          <a:lstStyle/>
          <a:p>
            <a:endParaRPr lang="en-US"/>
          </a:p>
        </p:txBody>
      </p:sp>
      <p:sp>
        <p:nvSpPr>
          <p:cNvPr id="135" name="Oval 17"/>
          <p:cNvSpPr>
            <a:spLocks noChangeArrowheads="1"/>
          </p:cNvSpPr>
          <p:nvPr/>
        </p:nvSpPr>
        <p:spPr bwMode="auto">
          <a:xfrm>
            <a:off x="7332663" y="3309938"/>
            <a:ext cx="320675" cy="322262"/>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36" name="Oval 18"/>
          <p:cNvSpPr>
            <a:spLocks noChangeArrowheads="1"/>
          </p:cNvSpPr>
          <p:nvPr/>
        </p:nvSpPr>
        <p:spPr bwMode="auto">
          <a:xfrm>
            <a:off x="6546850" y="2505075"/>
            <a:ext cx="320675" cy="322263"/>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37" name="Oval 19"/>
          <p:cNvSpPr>
            <a:spLocks noChangeArrowheads="1"/>
          </p:cNvSpPr>
          <p:nvPr/>
        </p:nvSpPr>
        <p:spPr bwMode="auto">
          <a:xfrm>
            <a:off x="2584450" y="5340350"/>
            <a:ext cx="320675" cy="322263"/>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38" name="Oval 20"/>
          <p:cNvSpPr>
            <a:spLocks noChangeArrowheads="1"/>
          </p:cNvSpPr>
          <p:nvPr/>
        </p:nvSpPr>
        <p:spPr bwMode="auto">
          <a:xfrm>
            <a:off x="3179763" y="5653088"/>
            <a:ext cx="320675" cy="322262"/>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39" name="Oval 21"/>
          <p:cNvSpPr>
            <a:spLocks noChangeArrowheads="1"/>
          </p:cNvSpPr>
          <p:nvPr/>
        </p:nvSpPr>
        <p:spPr bwMode="auto">
          <a:xfrm>
            <a:off x="6205538" y="4337050"/>
            <a:ext cx="1971675" cy="1931988"/>
          </a:xfrm>
          <a:prstGeom prst="ellipse">
            <a:avLst/>
          </a:prstGeom>
          <a:solidFill>
            <a:srgbClr val="FFFFFF"/>
          </a:solidFill>
          <a:ln w="9360">
            <a:solidFill>
              <a:srgbClr val="000000"/>
            </a:solidFill>
            <a:prstDash val="sysDot"/>
            <a:round/>
            <a:headEnd/>
            <a:tailEnd/>
          </a:ln>
        </p:spPr>
        <p:txBody>
          <a:bodyPr wrap="none" anchor="ctr">
            <a:prstTxWarp prst="textNoShape">
              <a:avLst/>
            </a:prstTxWarp>
          </a:bodyPr>
          <a:lstStyle/>
          <a:p>
            <a:endParaRPr lang="en-US"/>
          </a:p>
        </p:txBody>
      </p:sp>
      <p:sp>
        <p:nvSpPr>
          <p:cNvPr id="140" name="Oval 22"/>
          <p:cNvSpPr>
            <a:spLocks noChangeArrowheads="1"/>
          </p:cNvSpPr>
          <p:nvPr/>
        </p:nvSpPr>
        <p:spPr bwMode="auto">
          <a:xfrm>
            <a:off x="7451725" y="4848225"/>
            <a:ext cx="320675" cy="322263"/>
          </a:xfrm>
          <a:prstGeom prst="ellipse">
            <a:avLst/>
          </a:prstGeom>
          <a:solidFill>
            <a:srgbClr val="336699"/>
          </a:solidFill>
          <a:ln w="9360">
            <a:solidFill>
              <a:srgbClr val="000000"/>
            </a:solidFill>
            <a:round/>
            <a:headEnd/>
            <a:tailEnd/>
          </a:ln>
        </p:spPr>
        <p:txBody>
          <a:bodyPr wrap="none" anchor="ctr">
            <a:prstTxWarp prst="textNoShape">
              <a:avLst/>
            </a:prstTxWarp>
          </a:bodyPr>
          <a:lstStyle/>
          <a:p>
            <a:endParaRPr lang="en-US"/>
          </a:p>
        </p:txBody>
      </p:sp>
      <p:sp>
        <p:nvSpPr>
          <p:cNvPr id="141" name="Oval 23"/>
          <p:cNvSpPr>
            <a:spLocks noChangeArrowheads="1"/>
          </p:cNvSpPr>
          <p:nvPr/>
        </p:nvSpPr>
        <p:spPr bwMode="auto">
          <a:xfrm>
            <a:off x="7629525" y="5551488"/>
            <a:ext cx="320675" cy="322262"/>
          </a:xfrm>
          <a:prstGeom prst="ellipse">
            <a:avLst/>
          </a:prstGeom>
          <a:solidFill>
            <a:srgbClr val="336699"/>
          </a:solidFill>
          <a:ln w="9360">
            <a:solidFill>
              <a:srgbClr val="000000"/>
            </a:solidFill>
            <a:round/>
            <a:headEnd/>
            <a:tailEnd/>
          </a:ln>
        </p:spPr>
        <p:txBody>
          <a:bodyPr wrap="none" anchor="ctr">
            <a:prstTxWarp prst="textNoShape">
              <a:avLst/>
            </a:prstTxWarp>
          </a:bodyPr>
          <a:lstStyle/>
          <a:p>
            <a:endParaRPr lang="en-US"/>
          </a:p>
        </p:txBody>
      </p:sp>
      <p:sp>
        <p:nvSpPr>
          <p:cNvPr id="142" name="Oval 24"/>
          <p:cNvSpPr>
            <a:spLocks noChangeArrowheads="1"/>
          </p:cNvSpPr>
          <p:nvPr/>
        </p:nvSpPr>
        <p:spPr bwMode="auto">
          <a:xfrm>
            <a:off x="6878638" y="5822950"/>
            <a:ext cx="320675" cy="322263"/>
          </a:xfrm>
          <a:prstGeom prst="ellipse">
            <a:avLst/>
          </a:prstGeom>
          <a:solidFill>
            <a:srgbClr val="336699"/>
          </a:solidFill>
          <a:ln w="9360">
            <a:solidFill>
              <a:srgbClr val="000000"/>
            </a:solidFill>
            <a:round/>
            <a:headEnd/>
            <a:tailEnd/>
          </a:ln>
        </p:spPr>
        <p:txBody>
          <a:bodyPr wrap="none" anchor="ctr">
            <a:prstTxWarp prst="textNoShape">
              <a:avLst/>
            </a:prstTxWarp>
          </a:bodyPr>
          <a:lstStyle/>
          <a:p>
            <a:endParaRPr lang="en-US"/>
          </a:p>
        </p:txBody>
      </p:sp>
      <p:sp>
        <p:nvSpPr>
          <p:cNvPr id="143" name="Oval 25"/>
          <p:cNvSpPr>
            <a:spLocks noChangeArrowheads="1"/>
          </p:cNvSpPr>
          <p:nvPr/>
        </p:nvSpPr>
        <p:spPr bwMode="auto">
          <a:xfrm>
            <a:off x="6580188" y="5127625"/>
            <a:ext cx="320675" cy="322263"/>
          </a:xfrm>
          <a:prstGeom prst="ellipse">
            <a:avLst/>
          </a:prstGeom>
          <a:solidFill>
            <a:srgbClr val="336699"/>
          </a:solidFill>
          <a:ln w="9360">
            <a:solidFill>
              <a:srgbClr val="000000"/>
            </a:solidFill>
            <a:round/>
            <a:headEnd/>
            <a:tailEnd/>
          </a:ln>
        </p:spPr>
        <p:txBody>
          <a:bodyPr wrap="none" anchor="ctr">
            <a:prstTxWarp prst="textNoShape">
              <a:avLst/>
            </a:prstTxWarp>
          </a:bodyPr>
          <a:lstStyle/>
          <a:p>
            <a:endParaRPr lang="en-US"/>
          </a:p>
        </p:txBody>
      </p:sp>
      <p:sp>
        <p:nvSpPr>
          <p:cNvPr id="144" name="Oval 26"/>
          <p:cNvSpPr>
            <a:spLocks noChangeArrowheads="1"/>
          </p:cNvSpPr>
          <p:nvPr/>
        </p:nvSpPr>
        <p:spPr bwMode="auto">
          <a:xfrm>
            <a:off x="4438650" y="1708150"/>
            <a:ext cx="1377950" cy="1365250"/>
          </a:xfrm>
          <a:prstGeom prst="ellipse">
            <a:avLst/>
          </a:prstGeom>
          <a:solidFill>
            <a:srgbClr val="FFFFFF"/>
          </a:solidFill>
          <a:ln w="9360">
            <a:solidFill>
              <a:srgbClr val="000000"/>
            </a:solidFill>
            <a:prstDash val="sysDot"/>
            <a:round/>
            <a:headEnd/>
            <a:tailEnd/>
          </a:ln>
        </p:spPr>
        <p:txBody>
          <a:bodyPr wrap="none" anchor="ctr">
            <a:prstTxWarp prst="textNoShape">
              <a:avLst/>
            </a:prstTxWarp>
          </a:bodyPr>
          <a:lstStyle/>
          <a:p>
            <a:endParaRPr lang="en-US"/>
          </a:p>
        </p:txBody>
      </p:sp>
      <p:sp>
        <p:nvSpPr>
          <p:cNvPr id="145" name="Oval 27"/>
          <p:cNvSpPr>
            <a:spLocks noChangeArrowheads="1"/>
          </p:cNvSpPr>
          <p:nvPr/>
        </p:nvSpPr>
        <p:spPr bwMode="auto">
          <a:xfrm>
            <a:off x="5116513" y="1958975"/>
            <a:ext cx="320675" cy="322263"/>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46" name="Line 28"/>
          <p:cNvSpPr>
            <a:spLocks noChangeShapeType="1"/>
          </p:cNvSpPr>
          <p:nvPr/>
        </p:nvSpPr>
        <p:spPr bwMode="auto">
          <a:xfrm flipV="1">
            <a:off x="2897188" y="2419350"/>
            <a:ext cx="2178050" cy="2862263"/>
          </a:xfrm>
          <a:prstGeom prst="line">
            <a:avLst/>
          </a:prstGeom>
          <a:noFill/>
          <a:ln w="9360">
            <a:solidFill>
              <a:srgbClr val="000000"/>
            </a:solidFill>
            <a:round/>
            <a:headEnd/>
            <a:tailEnd type="triangle" w="med" len="med"/>
          </a:ln>
        </p:spPr>
        <p:txBody>
          <a:bodyPr>
            <a:prstTxWarp prst="textNoShape">
              <a:avLst/>
            </a:prstTxWarp>
          </a:bodyPr>
          <a:lstStyle/>
          <a:p>
            <a:endParaRPr lang="en-US"/>
          </a:p>
        </p:txBody>
      </p:sp>
      <p:sp>
        <p:nvSpPr>
          <p:cNvPr id="147" name="Line 29"/>
          <p:cNvSpPr>
            <a:spLocks noChangeShapeType="1"/>
          </p:cNvSpPr>
          <p:nvPr/>
        </p:nvSpPr>
        <p:spPr bwMode="auto">
          <a:xfrm flipH="1">
            <a:off x="3475038" y="5332413"/>
            <a:ext cx="3030537" cy="1587"/>
          </a:xfrm>
          <a:prstGeom prst="line">
            <a:avLst/>
          </a:prstGeom>
          <a:noFill/>
          <a:ln w="9360">
            <a:solidFill>
              <a:srgbClr val="000000"/>
            </a:solidFill>
            <a:round/>
            <a:headEnd/>
            <a:tailEnd type="triangle" w="med" len="med"/>
          </a:ln>
        </p:spPr>
        <p:txBody>
          <a:bodyPr>
            <a:prstTxWarp prst="textNoShape">
              <a:avLst/>
            </a:prstTxWarp>
          </a:bodyPr>
          <a:lstStyle/>
          <a:p>
            <a:endParaRPr lang="en-US"/>
          </a:p>
        </p:txBody>
      </p:sp>
      <p:sp>
        <p:nvSpPr>
          <p:cNvPr id="148" name="Line 30"/>
          <p:cNvSpPr>
            <a:spLocks noChangeShapeType="1"/>
          </p:cNvSpPr>
          <p:nvPr/>
        </p:nvSpPr>
        <p:spPr bwMode="auto">
          <a:xfrm flipH="1">
            <a:off x="2444750" y="3271838"/>
            <a:ext cx="763588" cy="1519237"/>
          </a:xfrm>
          <a:prstGeom prst="line">
            <a:avLst/>
          </a:prstGeom>
          <a:noFill/>
          <a:ln w="9360">
            <a:solidFill>
              <a:srgbClr val="000000"/>
            </a:solidFill>
            <a:round/>
            <a:headEnd/>
            <a:tailEnd type="triangle" w="med" len="med"/>
          </a:ln>
        </p:spPr>
        <p:txBody>
          <a:bodyPr>
            <a:prstTxWarp prst="textNoShape">
              <a:avLst/>
            </a:prstTxWarp>
          </a:bodyPr>
          <a:lstStyle/>
          <a:p>
            <a:endParaRPr lang="en-US"/>
          </a:p>
        </p:txBody>
      </p:sp>
      <p:sp>
        <p:nvSpPr>
          <p:cNvPr id="149" name="Oval 31"/>
          <p:cNvSpPr>
            <a:spLocks noChangeArrowheads="1"/>
          </p:cNvSpPr>
          <p:nvPr/>
        </p:nvSpPr>
        <p:spPr bwMode="auto">
          <a:xfrm>
            <a:off x="4552950" y="3524250"/>
            <a:ext cx="1377950" cy="1365250"/>
          </a:xfrm>
          <a:prstGeom prst="ellipse">
            <a:avLst/>
          </a:prstGeom>
          <a:solidFill>
            <a:srgbClr val="FFFFFF"/>
          </a:solidFill>
          <a:ln w="9360">
            <a:solidFill>
              <a:srgbClr val="000000"/>
            </a:solidFill>
            <a:prstDash val="sysDot"/>
            <a:round/>
            <a:headEnd/>
            <a:tailEnd/>
          </a:ln>
        </p:spPr>
        <p:txBody>
          <a:bodyPr wrap="none" anchor="ctr">
            <a:prstTxWarp prst="textNoShape">
              <a:avLst/>
            </a:prstTxWarp>
          </a:bodyPr>
          <a:lstStyle/>
          <a:p>
            <a:endParaRPr lang="en-US"/>
          </a:p>
        </p:txBody>
      </p:sp>
      <p:sp>
        <p:nvSpPr>
          <p:cNvPr id="150" name="Oval 32"/>
          <p:cNvSpPr>
            <a:spLocks noChangeArrowheads="1"/>
          </p:cNvSpPr>
          <p:nvPr/>
        </p:nvSpPr>
        <p:spPr bwMode="auto">
          <a:xfrm>
            <a:off x="5143500" y="3794125"/>
            <a:ext cx="320675" cy="322263"/>
          </a:xfrm>
          <a:prstGeom prst="ellipse">
            <a:avLst/>
          </a:prstGeom>
          <a:solidFill>
            <a:srgbClr val="336699"/>
          </a:solidFill>
          <a:ln w="9360">
            <a:solidFill>
              <a:srgbClr val="000000"/>
            </a:solidFill>
            <a:round/>
            <a:headEnd/>
            <a:tailEnd/>
          </a:ln>
        </p:spPr>
        <p:txBody>
          <a:bodyPr wrap="none" anchor="ctr">
            <a:prstTxWarp prst="textNoShape">
              <a:avLst/>
            </a:prstTxWarp>
          </a:bodyPr>
          <a:lstStyle/>
          <a:p>
            <a:endParaRPr lang="en-US"/>
          </a:p>
        </p:txBody>
      </p:sp>
      <p:sp>
        <p:nvSpPr>
          <p:cNvPr id="151" name="Line 33"/>
          <p:cNvSpPr>
            <a:spLocks noChangeShapeType="1"/>
          </p:cNvSpPr>
          <p:nvPr/>
        </p:nvSpPr>
        <p:spPr bwMode="auto">
          <a:xfrm flipH="1" flipV="1">
            <a:off x="5588000" y="4119563"/>
            <a:ext cx="1831975" cy="750887"/>
          </a:xfrm>
          <a:prstGeom prst="line">
            <a:avLst/>
          </a:prstGeom>
          <a:noFill/>
          <a:ln w="9360">
            <a:solidFill>
              <a:srgbClr val="000000"/>
            </a:solidFill>
            <a:round/>
            <a:headEnd/>
            <a:tailEnd type="triangle" w="med" len="med"/>
          </a:ln>
        </p:spPr>
        <p:txBody>
          <a:bodyPr>
            <a:prstTxWarp prst="textNoShape">
              <a:avLst/>
            </a:prstTxWarp>
          </a:bodyPr>
          <a:lstStyle/>
          <a:p>
            <a:endParaRPr lang="en-US"/>
          </a:p>
        </p:txBody>
      </p:sp>
      <p:sp>
        <p:nvSpPr>
          <p:cNvPr id="152" name="Line 34"/>
          <p:cNvSpPr>
            <a:spLocks noChangeShapeType="1"/>
          </p:cNvSpPr>
          <p:nvPr/>
        </p:nvSpPr>
        <p:spPr bwMode="auto">
          <a:xfrm flipH="1" flipV="1">
            <a:off x="5368925" y="2676525"/>
            <a:ext cx="1368425" cy="531813"/>
          </a:xfrm>
          <a:prstGeom prst="line">
            <a:avLst/>
          </a:prstGeom>
          <a:noFill/>
          <a:ln w="9360">
            <a:solidFill>
              <a:srgbClr val="000000"/>
            </a:solidFill>
            <a:round/>
            <a:headEnd/>
            <a:tailEnd type="triangle" w="med" len="med"/>
          </a:ln>
        </p:spPr>
        <p:txBody>
          <a:bodyPr>
            <a:prstTxWarp prst="textNoShape">
              <a:avLst/>
            </a:prstTxWarp>
          </a:bodyPr>
          <a:lstStyle/>
          <a:p>
            <a:endParaRPr lang="en-US"/>
          </a:p>
        </p:txBody>
      </p:sp>
      <p:sp>
        <p:nvSpPr>
          <p:cNvPr id="153" name="Line 35"/>
          <p:cNvSpPr>
            <a:spLocks noChangeShapeType="1"/>
          </p:cNvSpPr>
          <p:nvPr/>
        </p:nvSpPr>
        <p:spPr bwMode="auto">
          <a:xfrm flipV="1">
            <a:off x="6992938" y="5099050"/>
            <a:ext cx="387350" cy="169863"/>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54" name="Line 36"/>
          <p:cNvSpPr>
            <a:spLocks noChangeShapeType="1"/>
          </p:cNvSpPr>
          <p:nvPr/>
        </p:nvSpPr>
        <p:spPr bwMode="auto">
          <a:xfrm>
            <a:off x="7637463" y="5216525"/>
            <a:ext cx="103187" cy="282575"/>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55" name="Line 37"/>
          <p:cNvSpPr>
            <a:spLocks noChangeShapeType="1"/>
          </p:cNvSpPr>
          <p:nvPr/>
        </p:nvSpPr>
        <p:spPr bwMode="auto">
          <a:xfrm flipH="1">
            <a:off x="7172325" y="5216525"/>
            <a:ext cx="325438" cy="514350"/>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56" name="Line 38"/>
          <p:cNvSpPr>
            <a:spLocks noChangeShapeType="1"/>
          </p:cNvSpPr>
          <p:nvPr/>
        </p:nvSpPr>
        <p:spPr bwMode="auto">
          <a:xfrm flipV="1">
            <a:off x="2576513" y="2381250"/>
            <a:ext cx="217487" cy="685800"/>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57" name="Line 39"/>
          <p:cNvSpPr>
            <a:spLocks noChangeShapeType="1"/>
          </p:cNvSpPr>
          <p:nvPr/>
        </p:nvSpPr>
        <p:spPr bwMode="auto">
          <a:xfrm flipH="1" flipV="1">
            <a:off x="2535238" y="2638425"/>
            <a:ext cx="531812" cy="273050"/>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58" name="Line 40"/>
          <p:cNvSpPr>
            <a:spLocks noChangeShapeType="1"/>
          </p:cNvSpPr>
          <p:nvPr/>
        </p:nvSpPr>
        <p:spPr bwMode="auto">
          <a:xfrm>
            <a:off x="3065463" y="2189163"/>
            <a:ext cx="179387" cy="77787"/>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59" name="Line 41"/>
          <p:cNvSpPr>
            <a:spLocks noChangeShapeType="1"/>
          </p:cNvSpPr>
          <p:nvPr/>
        </p:nvSpPr>
        <p:spPr bwMode="auto">
          <a:xfrm flipH="1">
            <a:off x="3321050" y="2614613"/>
            <a:ext cx="68263" cy="231775"/>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60" name="Line 42"/>
          <p:cNvSpPr>
            <a:spLocks noChangeShapeType="1"/>
          </p:cNvSpPr>
          <p:nvPr/>
        </p:nvSpPr>
        <p:spPr bwMode="auto">
          <a:xfrm flipH="1">
            <a:off x="2935288" y="5988050"/>
            <a:ext cx="3892550" cy="168275"/>
          </a:xfrm>
          <a:prstGeom prst="line">
            <a:avLst/>
          </a:prstGeom>
          <a:noFill/>
          <a:ln w="9360">
            <a:solidFill>
              <a:srgbClr val="000000"/>
            </a:solidFill>
            <a:round/>
            <a:headEnd/>
            <a:tailEnd type="triangle" w="med" len="med"/>
          </a:ln>
        </p:spPr>
        <p:txBody>
          <a:bodyPr>
            <a:prstTxWarp prst="textNoShape">
              <a:avLst/>
            </a:prstTxWarp>
          </a:bodyPr>
          <a:lstStyle/>
          <a:p>
            <a:endParaRPr lang="en-US"/>
          </a:p>
        </p:txBody>
      </p:sp>
      <p:sp>
        <p:nvSpPr>
          <p:cNvPr id="161" name="Line 43"/>
          <p:cNvSpPr>
            <a:spLocks noChangeShapeType="1"/>
          </p:cNvSpPr>
          <p:nvPr/>
        </p:nvSpPr>
        <p:spPr bwMode="auto">
          <a:xfrm flipV="1">
            <a:off x="2511425" y="5870575"/>
            <a:ext cx="617538" cy="42863"/>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62" name="Line 44"/>
          <p:cNvSpPr>
            <a:spLocks noChangeShapeType="1"/>
          </p:cNvSpPr>
          <p:nvPr/>
        </p:nvSpPr>
        <p:spPr bwMode="auto">
          <a:xfrm flipV="1">
            <a:off x="2446338" y="5008563"/>
            <a:ext cx="142875" cy="53975"/>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63" name="Line 45"/>
          <p:cNvSpPr>
            <a:spLocks noChangeShapeType="1"/>
          </p:cNvSpPr>
          <p:nvPr/>
        </p:nvSpPr>
        <p:spPr bwMode="auto">
          <a:xfrm>
            <a:off x="2254250" y="5408613"/>
            <a:ext cx="1588" cy="271462"/>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64" name="Line 46"/>
          <p:cNvSpPr>
            <a:spLocks noChangeShapeType="1"/>
          </p:cNvSpPr>
          <p:nvPr/>
        </p:nvSpPr>
        <p:spPr bwMode="auto">
          <a:xfrm>
            <a:off x="2884488" y="5010150"/>
            <a:ext cx="347662" cy="579438"/>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65" name="Line 47"/>
          <p:cNvSpPr>
            <a:spLocks noChangeShapeType="1"/>
          </p:cNvSpPr>
          <p:nvPr/>
        </p:nvSpPr>
        <p:spPr bwMode="auto">
          <a:xfrm flipV="1">
            <a:off x="2743200" y="5059363"/>
            <a:ext cx="25400" cy="274637"/>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66" name="Line 48"/>
          <p:cNvSpPr>
            <a:spLocks noChangeShapeType="1"/>
          </p:cNvSpPr>
          <p:nvPr/>
        </p:nvSpPr>
        <p:spPr bwMode="auto">
          <a:xfrm flipH="1" flipV="1">
            <a:off x="1993900" y="1762125"/>
            <a:ext cx="222250" cy="222250"/>
          </a:xfrm>
          <a:prstGeom prst="line">
            <a:avLst/>
          </a:prstGeom>
          <a:noFill/>
          <a:ln w="9360" cap="rnd">
            <a:solidFill>
              <a:srgbClr val="000000"/>
            </a:solidFill>
            <a:prstDash val="sysDot"/>
            <a:round/>
            <a:headEnd/>
            <a:tailEnd/>
          </a:ln>
        </p:spPr>
        <p:txBody>
          <a:bodyPr>
            <a:prstTxWarp prst="textNoShape">
              <a:avLst/>
            </a:prstTxWarp>
          </a:bodyPr>
          <a:lstStyle/>
          <a:p>
            <a:endParaRPr lang="en-US"/>
          </a:p>
        </p:txBody>
      </p:sp>
      <p:sp>
        <p:nvSpPr>
          <p:cNvPr id="167" name="Text Box 49"/>
          <p:cNvSpPr txBox="1">
            <a:spLocks noChangeArrowheads="1"/>
          </p:cNvSpPr>
          <p:nvPr/>
        </p:nvSpPr>
        <p:spPr bwMode="auto">
          <a:xfrm rot="18420000">
            <a:off x="2767807" y="3505993"/>
            <a:ext cx="2228850" cy="366713"/>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Mutation of tag</a:t>
            </a:r>
          </a:p>
        </p:txBody>
      </p:sp>
      <p:sp>
        <p:nvSpPr>
          <p:cNvPr id="168" name="Oval 50"/>
          <p:cNvSpPr>
            <a:spLocks noChangeArrowheads="1"/>
          </p:cNvSpPr>
          <p:nvPr/>
        </p:nvSpPr>
        <p:spPr bwMode="auto">
          <a:xfrm>
            <a:off x="2563813" y="6040438"/>
            <a:ext cx="320675" cy="322262"/>
          </a:xfrm>
          <a:prstGeom prst="ellipse">
            <a:avLst/>
          </a:prstGeom>
          <a:solidFill>
            <a:srgbClr val="9A0000"/>
          </a:solidFill>
          <a:ln w="9360">
            <a:solidFill>
              <a:srgbClr val="000000"/>
            </a:solidFill>
            <a:round/>
            <a:headEnd/>
            <a:tailEnd/>
          </a:ln>
        </p:spPr>
        <p:txBody>
          <a:bodyPr wrap="none" anchor="ctr">
            <a:prstTxWarp prst="textNoShape">
              <a:avLst/>
            </a:prstTxWarp>
          </a:bodyPr>
          <a:lstStyle/>
          <a:p>
            <a:endParaRPr lang="en-US"/>
          </a:p>
        </p:txBody>
      </p:sp>
      <p:sp>
        <p:nvSpPr>
          <p:cNvPr id="169" name="Line 51"/>
          <p:cNvSpPr>
            <a:spLocks noChangeShapeType="1"/>
          </p:cNvSpPr>
          <p:nvPr/>
        </p:nvSpPr>
        <p:spPr bwMode="auto">
          <a:xfrm flipV="1">
            <a:off x="7650163" y="3051175"/>
            <a:ext cx="322262" cy="1716088"/>
          </a:xfrm>
          <a:prstGeom prst="line">
            <a:avLst/>
          </a:prstGeom>
          <a:noFill/>
          <a:ln w="9360">
            <a:solidFill>
              <a:srgbClr val="000000"/>
            </a:solidFill>
            <a:round/>
            <a:headEnd/>
            <a:tailEnd type="triangle" w="med" len="med"/>
          </a:ln>
        </p:spPr>
        <p:txBody>
          <a:bodyPr>
            <a:prstTxWarp prst="textNoShape">
              <a:avLst/>
            </a:prstTxWarp>
          </a:bodyPr>
          <a:lstStyle/>
          <a:p>
            <a:endParaRPr lang="en-US"/>
          </a:p>
        </p:txBody>
      </p:sp>
      <p:sp>
        <p:nvSpPr>
          <p:cNvPr id="170" name="Line 52"/>
          <p:cNvSpPr>
            <a:spLocks noChangeShapeType="1"/>
          </p:cNvSpPr>
          <p:nvPr/>
        </p:nvSpPr>
        <p:spPr bwMode="auto">
          <a:xfrm flipV="1">
            <a:off x="7121525" y="2471738"/>
            <a:ext cx="206375" cy="671512"/>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71" name="Line 53"/>
          <p:cNvSpPr>
            <a:spLocks noChangeShapeType="1"/>
          </p:cNvSpPr>
          <p:nvPr/>
        </p:nvSpPr>
        <p:spPr bwMode="auto">
          <a:xfrm flipH="1" flipV="1">
            <a:off x="7494588" y="2444750"/>
            <a:ext cx="41275" cy="788988"/>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72" name="Line 54"/>
          <p:cNvSpPr>
            <a:spLocks noChangeShapeType="1"/>
          </p:cNvSpPr>
          <p:nvPr/>
        </p:nvSpPr>
        <p:spPr bwMode="auto">
          <a:xfrm flipV="1">
            <a:off x="7650163" y="2741613"/>
            <a:ext cx="180975" cy="519112"/>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73" name="Line 55"/>
          <p:cNvSpPr>
            <a:spLocks noChangeShapeType="1"/>
          </p:cNvSpPr>
          <p:nvPr/>
        </p:nvSpPr>
        <p:spPr bwMode="auto">
          <a:xfrm flipH="1" flipV="1">
            <a:off x="7635875" y="2200275"/>
            <a:ext cx="144463" cy="80963"/>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74" name="Line 56"/>
          <p:cNvSpPr>
            <a:spLocks noChangeShapeType="1"/>
          </p:cNvSpPr>
          <p:nvPr/>
        </p:nvSpPr>
        <p:spPr bwMode="auto">
          <a:xfrm flipV="1">
            <a:off x="6851650" y="2303463"/>
            <a:ext cx="347663" cy="222250"/>
          </a:xfrm>
          <a:prstGeom prst="line">
            <a:avLst/>
          </a:prstGeom>
          <a:noFill/>
          <a:ln w="57240">
            <a:solidFill>
              <a:srgbClr val="000000"/>
            </a:solidFill>
            <a:round/>
            <a:headEnd/>
            <a:tailEnd/>
          </a:ln>
        </p:spPr>
        <p:txBody>
          <a:bodyPr>
            <a:prstTxWarp prst="textNoShape">
              <a:avLst/>
            </a:prstTxWarp>
          </a:bodyPr>
          <a:lstStyle/>
          <a:p>
            <a:endParaRPr lang="en-US"/>
          </a:p>
        </p:txBody>
      </p:sp>
      <p:sp>
        <p:nvSpPr>
          <p:cNvPr id="175" name="Text Box 57"/>
          <p:cNvSpPr txBox="1">
            <a:spLocks noChangeArrowheads="1"/>
          </p:cNvSpPr>
          <p:nvPr/>
        </p:nvSpPr>
        <p:spPr bwMode="auto">
          <a:xfrm>
            <a:off x="3644900" y="6219825"/>
            <a:ext cx="2844800" cy="366713"/>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Copy tag and strategy</a:t>
            </a:r>
          </a:p>
        </p:txBody>
      </p:sp>
      <p:sp>
        <p:nvSpPr>
          <p:cNvPr id="176" name="Text Box 58"/>
          <p:cNvSpPr txBox="1">
            <a:spLocks noChangeArrowheads="1"/>
          </p:cNvSpPr>
          <p:nvPr/>
        </p:nvSpPr>
        <p:spPr bwMode="auto">
          <a:xfrm>
            <a:off x="246063" y="3208338"/>
            <a:ext cx="1570037" cy="641350"/>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Game Interactions</a:t>
            </a:r>
          </a:p>
        </p:txBody>
      </p:sp>
      <p:sp>
        <p:nvSpPr>
          <p:cNvPr id="177" name="Line 59"/>
          <p:cNvSpPr>
            <a:spLocks noChangeShapeType="1"/>
          </p:cNvSpPr>
          <p:nvPr/>
        </p:nvSpPr>
        <p:spPr bwMode="auto">
          <a:xfrm flipV="1">
            <a:off x="1481138" y="2857500"/>
            <a:ext cx="1146175" cy="569913"/>
          </a:xfrm>
          <a:prstGeom prst="line">
            <a:avLst/>
          </a:prstGeom>
          <a:noFill/>
          <a:ln w="9360">
            <a:solidFill>
              <a:srgbClr val="000000"/>
            </a:solidFill>
            <a:round/>
            <a:headEnd/>
            <a:tailEnd/>
          </a:ln>
        </p:spPr>
        <p:txBody>
          <a:bodyPr>
            <a:prstTxWarp prst="textNoShape">
              <a:avLst/>
            </a:prstTxWarp>
          </a:bodyPr>
          <a:lstStyle/>
          <a:p>
            <a:endParaRPr lang="en-US"/>
          </a:p>
        </p:txBody>
      </p:sp>
      <p:sp>
        <p:nvSpPr>
          <p:cNvPr id="178" name="Line 60"/>
          <p:cNvSpPr>
            <a:spLocks noChangeShapeType="1"/>
          </p:cNvSpPr>
          <p:nvPr/>
        </p:nvSpPr>
        <p:spPr bwMode="auto">
          <a:xfrm>
            <a:off x="889000" y="3863975"/>
            <a:ext cx="1312863" cy="1687513"/>
          </a:xfrm>
          <a:prstGeom prst="line">
            <a:avLst/>
          </a:prstGeom>
          <a:noFill/>
          <a:ln w="9360">
            <a:solidFill>
              <a:srgbClr val="000000"/>
            </a:solidFill>
            <a:round/>
            <a:headEnd/>
            <a:tailEnd/>
          </a:ln>
        </p:spPr>
        <p:txBody>
          <a:bodyPr>
            <a:prstTxWarp prst="textNoShape">
              <a:avLst/>
            </a:prstTxWarp>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Visualising</a:t>
            </a:r>
            <a:r>
              <a:rPr lang="en-US" dirty="0" smtClean="0"/>
              <a:t> the process</a:t>
            </a:r>
            <a:endParaRPr lang="en-US" dirty="0"/>
          </a:p>
        </p:txBody>
      </p:sp>
      <p:pic>
        <p:nvPicPr>
          <p:cNvPr id="4" name="Picture 2"/>
          <p:cNvPicPr>
            <a:picLocks noChangeAspect="1" noChangeArrowheads="1"/>
          </p:cNvPicPr>
          <p:nvPr/>
        </p:nvPicPr>
        <p:blipFill>
          <a:blip r:embed="rId2"/>
          <a:srcRect/>
          <a:stretch>
            <a:fillRect/>
          </a:stretch>
        </p:blipFill>
        <p:spPr bwMode="auto">
          <a:xfrm>
            <a:off x="1084263" y="1757363"/>
            <a:ext cx="7404100" cy="4179888"/>
          </a:xfrm>
          <a:prstGeom prst="rect">
            <a:avLst/>
          </a:prstGeom>
          <a:noFill/>
        </p:spPr>
      </p:pic>
      <p:grpSp>
        <p:nvGrpSpPr>
          <p:cNvPr id="5" name="Group 3"/>
          <p:cNvGrpSpPr>
            <a:grpSpLocks/>
          </p:cNvGrpSpPr>
          <p:nvPr/>
        </p:nvGrpSpPr>
        <p:grpSpPr bwMode="auto">
          <a:xfrm>
            <a:off x="1520825" y="5867401"/>
            <a:ext cx="6759575" cy="396875"/>
            <a:chOff x="1168" y="3695"/>
            <a:chExt cx="4258" cy="250"/>
          </a:xfrm>
        </p:grpSpPr>
        <p:sp>
          <p:nvSpPr>
            <p:cNvPr id="6" name="AutoShape 4"/>
            <p:cNvSpPr>
              <a:spLocks noChangeArrowheads="1"/>
            </p:cNvSpPr>
            <p:nvPr/>
          </p:nvSpPr>
          <p:spPr bwMode="auto">
            <a:xfrm>
              <a:off x="1168" y="3695"/>
              <a:ext cx="4259" cy="228"/>
            </a:xfrm>
            <a:prstGeom prst="roundRect">
              <a:avLst>
                <a:gd name="adj" fmla="val 435"/>
              </a:avLst>
            </a:prstGeom>
            <a:solidFill>
              <a:srgbClr val="FFFFFF"/>
            </a:solidFill>
            <a:ln w="9525">
              <a:noFill/>
              <a:round/>
              <a:headEnd/>
              <a:tailEnd/>
            </a:ln>
          </p:spPr>
          <p:txBody>
            <a:bodyPr wrap="none" anchor="ctr">
              <a:prstTxWarp prst="textNoShape">
                <a:avLst/>
              </a:prstTxWarp>
            </a:bodyPr>
            <a:lstStyle/>
            <a:p>
              <a:endParaRPr lang="en-US"/>
            </a:p>
          </p:txBody>
        </p:sp>
        <p:sp>
          <p:nvSpPr>
            <p:cNvPr id="7" name="Text Box 5"/>
            <p:cNvSpPr txBox="1">
              <a:spLocks noChangeArrowheads="1"/>
            </p:cNvSpPr>
            <p:nvPr/>
          </p:nvSpPr>
          <p:spPr bwMode="auto">
            <a:xfrm>
              <a:off x="1168" y="3695"/>
              <a:ext cx="4259" cy="251"/>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5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solidFill>
                    <a:schemeClr val="tx1"/>
                  </a:solidFill>
                </a:rPr>
                <a:t>Time</a:t>
              </a:r>
            </a:p>
          </p:txBody>
        </p:sp>
      </p:grpSp>
      <p:grpSp>
        <p:nvGrpSpPr>
          <p:cNvPr id="8" name="Group 6"/>
          <p:cNvGrpSpPr>
            <a:grpSpLocks/>
          </p:cNvGrpSpPr>
          <p:nvPr/>
        </p:nvGrpSpPr>
        <p:grpSpPr bwMode="auto">
          <a:xfrm>
            <a:off x="1027113" y="1749426"/>
            <a:ext cx="522287" cy="4089400"/>
            <a:chOff x="857" y="1101"/>
            <a:chExt cx="329" cy="2576"/>
          </a:xfrm>
        </p:grpSpPr>
        <p:sp>
          <p:nvSpPr>
            <p:cNvPr id="9" name="AutoShape 7"/>
            <p:cNvSpPr>
              <a:spLocks noChangeArrowheads="1"/>
            </p:cNvSpPr>
            <p:nvPr/>
          </p:nvSpPr>
          <p:spPr bwMode="auto">
            <a:xfrm rot="16200000">
              <a:off x="-266" y="2227"/>
              <a:ext cx="2577" cy="328"/>
            </a:xfrm>
            <a:prstGeom prst="roundRect">
              <a:avLst>
                <a:gd name="adj" fmla="val 301"/>
              </a:avLst>
            </a:prstGeom>
            <a:solidFill>
              <a:srgbClr val="FFFFFF"/>
            </a:solidFill>
            <a:ln w="9525">
              <a:noFill/>
              <a:round/>
              <a:headEnd/>
              <a:tailEnd/>
            </a:ln>
          </p:spPr>
          <p:txBody>
            <a:bodyPr wrap="none" anchor="ctr">
              <a:prstTxWarp prst="textNoShape">
                <a:avLst/>
              </a:prstTxWarp>
            </a:bodyPr>
            <a:lstStyle/>
            <a:p>
              <a:endParaRPr lang="en-US"/>
            </a:p>
          </p:txBody>
        </p:sp>
        <p:sp>
          <p:nvSpPr>
            <p:cNvPr id="10" name="Text Box 8"/>
            <p:cNvSpPr txBox="1">
              <a:spLocks noChangeArrowheads="1"/>
            </p:cNvSpPr>
            <p:nvPr/>
          </p:nvSpPr>
          <p:spPr bwMode="auto">
            <a:xfrm rot="16200000">
              <a:off x="-266" y="2227"/>
              <a:ext cx="2577" cy="328"/>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5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solidFill>
                    <a:schemeClr val="tx1"/>
                  </a:solidFill>
                </a:rPr>
                <a:t>Unique Tag Values</a:t>
              </a:r>
            </a:p>
          </p:txBody>
        </p:sp>
      </p:grpSp>
      <p:sp>
        <p:nvSpPr>
          <p:cNvPr id="11" name="AutoShape 9"/>
          <p:cNvSpPr>
            <a:spLocks noChangeArrowheads="1"/>
          </p:cNvSpPr>
          <p:nvPr/>
        </p:nvSpPr>
        <p:spPr bwMode="auto">
          <a:xfrm>
            <a:off x="1560513" y="5616576"/>
            <a:ext cx="6889750" cy="206375"/>
          </a:xfrm>
          <a:prstGeom prst="roundRect">
            <a:avLst>
              <a:gd name="adj" fmla="val 769"/>
            </a:avLst>
          </a:prstGeom>
          <a:solidFill>
            <a:srgbClr val="FFFFFF"/>
          </a:solidFill>
          <a:ln w="9360">
            <a:solidFill>
              <a:srgbClr val="FFFFFF"/>
            </a:solidFill>
            <a:round/>
            <a:headEnd/>
            <a:tailEnd/>
          </a:ln>
        </p:spPr>
        <p:txBody>
          <a:bodyPr wrap="none" anchor="ctr">
            <a:prstTxWarp prst="textNoShape">
              <a:avLst/>
            </a:prstTxWarp>
          </a:bodyPr>
          <a:lstStyle/>
          <a:p>
            <a:endParaRPr lang="en-US"/>
          </a:p>
        </p:txBody>
      </p:sp>
      <p:sp>
        <p:nvSpPr>
          <p:cNvPr id="12" name="AutoShape 10"/>
          <p:cNvSpPr>
            <a:spLocks noChangeArrowheads="1"/>
          </p:cNvSpPr>
          <p:nvPr/>
        </p:nvSpPr>
        <p:spPr bwMode="auto">
          <a:xfrm>
            <a:off x="8154988" y="5810251"/>
            <a:ext cx="293687" cy="436562"/>
          </a:xfrm>
          <a:prstGeom prst="roundRect">
            <a:avLst>
              <a:gd name="adj" fmla="val 542"/>
            </a:avLst>
          </a:prstGeom>
          <a:solidFill>
            <a:srgbClr val="FFFFFF"/>
          </a:solidFill>
          <a:ln w="9360">
            <a:solidFill>
              <a:srgbClr val="FFFFFF"/>
            </a:solidFill>
            <a:round/>
            <a:headEnd/>
            <a:tailEnd/>
          </a:ln>
        </p:spPr>
        <p:txBody>
          <a:bodyPr wrap="none" anchor="ctr">
            <a:prstTxWarp prst="textNoShape">
              <a:avLst/>
            </a:prstTxWarp>
          </a:bodyPr>
          <a:lstStyle/>
          <a:p>
            <a:endParaRPr lang="en-US"/>
          </a:p>
        </p:txBody>
      </p:sp>
      <p:sp>
        <p:nvSpPr>
          <p:cNvPr id="13" name="AutoShape 11"/>
          <p:cNvSpPr>
            <a:spLocks noChangeArrowheads="1"/>
          </p:cNvSpPr>
          <p:nvPr/>
        </p:nvSpPr>
        <p:spPr bwMode="auto">
          <a:xfrm>
            <a:off x="2835275" y="1663701"/>
            <a:ext cx="3876675" cy="449262"/>
          </a:xfrm>
          <a:prstGeom prst="roundRect">
            <a:avLst>
              <a:gd name="adj" fmla="val 352"/>
            </a:avLst>
          </a:prstGeom>
          <a:solidFill>
            <a:srgbClr val="FFFFFF"/>
          </a:solidFill>
          <a:ln w="9360">
            <a:solidFill>
              <a:srgbClr val="FFFFFF"/>
            </a:solidFill>
            <a:round/>
            <a:headEnd/>
            <a:tailEnd/>
          </a:ln>
        </p:spPr>
        <p:txBody>
          <a:bodyPr wrap="none" anchor="ctr">
            <a:prstTxWarp prst="textNoShape">
              <a:avLst/>
            </a:prstTxWarp>
          </a:bodyPr>
          <a:lstStyle/>
          <a:p>
            <a:endParaRPr lang="en-US"/>
          </a:p>
        </p:txBody>
      </p:sp>
      <p:grpSp>
        <p:nvGrpSpPr>
          <p:cNvPr id="14" name="Group 12"/>
          <p:cNvGrpSpPr>
            <a:grpSpLocks/>
          </p:cNvGrpSpPr>
          <p:nvPr/>
        </p:nvGrpSpPr>
        <p:grpSpPr bwMode="auto">
          <a:xfrm>
            <a:off x="2435225" y="1709738"/>
            <a:ext cx="4938713" cy="377825"/>
            <a:chOff x="1744" y="1076"/>
            <a:chExt cx="3111" cy="238"/>
          </a:xfrm>
        </p:grpSpPr>
        <p:sp>
          <p:nvSpPr>
            <p:cNvPr id="15" name="AutoShape 13"/>
            <p:cNvSpPr>
              <a:spLocks noChangeArrowheads="1"/>
            </p:cNvSpPr>
            <p:nvPr/>
          </p:nvSpPr>
          <p:spPr bwMode="auto">
            <a:xfrm>
              <a:off x="1744" y="1088"/>
              <a:ext cx="243" cy="212"/>
            </a:xfrm>
            <a:prstGeom prst="roundRect">
              <a:avLst>
                <a:gd name="adj" fmla="val 468"/>
              </a:avLst>
            </a:prstGeom>
            <a:solidFill>
              <a:srgbClr val="FF0000"/>
            </a:solidFill>
            <a:ln w="9360">
              <a:solidFill>
                <a:srgbClr val="000000"/>
              </a:solidFill>
              <a:round/>
              <a:headEnd/>
              <a:tailEnd/>
            </a:ln>
          </p:spPr>
          <p:txBody>
            <a:bodyPr wrap="none" anchor="ctr">
              <a:prstTxWarp prst="textNoShape">
                <a:avLst/>
              </a:prstTxWarp>
            </a:bodyPr>
            <a:lstStyle/>
            <a:p>
              <a:endParaRPr lang="en-US"/>
            </a:p>
          </p:txBody>
        </p:sp>
        <p:sp>
          <p:nvSpPr>
            <p:cNvPr id="16" name="AutoShape 14"/>
            <p:cNvSpPr>
              <a:spLocks noChangeArrowheads="1"/>
            </p:cNvSpPr>
            <p:nvPr/>
          </p:nvSpPr>
          <p:spPr bwMode="auto">
            <a:xfrm>
              <a:off x="2465" y="1086"/>
              <a:ext cx="243" cy="211"/>
            </a:xfrm>
            <a:prstGeom prst="roundRect">
              <a:avLst>
                <a:gd name="adj" fmla="val 472"/>
              </a:avLst>
            </a:prstGeom>
            <a:solidFill>
              <a:srgbClr val="0066FF"/>
            </a:solidFill>
            <a:ln w="9360">
              <a:solidFill>
                <a:srgbClr val="000000"/>
              </a:solidFill>
              <a:round/>
              <a:headEnd/>
              <a:tailEnd/>
            </a:ln>
          </p:spPr>
          <p:txBody>
            <a:bodyPr wrap="none" anchor="ctr">
              <a:prstTxWarp prst="textNoShape">
                <a:avLst/>
              </a:prstTxWarp>
            </a:bodyPr>
            <a:lstStyle/>
            <a:p>
              <a:endParaRPr lang="en-US"/>
            </a:p>
          </p:txBody>
        </p:sp>
        <p:sp>
          <p:nvSpPr>
            <p:cNvPr id="17" name="AutoShape 15"/>
            <p:cNvSpPr>
              <a:spLocks noChangeArrowheads="1"/>
            </p:cNvSpPr>
            <p:nvPr/>
          </p:nvSpPr>
          <p:spPr bwMode="auto">
            <a:xfrm>
              <a:off x="3251" y="1085"/>
              <a:ext cx="243" cy="212"/>
            </a:xfrm>
            <a:prstGeom prst="roundRect">
              <a:avLst>
                <a:gd name="adj" fmla="val 468"/>
              </a:avLst>
            </a:prstGeom>
            <a:solidFill>
              <a:srgbClr val="66FF33"/>
            </a:solidFill>
            <a:ln w="9360">
              <a:solidFill>
                <a:srgbClr val="000000"/>
              </a:solidFill>
              <a:round/>
              <a:headEnd/>
              <a:tailEnd/>
            </a:ln>
          </p:spPr>
          <p:txBody>
            <a:bodyPr wrap="none" anchor="ctr">
              <a:prstTxWarp prst="textNoShape">
                <a:avLst/>
              </a:prstTxWarp>
            </a:bodyPr>
            <a:lstStyle/>
            <a:p>
              <a:endParaRPr lang="en-US"/>
            </a:p>
          </p:txBody>
        </p:sp>
        <p:sp>
          <p:nvSpPr>
            <p:cNvPr id="18" name="AutoShape 16"/>
            <p:cNvSpPr>
              <a:spLocks noChangeArrowheads="1"/>
            </p:cNvSpPr>
            <p:nvPr/>
          </p:nvSpPr>
          <p:spPr bwMode="auto">
            <a:xfrm>
              <a:off x="4020" y="1091"/>
              <a:ext cx="243" cy="211"/>
            </a:xfrm>
            <a:prstGeom prst="roundRect">
              <a:avLst>
                <a:gd name="adj" fmla="val 472"/>
              </a:avLst>
            </a:prstGeom>
            <a:noFill/>
            <a:ln w="9360">
              <a:solidFill>
                <a:srgbClr val="000000"/>
              </a:solidFill>
              <a:round/>
              <a:headEnd/>
              <a:tailEnd/>
            </a:ln>
          </p:spPr>
          <p:txBody>
            <a:bodyPr wrap="none" anchor="ctr">
              <a:prstTxWarp prst="textNoShape">
                <a:avLst/>
              </a:prstTxWarp>
            </a:bodyPr>
            <a:lstStyle/>
            <a:p>
              <a:endParaRPr lang="en-US"/>
            </a:p>
          </p:txBody>
        </p:sp>
        <p:sp>
          <p:nvSpPr>
            <p:cNvPr id="19" name="Text Box 17"/>
            <p:cNvSpPr txBox="1">
              <a:spLocks noChangeArrowheads="1"/>
            </p:cNvSpPr>
            <p:nvPr/>
          </p:nvSpPr>
          <p:spPr bwMode="auto">
            <a:xfrm>
              <a:off x="1987" y="1077"/>
              <a:ext cx="583" cy="232"/>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Coop</a:t>
              </a:r>
            </a:p>
          </p:txBody>
        </p:sp>
        <p:sp>
          <p:nvSpPr>
            <p:cNvPr id="20" name="Text Box 18"/>
            <p:cNvSpPr txBox="1">
              <a:spLocks noChangeArrowheads="1"/>
            </p:cNvSpPr>
            <p:nvPr/>
          </p:nvSpPr>
          <p:spPr bwMode="auto">
            <a:xfrm>
              <a:off x="2716" y="1076"/>
              <a:ext cx="583" cy="231"/>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Defect</a:t>
              </a:r>
            </a:p>
          </p:txBody>
        </p:sp>
        <p:sp>
          <p:nvSpPr>
            <p:cNvPr id="21" name="Text Box 19"/>
            <p:cNvSpPr txBox="1">
              <a:spLocks noChangeArrowheads="1"/>
            </p:cNvSpPr>
            <p:nvPr/>
          </p:nvSpPr>
          <p:spPr bwMode="auto">
            <a:xfrm>
              <a:off x="3518" y="1083"/>
              <a:ext cx="583" cy="232"/>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Mixed</a:t>
              </a:r>
            </a:p>
          </p:txBody>
        </p:sp>
        <p:sp>
          <p:nvSpPr>
            <p:cNvPr id="22" name="Text Box 20"/>
            <p:cNvSpPr txBox="1">
              <a:spLocks noChangeArrowheads="1"/>
            </p:cNvSpPr>
            <p:nvPr/>
          </p:nvSpPr>
          <p:spPr bwMode="auto">
            <a:xfrm>
              <a:off x="4273" y="1084"/>
              <a:ext cx="583" cy="231"/>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Empty</a:t>
              </a:r>
            </a:p>
          </p:txBody>
        </p:sp>
      </p:gr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Visualising</a:t>
            </a:r>
            <a:r>
              <a:rPr lang="en-US" dirty="0" smtClean="0"/>
              <a:t> the process</a:t>
            </a:r>
            <a:endParaRPr lang="en-US" dirty="0"/>
          </a:p>
        </p:txBody>
      </p:sp>
      <p:pic>
        <p:nvPicPr>
          <p:cNvPr id="5" name="Picture 2"/>
          <p:cNvPicPr>
            <a:picLocks noChangeAspect="1" noChangeArrowheads="1"/>
          </p:cNvPicPr>
          <p:nvPr/>
        </p:nvPicPr>
        <p:blipFill>
          <a:blip r:embed="rId2"/>
          <a:srcRect/>
          <a:stretch>
            <a:fillRect/>
          </a:stretch>
        </p:blipFill>
        <p:spPr bwMode="auto">
          <a:xfrm>
            <a:off x="838200" y="1617663"/>
            <a:ext cx="7221538" cy="4929187"/>
          </a:xfrm>
          <a:prstGeom prst="rect">
            <a:avLst/>
          </a:prstGeom>
          <a:noFill/>
        </p:spPr>
      </p:pic>
      <p:grpSp>
        <p:nvGrpSpPr>
          <p:cNvPr id="6" name="Group 3"/>
          <p:cNvGrpSpPr>
            <a:grpSpLocks/>
          </p:cNvGrpSpPr>
          <p:nvPr/>
        </p:nvGrpSpPr>
        <p:grpSpPr bwMode="auto">
          <a:xfrm>
            <a:off x="1214438" y="5946775"/>
            <a:ext cx="6772275" cy="455613"/>
            <a:chOff x="1127" y="3796"/>
            <a:chExt cx="4266" cy="287"/>
          </a:xfrm>
        </p:grpSpPr>
        <p:sp>
          <p:nvSpPr>
            <p:cNvPr id="7" name="AutoShape 4"/>
            <p:cNvSpPr>
              <a:spLocks noChangeArrowheads="1"/>
            </p:cNvSpPr>
            <p:nvPr/>
          </p:nvSpPr>
          <p:spPr bwMode="auto">
            <a:xfrm>
              <a:off x="1127" y="3796"/>
              <a:ext cx="4267" cy="288"/>
            </a:xfrm>
            <a:prstGeom prst="roundRect">
              <a:avLst>
                <a:gd name="adj" fmla="val 347"/>
              </a:avLst>
            </a:prstGeom>
            <a:solidFill>
              <a:srgbClr val="FFFFFF"/>
            </a:solidFill>
            <a:ln w="9525">
              <a:noFill/>
              <a:round/>
              <a:headEnd/>
              <a:tailEnd/>
            </a:ln>
          </p:spPr>
          <p:txBody>
            <a:bodyPr wrap="none" anchor="ctr">
              <a:prstTxWarp prst="textNoShape">
                <a:avLst/>
              </a:prstTxWarp>
            </a:bodyPr>
            <a:lstStyle/>
            <a:p>
              <a:endParaRPr lang="en-US"/>
            </a:p>
          </p:txBody>
        </p:sp>
        <p:sp>
          <p:nvSpPr>
            <p:cNvPr id="8" name="Text Box 5"/>
            <p:cNvSpPr txBox="1">
              <a:spLocks noChangeArrowheads="1"/>
            </p:cNvSpPr>
            <p:nvPr/>
          </p:nvSpPr>
          <p:spPr bwMode="auto">
            <a:xfrm>
              <a:off x="1127" y="3796"/>
              <a:ext cx="4267" cy="288"/>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5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solidFill>
                    <a:schemeClr val="tx1"/>
                  </a:solidFill>
                </a:rPr>
                <a:t>Time</a:t>
              </a:r>
            </a:p>
          </p:txBody>
        </p:sp>
      </p:grpSp>
      <p:sp>
        <p:nvSpPr>
          <p:cNvPr id="9" name="AutoShape 6"/>
          <p:cNvSpPr>
            <a:spLocks noChangeArrowheads="1"/>
          </p:cNvSpPr>
          <p:nvPr/>
        </p:nvSpPr>
        <p:spPr bwMode="auto">
          <a:xfrm>
            <a:off x="4306888" y="6372225"/>
            <a:ext cx="669925" cy="180975"/>
          </a:xfrm>
          <a:prstGeom prst="roundRect">
            <a:avLst>
              <a:gd name="adj" fmla="val 875"/>
            </a:avLst>
          </a:prstGeom>
          <a:solidFill>
            <a:srgbClr val="FFFFFF"/>
          </a:solidFill>
          <a:ln w="9360">
            <a:solidFill>
              <a:srgbClr val="FFFFFF"/>
            </a:solidFill>
            <a:round/>
            <a:headEnd/>
            <a:tailEnd/>
          </a:ln>
        </p:spPr>
        <p:txBody>
          <a:bodyPr wrap="none" anchor="ctr">
            <a:prstTxWarp prst="textNoShape">
              <a:avLst/>
            </a:prstTxWarp>
          </a:bodyPr>
          <a:lstStyle/>
          <a:p>
            <a:endParaRPr lang="en-US"/>
          </a:p>
        </p:txBody>
      </p:sp>
      <p:grpSp>
        <p:nvGrpSpPr>
          <p:cNvPr id="10" name="Group 7"/>
          <p:cNvGrpSpPr>
            <a:grpSpLocks/>
          </p:cNvGrpSpPr>
          <p:nvPr/>
        </p:nvGrpSpPr>
        <p:grpSpPr bwMode="auto">
          <a:xfrm>
            <a:off x="733425" y="2187575"/>
            <a:ext cx="458788" cy="3590925"/>
            <a:chOff x="824" y="1428"/>
            <a:chExt cx="289" cy="2262"/>
          </a:xfrm>
        </p:grpSpPr>
        <p:sp>
          <p:nvSpPr>
            <p:cNvPr id="11" name="AutoShape 8"/>
            <p:cNvSpPr>
              <a:spLocks noChangeArrowheads="1"/>
            </p:cNvSpPr>
            <p:nvPr/>
          </p:nvSpPr>
          <p:spPr bwMode="auto">
            <a:xfrm rot="16200000">
              <a:off x="-163" y="2417"/>
              <a:ext cx="2263" cy="288"/>
            </a:xfrm>
            <a:prstGeom prst="roundRect">
              <a:avLst>
                <a:gd name="adj" fmla="val 347"/>
              </a:avLst>
            </a:prstGeom>
            <a:solidFill>
              <a:srgbClr val="FFFFFF"/>
            </a:solidFill>
            <a:ln w="9525">
              <a:noFill/>
              <a:round/>
              <a:headEnd/>
              <a:tailEnd/>
            </a:ln>
          </p:spPr>
          <p:txBody>
            <a:bodyPr wrap="none" anchor="ctr">
              <a:prstTxWarp prst="textNoShape">
                <a:avLst/>
              </a:prstTxWarp>
            </a:bodyPr>
            <a:lstStyle/>
            <a:p>
              <a:endParaRPr lang="en-US"/>
            </a:p>
          </p:txBody>
        </p:sp>
        <p:sp>
          <p:nvSpPr>
            <p:cNvPr id="12" name="Text Box 9"/>
            <p:cNvSpPr txBox="1">
              <a:spLocks noChangeArrowheads="1"/>
            </p:cNvSpPr>
            <p:nvPr/>
          </p:nvSpPr>
          <p:spPr bwMode="auto">
            <a:xfrm rot="16200000">
              <a:off x="-163" y="2417"/>
              <a:ext cx="2263" cy="288"/>
            </a:xfrm>
            <a:prstGeom prst="rect">
              <a:avLst/>
            </a:prstGeom>
            <a:noFill/>
            <a:ln w="9525">
              <a:noFill/>
              <a:miter lim="800000"/>
              <a:headEnd/>
              <a:tailEnd/>
            </a:ln>
          </p:spPr>
          <p:txBody>
            <a:bodyPr lIns="90000" tIns="46800" rIns="90000" bIns="46800">
              <a:prstTxWarp prst="textNoShape">
                <a:avLst/>
              </a:prstTxWarp>
              <a:spAutoFit/>
            </a:bodyPr>
            <a:lstStyle/>
            <a:p>
              <a:pPr algn="ctr">
                <a:lnSpc>
                  <a:spcPct val="83000"/>
                </a:lnSpc>
                <a:spcBef>
                  <a:spcPts val="1500"/>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solidFill>
                    <a:schemeClr val="tx1"/>
                  </a:solidFill>
                </a:rPr>
                <a:t>Unique Tag Values</a:t>
              </a:r>
            </a:p>
          </p:txBody>
        </p:sp>
      </p:grpSp>
      <p:sp>
        <p:nvSpPr>
          <p:cNvPr id="13" name="AutoShape 10"/>
          <p:cNvSpPr>
            <a:spLocks noChangeArrowheads="1"/>
          </p:cNvSpPr>
          <p:nvPr/>
        </p:nvSpPr>
        <p:spPr bwMode="auto">
          <a:xfrm>
            <a:off x="2876550" y="1593850"/>
            <a:ext cx="3297238" cy="387350"/>
          </a:xfrm>
          <a:prstGeom prst="roundRect">
            <a:avLst>
              <a:gd name="adj" fmla="val 407"/>
            </a:avLst>
          </a:prstGeom>
          <a:solidFill>
            <a:srgbClr val="FFFFFF"/>
          </a:solidFill>
          <a:ln w="9360">
            <a:solidFill>
              <a:srgbClr val="FFFFFF"/>
            </a:solidFill>
            <a:round/>
            <a:headEnd/>
            <a:tailEnd/>
          </a:ln>
        </p:spPr>
        <p:txBody>
          <a:bodyPr wrap="none" anchor="ctr">
            <a:prstTxWarp prst="textNoShape">
              <a:avLst/>
            </a:prstTxWarp>
          </a:bodyPr>
          <a:lstStyle/>
          <a:p>
            <a:endParaRPr lang="en-US"/>
          </a:p>
        </p:txBody>
      </p:sp>
      <p:grpSp>
        <p:nvGrpSpPr>
          <p:cNvPr id="14" name="Group 11"/>
          <p:cNvGrpSpPr>
            <a:grpSpLocks/>
          </p:cNvGrpSpPr>
          <p:nvPr/>
        </p:nvGrpSpPr>
        <p:grpSpPr bwMode="auto">
          <a:xfrm>
            <a:off x="2154238" y="1538288"/>
            <a:ext cx="4938712" cy="377825"/>
            <a:chOff x="1719" y="1019"/>
            <a:chExt cx="3111" cy="238"/>
          </a:xfrm>
        </p:grpSpPr>
        <p:sp>
          <p:nvSpPr>
            <p:cNvPr id="15" name="AutoShape 12"/>
            <p:cNvSpPr>
              <a:spLocks noChangeArrowheads="1"/>
            </p:cNvSpPr>
            <p:nvPr/>
          </p:nvSpPr>
          <p:spPr bwMode="auto">
            <a:xfrm>
              <a:off x="1719" y="1031"/>
              <a:ext cx="243" cy="211"/>
            </a:xfrm>
            <a:prstGeom prst="roundRect">
              <a:avLst>
                <a:gd name="adj" fmla="val 472"/>
              </a:avLst>
            </a:prstGeom>
            <a:solidFill>
              <a:srgbClr val="FF0000"/>
            </a:solidFill>
            <a:ln w="9360">
              <a:solidFill>
                <a:srgbClr val="000000"/>
              </a:solidFill>
              <a:round/>
              <a:headEnd/>
              <a:tailEnd/>
            </a:ln>
          </p:spPr>
          <p:txBody>
            <a:bodyPr wrap="none" anchor="ctr">
              <a:prstTxWarp prst="textNoShape">
                <a:avLst/>
              </a:prstTxWarp>
            </a:bodyPr>
            <a:lstStyle/>
            <a:p>
              <a:endParaRPr lang="en-US"/>
            </a:p>
          </p:txBody>
        </p:sp>
        <p:sp>
          <p:nvSpPr>
            <p:cNvPr id="16" name="AutoShape 13"/>
            <p:cNvSpPr>
              <a:spLocks noChangeArrowheads="1"/>
            </p:cNvSpPr>
            <p:nvPr/>
          </p:nvSpPr>
          <p:spPr bwMode="auto">
            <a:xfrm>
              <a:off x="2440" y="1029"/>
              <a:ext cx="243" cy="211"/>
            </a:xfrm>
            <a:prstGeom prst="roundRect">
              <a:avLst>
                <a:gd name="adj" fmla="val 472"/>
              </a:avLst>
            </a:prstGeom>
            <a:solidFill>
              <a:srgbClr val="0066FF"/>
            </a:solidFill>
            <a:ln w="9360">
              <a:solidFill>
                <a:srgbClr val="000000"/>
              </a:solidFill>
              <a:round/>
              <a:headEnd/>
              <a:tailEnd/>
            </a:ln>
          </p:spPr>
          <p:txBody>
            <a:bodyPr wrap="none" anchor="ctr">
              <a:prstTxWarp prst="textNoShape">
                <a:avLst/>
              </a:prstTxWarp>
            </a:bodyPr>
            <a:lstStyle/>
            <a:p>
              <a:endParaRPr lang="en-US"/>
            </a:p>
          </p:txBody>
        </p:sp>
        <p:sp>
          <p:nvSpPr>
            <p:cNvPr id="17" name="AutoShape 14"/>
            <p:cNvSpPr>
              <a:spLocks noChangeArrowheads="1"/>
            </p:cNvSpPr>
            <p:nvPr/>
          </p:nvSpPr>
          <p:spPr bwMode="auto">
            <a:xfrm>
              <a:off x="3226" y="1028"/>
              <a:ext cx="243" cy="211"/>
            </a:xfrm>
            <a:prstGeom prst="roundRect">
              <a:avLst>
                <a:gd name="adj" fmla="val 472"/>
              </a:avLst>
            </a:prstGeom>
            <a:solidFill>
              <a:srgbClr val="66FF33"/>
            </a:solidFill>
            <a:ln w="9360">
              <a:solidFill>
                <a:srgbClr val="000000"/>
              </a:solidFill>
              <a:round/>
              <a:headEnd/>
              <a:tailEnd/>
            </a:ln>
          </p:spPr>
          <p:txBody>
            <a:bodyPr wrap="none" anchor="ctr">
              <a:prstTxWarp prst="textNoShape">
                <a:avLst/>
              </a:prstTxWarp>
            </a:bodyPr>
            <a:lstStyle/>
            <a:p>
              <a:endParaRPr lang="en-US"/>
            </a:p>
          </p:txBody>
        </p:sp>
        <p:sp>
          <p:nvSpPr>
            <p:cNvPr id="18" name="AutoShape 15"/>
            <p:cNvSpPr>
              <a:spLocks noChangeArrowheads="1"/>
            </p:cNvSpPr>
            <p:nvPr/>
          </p:nvSpPr>
          <p:spPr bwMode="auto">
            <a:xfrm>
              <a:off x="3995" y="1034"/>
              <a:ext cx="243" cy="211"/>
            </a:xfrm>
            <a:prstGeom prst="roundRect">
              <a:avLst>
                <a:gd name="adj" fmla="val 472"/>
              </a:avLst>
            </a:prstGeom>
            <a:noFill/>
            <a:ln w="9360">
              <a:solidFill>
                <a:srgbClr val="000000"/>
              </a:solidFill>
              <a:round/>
              <a:headEnd/>
              <a:tailEnd/>
            </a:ln>
          </p:spPr>
          <p:txBody>
            <a:bodyPr wrap="none" anchor="ctr">
              <a:prstTxWarp prst="textNoShape">
                <a:avLst/>
              </a:prstTxWarp>
            </a:bodyPr>
            <a:lstStyle/>
            <a:p>
              <a:endParaRPr lang="en-US"/>
            </a:p>
          </p:txBody>
        </p:sp>
        <p:sp>
          <p:nvSpPr>
            <p:cNvPr id="19" name="Text Box 16"/>
            <p:cNvSpPr txBox="1">
              <a:spLocks noChangeArrowheads="1"/>
            </p:cNvSpPr>
            <p:nvPr/>
          </p:nvSpPr>
          <p:spPr bwMode="auto">
            <a:xfrm>
              <a:off x="1962" y="1020"/>
              <a:ext cx="583" cy="231"/>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Coop</a:t>
              </a:r>
            </a:p>
          </p:txBody>
        </p:sp>
        <p:sp>
          <p:nvSpPr>
            <p:cNvPr id="20" name="Text Box 17"/>
            <p:cNvSpPr txBox="1">
              <a:spLocks noChangeArrowheads="1"/>
            </p:cNvSpPr>
            <p:nvPr/>
          </p:nvSpPr>
          <p:spPr bwMode="auto">
            <a:xfrm>
              <a:off x="2691" y="1019"/>
              <a:ext cx="583" cy="231"/>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Defect</a:t>
              </a:r>
            </a:p>
          </p:txBody>
        </p:sp>
        <p:sp>
          <p:nvSpPr>
            <p:cNvPr id="21" name="Text Box 18"/>
            <p:cNvSpPr txBox="1">
              <a:spLocks noChangeArrowheads="1"/>
            </p:cNvSpPr>
            <p:nvPr/>
          </p:nvSpPr>
          <p:spPr bwMode="auto">
            <a:xfrm>
              <a:off x="3493" y="1026"/>
              <a:ext cx="583" cy="231"/>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Mixed</a:t>
              </a:r>
            </a:p>
          </p:txBody>
        </p:sp>
        <p:sp>
          <p:nvSpPr>
            <p:cNvPr id="22" name="Text Box 19"/>
            <p:cNvSpPr txBox="1">
              <a:spLocks noChangeArrowheads="1"/>
            </p:cNvSpPr>
            <p:nvPr/>
          </p:nvSpPr>
          <p:spPr bwMode="auto">
            <a:xfrm>
              <a:off x="4248" y="1027"/>
              <a:ext cx="583" cy="231"/>
            </a:xfrm>
            <a:prstGeom prst="rect">
              <a:avLst/>
            </a:prstGeom>
            <a:noFill/>
            <a:ln w="9525">
              <a:noFill/>
              <a:miter lim="800000"/>
              <a:headEnd/>
              <a:tailEnd/>
            </a:ln>
          </p:spPr>
          <p:txBody>
            <a:bodyPr lIns="90000" tIns="46800" rIns="90000" bIns="46800">
              <a:prstTxWarp prst="textNoShape">
                <a:avLst/>
              </a:prstTxWarp>
              <a:spAutoFit/>
            </a:bodyPr>
            <a:lstStyle/>
            <a:p>
              <a:pPr>
                <a:lnSpc>
                  <a:spcPct val="83000"/>
                </a:lnSpc>
                <a:spcBef>
                  <a:spcPts val="1125"/>
                </a:spcBef>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solidFill>
                    <a:schemeClr val="tx1"/>
                  </a:solidFill>
                </a:rPr>
                <a:t>Empty</a:t>
              </a:r>
            </a:p>
          </p:txBody>
        </p:sp>
      </p:gr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your tags fast…</a:t>
            </a:r>
            <a:endParaRPr lang="en-US" dirty="0"/>
          </a:p>
        </p:txBody>
      </p:sp>
      <p:sp>
        <p:nvSpPr>
          <p:cNvPr id="3" name="Content Placeholder 2"/>
          <p:cNvSpPr>
            <a:spLocks noGrp="1"/>
          </p:cNvSpPr>
          <p:nvPr>
            <p:ph idx="1"/>
          </p:nvPr>
        </p:nvSpPr>
        <p:spPr/>
        <p:txBody>
          <a:bodyPr>
            <a:normAutofit fontScale="92500"/>
          </a:bodyPr>
          <a:lstStyle/>
          <a:p>
            <a:r>
              <a:rPr lang="en-GB" dirty="0" smtClean="0"/>
              <a:t>Groups have to be formed more quickly than they invaded and killed</a:t>
            </a:r>
          </a:p>
          <a:p>
            <a:r>
              <a:rPr lang="en-GB" dirty="0" smtClean="0"/>
              <a:t>New groups are formed by mutation on the tag</a:t>
            </a:r>
          </a:p>
          <a:p>
            <a:r>
              <a:rPr lang="en-GB" dirty="0" smtClean="0"/>
              <a:t>Old groups are killed by mutation on the strategy</a:t>
            </a:r>
          </a:p>
          <a:p>
            <a:r>
              <a:rPr lang="en-GB" dirty="0" smtClean="0"/>
              <a:t>So if tag mutation &gt; strategy mutation this should promote cooperation?</a:t>
            </a:r>
          </a:p>
          <a:p>
            <a:r>
              <a:rPr lang="en-GB" dirty="0" smtClean="0"/>
              <a:t>Test it by looking at the existing models and implementing a new one</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Tag / strategy mutation rate</a:t>
            </a:r>
            <a:endParaRPr lang="en-US" dirty="0"/>
          </a:p>
        </p:txBody>
      </p:sp>
      <p:pic>
        <p:nvPicPr>
          <p:cNvPr id="4" name="Picture 2"/>
          <p:cNvPicPr>
            <a:picLocks noChangeAspect="1" noChangeArrowheads="1"/>
          </p:cNvPicPr>
          <p:nvPr/>
        </p:nvPicPr>
        <p:blipFill>
          <a:blip r:embed="rId2"/>
          <a:srcRect/>
          <a:stretch>
            <a:fillRect/>
          </a:stretch>
        </p:blipFill>
        <p:spPr bwMode="auto">
          <a:xfrm>
            <a:off x="914400" y="1619250"/>
            <a:ext cx="7223125" cy="4881563"/>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Abstract models / artificial societies</a:t>
            </a:r>
          </a:p>
          <a:p>
            <a:r>
              <a:rPr lang="en-US" dirty="0" smtClean="0"/>
              <a:t>Agent based modeling</a:t>
            </a:r>
          </a:p>
          <a:p>
            <a:r>
              <a:rPr lang="en-US" dirty="0" smtClean="0"/>
              <a:t>Thought experiments</a:t>
            </a:r>
          </a:p>
          <a:p>
            <a:r>
              <a:rPr lang="en-US" dirty="0" smtClean="0"/>
              <a:t>Not empirically verified / or applied</a:t>
            </a:r>
          </a:p>
          <a:p>
            <a:r>
              <a:rPr lang="en-US" dirty="0" smtClean="0"/>
              <a:t>Relax assumptions of traditional game theory / rational action approach</a:t>
            </a:r>
          </a:p>
          <a:p>
            <a:r>
              <a:rPr lang="en-US" dirty="0" smtClean="0"/>
              <a:t>Copying (replication) and limited innovation (mutation) =&gt; cultural evolution?</a:t>
            </a:r>
          </a:p>
          <a:p>
            <a:r>
              <a:rPr lang="en-US" dirty="0" smtClean="0"/>
              <a:t>“Emergent” macro outcomes</a:t>
            </a:r>
          </a:p>
          <a:p>
            <a:r>
              <a:rPr lang="en-US" dirty="0" smtClean="0"/>
              <a:t>Focus on social dilemma / public goods type scenarios </a:t>
            </a:r>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rewiring movie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Simple copying heuristics based on individual utility with social structure =&gt; “as if” a motivating force higher than self-interest towards to in-group</a:t>
            </a:r>
          </a:p>
          <a:p>
            <a:r>
              <a:rPr lang="en-US" dirty="0" smtClean="0"/>
              <a:t>Agents “vote with their feet” by moving to better groups via copying</a:t>
            </a:r>
          </a:p>
          <a:p>
            <a:r>
              <a:rPr lang="en-US" dirty="0" smtClean="0"/>
              <a:t>History of system important to understand </a:t>
            </a:r>
            <a:r>
              <a:rPr lang="en-US" dirty="0" err="1" smtClean="0"/>
              <a:t>behaviour</a:t>
            </a:r>
            <a:r>
              <a:rPr lang="en-US" dirty="0" smtClean="0"/>
              <a:t> at any given point in time </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Any Use?</a:t>
            </a:r>
            <a:endParaRPr lang="en-US" dirty="0"/>
          </a:p>
        </p:txBody>
      </p:sp>
      <p:sp>
        <p:nvSpPr>
          <p:cNvPr id="3" name="Content Placeholder 2"/>
          <p:cNvSpPr>
            <a:spLocks noGrp="1"/>
          </p:cNvSpPr>
          <p:nvPr>
            <p:ph idx="1"/>
          </p:nvPr>
        </p:nvSpPr>
        <p:spPr/>
        <p:txBody>
          <a:bodyPr>
            <a:normAutofit fontScale="92500"/>
          </a:bodyPr>
          <a:lstStyle/>
          <a:p>
            <a:r>
              <a:rPr lang="en-US" dirty="0" smtClean="0"/>
              <a:t>Can such processes be observed in real systems? How could they be measured?</a:t>
            </a:r>
          </a:p>
          <a:p>
            <a:r>
              <a:rPr lang="en-US" dirty="0" smtClean="0"/>
              <a:t>Models assume the rapid ability to create new groups and free movement between groups – is this valid in real systems?</a:t>
            </a:r>
          </a:p>
          <a:p>
            <a:r>
              <a:rPr lang="en-US" dirty="0" smtClean="0"/>
              <a:t>Online communities? Ephemeral groups? Twitter tags?</a:t>
            </a:r>
          </a:p>
          <a:p>
            <a:r>
              <a:rPr lang="en-US" dirty="0" smtClean="0"/>
              <a:t>Can such models be adapted from the abstract to particular scenarios? Vary assumptions?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Agents interact producing individual payoffs (e.g. Prisoner’s Dilemma game)</a:t>
            </a:r>
          </a:p>
          <a:p>
            <a:r>
              <a:rPr lang="en-US" dirty="0" smtClean="0"/>
              <a:t>Agent action determined by </a:t>
            </a:r>
            <a:r>
              <a:rPr lang="en-US" dirty="0"/>
              <a:t>a</a:t>
            </a:r>
            <a:r>
              <a:rPr lang="en-US" dirty="0" smtClean="0"/>
              <a:t> trait (e.g. cooperate or defect)</a:t>
            </a:r>
          </a:p>
          <a:p>
            <a:r>
              <a:rPr lang="en-US" dirty="0" smtClean="0"/>
              <a:t>Agents select interaction partners based on further trait defining an “in-group”</a:t>
            </a:r>
          </a:p>
          <a:p>
            <a:r>
              <a:rPr lang="en-US" dirty="0"/>
              <a:t>T</a:t>
            </a:r>
            <a:r>
              <a:rPr lang="en-US" dirty="0" smtClean="0"/>
              <a:t>raits can be copied and mutated</a:t>
            </a:r>
          </a:p>
          <a:p>
            <a:r>
              <a:rPr lang="en-US" dirty="0" smtClean="0"/>
              <a:t>Agents tend to copy traits that produce higher individual payoffs</a:t>
            </a:r>
          </a:p>
          <a:p>
            <a:r>
              <a:rPr lang="en-US" dirty="0" smtClean="0"/>
              <a:t>Evolutionary game theory </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ig1.pdf"/>
          <p:cNvPicPr>
            <a:picLocks noChangeAspect="1"/>
          </p:cNvPicPr>
          <p:nvPr/>
        </p:nvPicPr>
        <p:blipFill>
          <a:blip r:embed="rId2"/>
          <a:stretch>
            <a:fillRect/>
          </a:stretch>
        </p:blipFill>
        <p:spPr>
          <a:xfrm>
            <a:off x="2374900" y="457200"/>
            <a:ext cx="4394200" cy="4140200"/>
          </a:xfrm>
          <a:prstGeom prst="rect">
            <a:avLst/>
          </a:prstGeom>
        </p:spPr>
      </p:pic>
      <p:sp>
        <p:nvSpPr>
          <p:cNvPr id="6" name="Rectangle 5"/>
          <p:cNvSpPr/>
          <p:nvPr/>
        </p:nvSpPr>
        <p:spPr>
          <a:xfrm>
            <a:off x="914400" y="5029200"/>
            <a:ext cx="7315200" cy="1200329"/>
          </a:xfrm>
          <a:prstGeom prst="rect">
            <a:avLst/>
          </a:prstGeom>
        </p:spPr>
        <p:txBody>
          <a:bodyPr wrap="square">
            <a:spAutoFit/>
          </a:bodyPr>
          <a:lstStyle/>
          <a:p>
            <a:pPr algn="ctr"/>
            <a:r>
              <a:rPr lang="en-US" i="1" dirty="0" smtClean="0"/>
              <a:t>Figure 1. Traditionally, game theory models have focused on agents with unbounded rationality and complete information. The cultural group selection models presented here focus on highly bounded rationality and incomplete information.</a:t>
            </a: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g2.pdf"/>
          <p:cNvPicPr>
            <a:picLocks noChangeAspect="1"/>
          </p:cNvPicPr>
          <p:nvPr/>
        </p:nvPicPr>
        <p:blipFill>
          <a:blip r:embed="rId2"/>
          <a:stretch>
            <a:fillRect/>
          </a:stretch>
        </p:blipFill>
        <p:spPr>
          <a:xfrm>
            <a:off x="2387600" y="457200"/>
            <a:ext cx="4368800" cy="4127500"/>
          </a:xfrm>
          <a:prstGeom prst="rect">
            <a:avLst/>
          </a:prstGeom>
        </p:spPr>
      </p:pic>
      <p:sp>
        <p:nvSpPr>
          <p:cNvPr id="3" name="Rectangle 2"/>
          <p:cNvSpPr/>
          <p:nvPr/>
        </p:nvSpPr>
        <p:spPr>
          <a:xfrm>
            <a:off x="914400" y="5029200"/>
            <a:ext cx="7315200" cy="923330"/>
          </a:xfrm>
          <a:prstGeom prst="rect">
            <a:avLst/>
          </a:prstGeom>
        </p:spPr>
        <p:txBody>
          <a:bodyPr>
            <a:spAutoFit/>
          </a:bodyPr>
          <a:lstStyle/>
          <a:p>
            <a:pPr algn="ctr"/>
            <a:r>
              <a:rPr lang="en-US" i="1" dirty="0" smtClean="0"/>
              <a:t>Figure 2. Cultural group selection models also differ from the traditional game theory approach in their focus on social learning and (often emergent) social utility over individual utility.</a:t>
            </a: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g3.pdf"/>
          <p:cNvPicPr>
            <a:picLocks noChangeAspect="1"/>
          </p:cNvPicPr>
          <p:nvPr/>
        </p:nvPicPr>
        <p:blipFill>
          <a:blip r:embed="rId2"/>
          <a:stretch>
            <a:fillRect/>
          </a:stretch>
        </p:blipFill>
        <p:spPr>
          <a:xfrm>
            <a:off x="2374900" y="457200"/>
            <a:ext cx="4394200" cy="4152900"/>
          </a:xfrm>
          <a:prstGeom prst="rect">
            <a:avLst/>
          </a:prstGeom>
        </p:spPr>
      </p:pic>
      <p:sp>
        <p:nvSpPr>
          <p:cNvPr id="3" name="Rectangle 2"/>
          <p:cNvSpPr/>
          <p:nvPr/>
        </p:nvSpPr>
        <p:spPr>
          <a:xfrm>
            <a:off x="914400" y="5029200"/>
            <a:ext cx="7315200" cy="923330"/>
          </a:xfrm>
          <a:prstGeom prst="rect">
            <a:avLst/>
          </a:prstGeom>
        </p:spPr>
        <p:txBody>
          <a:bodyPr>
            <a:spAutoFit/>
          </a:bodyPr>
          <a:lstStyle/>
          <a:p>
            <a:pPr algn="ctr"/>
            <a:r>
              <a:rPr lang="en-US" i="1" dirty="0" smtClean="0"/>
              <a:t>Figure 3. The cultural group selection models represent interactions within dynamic social structures whereas game theory has tended towards static “mean field” structures.</a:t>
            </a: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g4.pdf"/>
          <p:cNvPicPr>
            <a:picLocks noChangeAspect="1"/>
          </p:cNvPicPr>
          <p:nvPr/>
        </p:nvPicPr>
        <p:blipFill>
          <a:blip r:embed="rId2"/>
          <a:stretch>
            <a:fillRect/>
          </a:stretch>
        </p:blipFill>
        <p:spPr>
          <a:xfrm>
            <a:off x="755650" y="457200"/>
            <a:ext cx="7632700" cy="2984500"/>
          </a:xfrm>
          <a:prstGeom prst="rect">
            <a:avLst/>
          </a:prstGeom>
        </p:spPr>
      </p:pic>
      <p:sp>
        <p:nvSpPr>
          <p:cNvPr id="3" name="Rectangle 2"/>
          <p:cNvSpPr/>
          <p:nvPr/>
        </p:nvSpPr>
        <p:spPr>
          <a:xfrm>
            <a:off x="914400" y="5029200"/>
            <a:ext cx="7315200" cy="1477328"/>
          </a:xfrm>
          <a:prstGeom prst="rect">
            <a:avLst/>
          </a:prstGeom>
        </p:spPr>
        <p:txBody>
          <a:bodyPr>
            <a:spAutoFit/>
          </a:bodyPr>
          <a:lstStyle/>
          <a:p>
            <a:pPr algn="ctr"/>
            <a:r>
              <a:rPr lang="en-US" i="1" dirty="0" smtClean="0"/>
              <a:t>Figure 4. Schematic of the evolution of groups in the tag model.</a:t>
            </a:r>
          </a:p>
          <a:p>
            <a:pPr algn="ctr"/>
            <a:r>
              <a:rPr lang="en-US" i="1" dirty="0" smtClean="0"/>
              <a:t>Three generations (a-c) are shown. White individuals are pro-social, black are selfish. Individuals sharing the same tag are shown clustered and bounded by large circles. Arrows indicate group linage. Migration between groups is not shown.</a:t>
            </a: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g5.pdf"/>
          <p:cNvPicPr>
            <a:picLocks noChangeAspect="1"/>
          </p:cNvPicPr>
          <p:nvPr/>
        </p:nvPicPr>
        <p:blipFill>
          <a:blip r:embed="rId2"/>
          <a:stretch>
            <a:fillRect/>
          </a:stretch>
        </p:blipFill>
        <p:spPr>
          <a:xfrm>
            <a:off x="742950" y="457200"/>
            <a:ext cx="7658100" cy="3009900"/>
          </a:xfrm>
          <a:prstGeom prst="rect">
            <a:avLst/>
          </a:prstGeom>
        </p:spPr>
      </p:pic>
      <p:sp>
        <p:nvSpPr>
          <p:cNvPr id="3" name="Rectangle 2"/>
          <p:cNvSpPr/>
          <p:nvPr/>
        </p:nvSpPr>
        <p:spPr>
          <a:xfrm>
            <a:off x="914400" y="5029200"/>
            <a:ext cx="7315200" cy="1200329"/>
          </a:xfrm>
          <a:prstGeom prst="rect">
            <a:avLst/>
          </a:prstGeom>
        </p:spPr>
        <p:txBody>
          <a:bodyPr>
            <a:spAutoFit/>
          </a:bodyPr>
          <a:lstStyle/>
          <a:p>
            <a:pPr algn="ctr"/>
            <a:r>
              <a:rPr lang="en-US" i="1" dirty="0" smtClean="0"/>
              <a:t>Figure 5. Schematic of the evolution of groups (cliques) in the network-rewiring model. Three generations (a-c) are shown. White individuals are pro-social, black are selfish. Arrows indicate group linage. Notice the similarity to the tag model in figure 4.</a:t>
            </a: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g6.pdf"/>
          <p:cNvPicPr>
            <a:picLocks noChangeAspect="1"/>
          </p:cNvPicPr>
          <p:nvPr/>
        </p:nvPicPr>
        <p:blipFill>
          <a:blip r:embed="rId2"/>
          <a:stretch>
            <a:fillRect/>
          </a:stretch>
        </p:blipFill>
        <p:spPr>
          <a:xfrm>
            <a:off x="749300" y="457200"/>
            <a:ext cx="7645400" cy="2984500"/>
          </a:xfrm>
          <a:prstGeom prst="rect">
            <a:avLst/>
          </a:prstGeom>
        </p:spPr>
      </p:pic>
      <p:sp>
        <p:nvSpPr>
          <p:cNvPr id="3" name="Rectangle 2"/>
          <p:cNvSpPr/>
          <p:nvPr/>
        </p:nvSpPr>
        <p:spPr>
          <a:xfrm>
            <a:off x="914400" y="5029200"/>
            <a:ext cx="7315200" cy="1477328"/>
          </a:xfrm>
          <a:prstGeom prst="rect">
            <a:avLst/>
          </a:prstGeom>
        </p:spPr>
        <p:txBody>
          <a:bodyPr>
            <a:spAutoFit/>
          </a:bodyPr>
          <a:lstStyle/>
          <a:p>
            <a:pPr algn="ctr"/>
            <a:r>
              <a:rPr lang="en-US" i="1" dirty="0" smtClean="0"/>
              <a:t>Figure 6. Schematic of the evolution of groups in the group-splitting model. Three generations (a-c) are shown. White individuals are pro-social, black are selfish. Individuals sharing the same group are shown clustered and bounded by large circles. Arrows indicate group linage. Migration between groups is not shown.</a:t>
            </a:r>
            <a:endParaRPr lang="en-US" i="1"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906</TotalTime>
  <Words>833</Words>
  <Application>Microsoft Macintosh PowerPoint</Application>
  <PresentationFormat>On-screen Show (4:3)</PresentationFormat>
  <Paragraphs>93</Paragraphs>
  <Slides>22</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22</vt:i4>
      </vt:variant>
    </vt:vector>
  </HeadingPairs>
  <TitlesOfParts>
    <vt:vector size="23" baseType="lpstr">
      <vt:lpstr>Office Theme</vt:lpstr>
      <vt:lpstr>Rationality meets the tribe: Some models of cultural group selection  </vt:lpstr>
      <vt:lpstr>Models?</vt:lpstr>
      <vt:lpstr>Assumptions</vt:lpstr>
      <vt:lpstr>PowerPoint Presentation</vt:lpstr>
      <vt:lpstr>PowerPoint Presentation</vt:lpstr>
      <vt:lpstr>PowerPoint Presentation</vt:lpstr>
      <vt:lpstr>PowerPoint Presentation</vt:lpstr>
      <vt:lpstr>PowerPoint Presentation</vt:lpstr>
      <vt:lpstr>PowerPoint Presentation</vt:lpstr>
      <vt:lpstr>What are tags</vt:lpstr>
      <vt:lpstr>Tag Models</vt:lpstr>
      <vt:lpstr>Tags in the literature</vt:lpstr>
      <vt:lpstr>Generic evolutionary algorithm</vt:lpstr>
      <vt:lpstr>Agents – a tag and a PD strategy</vt:lpstr>
      <vt:lpstr>How tags work</vt:lpstr>
      <vt:lpstr>Visualising the process</vt:lpstr>
      <vt:lpstr>Visualising the process</vt:lpstr>
      <vt:lpstr>Change your tags fast…</vt:lpstr>
      <vt:lpstr>Tag / strategy mutation rate</vt:lpstr>
      <vt:lpstr>Network rewiring movie</vt:lpstr>
      <vt:lpstr>Summary</vt:lpstr>
      <vt:lpstr>Any Use?</vt:lpstr>
    </vt:vector>
  </TitlesOfParts>
  <Company>uni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Rationality meets the tribe: Recent models of cultural group selection  </dc:title>
  <dc:creator>Jeff</dc:creator>
  <cp:lastModifiedBy>David Hales</cp:lastModifiedBy>
  <cp:revision>50</cp:revision>
  <dcterms:created xsi:type="dcterms:W3CDTF">2011-12-14T14:03:28Z</dcterms:created>
  <dcterms:modified xsi:type="dcterms:W3CDTF">2011-12-15T23:04:52Z</dcterms:modified>
</cp:coreProperties>
</file>