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s/slide69.xml" ContentType="application/vnd.openxmlformats-officedocument.presentationml.slide+xml"/>
  <Override PartName="/ppt/slides/slide14.xml" ContentType="application/vnd.openxmlformats-officedocument.presentationml.slide+xml"/>
  <Default Extension="pdf" ContentType="application/pdf"/>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85.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83.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89.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82.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8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1.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s/slide8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80.xml" ContentType="application/vnd.openxmlformats-officedocument.presentationml.slide+xml"/>
  <Override PartName="/ppt/slides/slide63.xml" ContentType="application/vnd.openxmlformats-officedocument.presentationml.slide+xml"/>
  <Override PartName="/ppt/slides/slide79.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s/slide8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91"/>
  </p:notesMasterIdLst>
  <p:sldIdLst>
    <p:sldId id="256" r:id="rId2"/>
    <p:sldId id="257" r:id="rId3"/>
    <p:sldId id="259" r:id="rId4"/>
    <p:sldId id="258" r:id="rId5"/>
    <p:sldId id="260" r:id="rId6"/>
    <p:sldId id="261" r:id="rId7"/>
    <p:sldId id="263" r:id="rId8"/>
    <p:sldId id="262" r:id="rId9"/>
    <p:sldId id="265" r:id="rId10"/>
    <p:sldId id="264" r:id="rId11"/>
    <p:sldId id="289"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8" d="100"/>
          <a:sy n="98" d="100"/>
        </p:scale>
        <p:origin x="-1120"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06DD51-E567-B14D-A888-22A0354B757F}" type="datetimeFigureOut">
              <a:rPr lang="en-US" smtClean="0"/>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8D90E-289F-5342-ACC9-9BDEF3FA62F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C59CC2-91E9-0F43-A3F4-9EA9C662E0B0}" type="slidenum">
              <a:rPr lang="en-GB" smtClean="0"/>
              <a:pPr/>
              <a:t>19</a:t>
            </a:fld>
            <a:endParaRPr lang="en-GB" smtClean="0"/>
          </a:p>
        </p:txBody>
      </p:sp>
      <p:sp>
        <p:nvSpPr>
          <p:cNvPr id="31747" name="Text Box 1"/>
          <p:cNvSpPr>
            <a:spLocks noChangeArrowheads="1"/>
          </p:cNvSpPr>
          <p:nvPr>
            <p:ph type="sldImg"/>
          </p:nvPr>
        </p:nvSpPr>
        <p:spPr bwMode="auto">
          <a:solidFill>
            <a:srgbClr val="FFFFFF"/>
          </a:solidFill>
          <a:ln>
            <a:solidFill>
              <a:srgbClr val="000000"/>
            </a:solidFill>
            <a:miter lim="800000"/>
            <a:headEnd/>
            <a:tailEnd/>
          </a:ln>
        </p:spPr>
      </p:sp>
      <p:sp>
        <p:nvSpPr>
          <p:cNvPr id="31748" name="Text Box 2"/>
          <p:cNvSpPr>
            <a:spLocks noChangeArrowheads="1"/>
          </p:cNvSpPr>
          <p:nvPr>
            <p:ph type="body" idx="1"/>
          </p:nvPr>
        </p:nvSpPr>
        <p:spPr bwMode="auto">
          <a:xfrm>
            <a:off x="685800" y="4343400"/>
            <a:ext cx="5486400" cy="4025900"/>
          </a:xfrm>
          <a:noFill/>
        </p:spPr>
        <p:txBody>
          <a:bodyPr wrap="none" numCol="1" anchor="ctr" anchorCtr="0" compatLnSpc="1">
            <a:prstTxWarp prst="textNoShape">
              <a:avLst/>
            </a:prstTxWarp>
          </a:bodyPr>
          <a:lstStyle/>
          <a:p>
            <a:pPr eaLnBrk="1" hangingPunct="1">
              <a:spcBef>
                <a:spcPct val="0"/>
              </a:spcBef>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965639C-D044-3A40-9788-49B0C016A44B}" type="slidenum">
              <a:rPr lang="en-GB" smtClean="0"/>
              <a:pPr/>
              <a:t>20</a:t>
            </a:fld>
            <a:endParaRPr lang="en-GB" smtClean="0"/>
          </a:p>
        </p:txBody>
      </p:sp>
      <p:sp>
        <p:nvSpPr>
          <p:cNvPr id="33795" name="Text Box 1"/>
          <p:cNvSpPr>
            <a:spLocks noChangeArrowheads="1"/>
          </p:cNvSpPr>
          <p:nvPr>
            <p:ph type="sldImg"/>
          </p:nvPr>
        </p:nvSpPr>
        <p:spPr bwMode="auto">
          <a:solidFill>
            <a:srgbClr val="FFFFFF"/>
          </a:solidFill>
          <a:ln>
            <a:solidFill>
              <a:srgbClr val="000000"/>
            </a:solidFill>
            <a:miter lim="800000"/>
            <a:headEnd/>
            <a:tailEnd/>
          </a:ln>
        </p:spPr>
      </p:sp>
      <p:sp>
        <p:nvSpPr>
          <p:cNvPr id="33796" name="Text Box 2"/>
          <p:cNvSpPr>
            <a:spLocks noChangeArrowheads="1"/>
          </p:cNvSpPr>
          <p:nvPr>
            <p:ph type="body" idx="1"/>
          </p:nvPr>
        </p:nvSpPr>
        <p:spPr bwMode="auto">
          <a:xfrm>
            <a:off x="685800" y="4343400"/>
            <a:ext cx="5486400" cy="4025900"/>
          </a:xfrm>
          <a:noFill/>
        </p:spPr>
        <p:txBody>
          <a:bodyPr wrap="none" numCol="1" anchor="ctr" anchorCtr="0" compatLnSpc="1">
            <a:prstTxWarp prst="textNoShape">
              <a:avLst/>
            </a:prstTxWarp>
          </a:bodyPr>
          <a:lstStyle/>
          <a:p>
            <a:pPr eaLnBrk="1" hangingPunct="1">
              <a:spcBef>
                <a:spcPct val="0"/>
              </a:spcBef>
            </a:pPr>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E4311D-57A2-C745-9D9B-B87F769C9EB0}" type="datetimeFigureOut">
              <a:rPr lang="en-US" smtClean="0"/>
              <a:pPr/>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4311D-57A2-C745-9D9B-B87F769C9EB0}" type="datetimeFigureOut">
              <a:rPr lang="en-US" smtClean="0"/>
              <a:pPr/>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4311D-57A2-C745-9D9B-B87F769C9EB0}" type="datetimeFigureOut">
              <a:rPr lang="en-US" smtClean="0"/>
              <a:pPr/>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E4311D-57A2-C745-9D9B-B87F769C9EB0}" type="datetimeFigureOut">
              <a:rPr lang="en-US" smtClean="0"/>
              <a:pPr/>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E4311D-57A2-C745-9D9B-B87F769C9EB0}" type="datetimeFigureOut">
              <a:rPr lang="en-US" smtClean="0"/>
              <a:pPr/>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E4311D-57A2-C745-9D9B-B87F769C9EB0}" type="datetimeFigureOut">
              <a:rPr lang="en-US" smtClean="0"/>
              <a:pPr/>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E4311D-57A2-C745-9D9B-B87F769C9EB0}" type="datetimeFigureOut">
              <a:rPr lang="en-US" smtClean="0"/>
              <a:pPr/>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4311D-57A2-C745-9D9B-B87F769C9EB0}" type="datetimeFigureOut">
              <a:rPr lang="en-US" smtClean="0"/>
              <a:pPr/>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4311D-57A2-C745-9D9B-B87F769C9EB0}" type="datetimeFigureOut">
              <a:rPr lang="en-US" smtClean="0"/>
              <a:pPr/>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4311D-57A2-C745-9D9B-B87F769C9EB0}" type="datetimeFigureOut">
              <a:rPr lang="en-US" smtClean="0"/>
              <a:pPr/>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4311D-57A2-C745-9D9B-B87F769C9EB0}" type="datetimeFigureOut">
              <a:rPr lang="en-US" smtClean="0"/>
              <a:pPr/>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C6256A-184C-D34B-A120-0C31606F62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4311D-57A2-C745-9D9B-B87F769C9EB0}" type="datetimeFigureOut">
              <a:rPr lang="en-US" smtClean="0"/>
              <a:pPr/>
              <a:t>2/18/14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256A-184C-D34B-A120-0C31606F62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Incentives in Transformation – P2P, ABM and (a new kind of) Policy</a:t>
            </a:r>
            <a:endParaRPr lang="en-US" dirty="0"/>
          </a:p>
        </p:txBody>
      </p:sp>
      <p:sp>
        <p:nvSpPr>
          <p:cNvPr id="3" name="Subtitle 2"/>
          <p:cNvSpPr>
            <a:spLocks noGrp="1"/>
          </p:cNvSpPr>
          <p:nvPr>
            <p:ph type="subTitle" idx="1"/>
          </p:nvPr>
        </p:nvSpPr>
        <p:spPr/>
        <p:txBody>
          <a:bodyPr>
            <a:normAutofit fontScale="92500"/>
          </a:bodyPr>
          <a:lstStyle/>
          <a:p>
            <a:r>
              <a:rPr lang="en-US" dirty="0" smtClean="0"/>
              <a:t>David Hales, University of Szeged, </a:t>
            </a:r>
            <a:r>
              <a:rPr lang="en-US" dirty="0" err="1" smtClean="0"/>
              <a:t>www.davidhales.com</a:t>
            </a:r>
            <a:endParaRPr lang="en-US" dirty="0" smtClean="0"/>
          </a:p>
          <a:p>
            <a:r>
              <a:rPr lang="en-US" dirty="0" smtClean="0"/>
              <a:t>University of Essex, Wed 26</a:t>
            </a:r>
            <a:r>
              <a:rPr lang="en-US" baseline="30000" dirty="0" smtClean="0"/>
              <a:t>th</a:t>
            </a:r>
            <a:r>
              <a:rPr lang="en-US" dirty="0" smtClean="0"/>
              <a:t> Feb 2014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Terminology</a:t>
            </a:r>
            <a:endParaRPr lang="en-US" dirty="0"/>
          </a:p>
        </p:txBody>
      </p:sp>
      <p:sp>
        <p:nvSpPr>
          <p:cNvPr id="3" name="Content Placeholder 2"/>
          <p:cNvSpPr>
            <a:spLocks noGrp="1"/>
          </p:cNvSpPr>
          <p:nvPr>
            <p:ph idx="1"/>
          </p:nvPr>
        </p:nvSpPr>
        <p:spPr/>
        <p:txBody>
          <a:bodyPr>
            <a:normAutofit lnSpcReduction="10000"/>
          </a:bodyPr>
          <a:lstStyle/>
          <a:p>
            <a:r>
              <a:rPr lang="en-US" dirty="0" smtClean="0"/>
              <a:t>Software running on user devices are called </a:t>
            </a:r>
            <a:r>
              <a:rPr lang="en-US" i="1" dirty="0" smtClean="0"/>
              <a:t>Clients</a:t>
            </a:r>
          </a:p>
          <a:p>
            <a:r>
              <a:rPr lang="en-US" dirty="0" smtClean="0"/>
              <a:t>The way the software behaves and communicates is called the </a:t>
            </a:r>
            <a:r>
              <a:rPr lang="en-US" i="1" dirty="0" smtClean="0"/>
              <a:t>Protocol </a:t>
            </a:r>
          </a:p>
          <a:p>
            <a:r>
              <a:rPr lang="en-US" dirty="0" smtClean="0"/>
              <a:t>The dynamic connections clients make between each other forms what is termed an </a:t>
            </a:r>
            <a:r>
              <a:rPr lang="en-US" i="1" dirty="0" smtClean="0"/>
              <a:t>Overlay Network</a:t>
            </a:r>
          </a:p>
          <a:p>
            <a:r>
              <a:rPr lang="en-US" dirty="0" smtClean="0"/>
              <a:t>Clients communicate by passing </a:t>
            </a:r>
            <a:r>
              <a:rPr lang="en-US" i="1" dirty="0" smtClean="0"/>
              <a:t>messages </a:t>
            </a:r>
            <a:r>
              <a:rPr lang="en-US" dirty="0" smtClean="0"/>
              <a:t>over the overlay network</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Bittorrent</a:t>
            </a:r>
            <a:r>
              <a:rPr lang="en-US" dirty="0" smtClean="0"/>
              <a:t> example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We are going to take a brief look at the </a:t>
            </a:r>
            <a:r>
              <a:rPr lang="en-US" dirty="0" err="1" smtClean="0"/>
              <a:t>bittorent</a:t>
            </a:r>
            <a:r>
              <a:rPr lang="en-US" dirty="0" smtClean="0"/>
              <a:t> </a:t>
            </a:r>
            <a:r>
              <a:rPr lang="en-US" dirty="0" err="1" smtClean="0"/>
              <a:t>filesharing</a:t>
            </a:r>
            <a:r>
              <a:rPr lang="en-US" dirty="0" smtClean="0"/>
              <a:t> protocol</a:t>
            </a:r>
          </a:p>
          <a:p>
            <a:r>
              <a:rPr lang="en-US" dirty="0" err="1" smtClean="0"/>
              <a:t>Bittorent</a:t>
            </a:r>
            <a:r>
              <a:rPr lang="en-US" dirty="0" smtClean="0"/>
              <a:t> </a:t>
            </a:r>
            <a:r>
              <a:rPr lang="en-US" i="1" dirty="0" smtClean="0"/>
              <a:t>probably </a:t>
            </a:r>
            <a:r>
              <a:rPr lang="en-US" dirty="0" smtClean="0"/>
              <a:t>has more active users than </a:t>
            </a:r>
            <a:r>
              <a:rPr lang="en-US" dirty="0" err="1" smtClean="0"/>
              <a:t>youtube</a:t>
            </a:r>
            <a:r>
              <a:rPr lang="en-US" dirty="0" smtClean="0"/>
              <a:t> and </a:t>
            </a:r>
            <a:r>
              <a:rPr lang="en-US" dirty="0" err="1" smtClean="0"/>
              <a:t>facebook</a:t>
            </a:r>
            <a:r>
              <a:rPr lang="en-US" dirty="0" smtClean="0"/>
              <a:t> combined</a:t>
            </a:r>
          </a:p>
          <a:p>
            <a:r>
              <a:rPr lang="en-US" dirty="0" smtClean="0"/>
              <a:t>Uses a major part of all internet bandwidth</a:t>
            </a:r>
          </a:p>
          <a:p>
            <a:r>
              <a:rPr lang="en-US" dirty="0" smtClean="0"/>
              <a:t>Works by </a:t>
            </a:r>
            <a:r>
              <a:rPr lang="en-US" dirty="0" err="1" smtClean="0"/>
              <a:t>incentivising</a:t>
            </a:r>
            <a:r>
              <a:rPr lang="en-US" dirty="0" smtClean="0"/>
              <a:t> clients to cooperatively upload files they download from each other</a:t>
            </a:r>
          </a:p>
          <a:p>
            <a:r>
              <a:rPr lang="en-US" dirty="0" smtClean="0"/>
              <a:t>But first - cooperation theory</a:t>
            </a:r>
          </a:p>
          <a:p>
            <a:r>
              <a:rPr lang="en-US" dirty="0" smtClean="0"/>
              <a:t>Items in </a:t>
            </a:r>
            <a:r>
              <a:rPr lang="en-US" i="1" dirty="0" smtClean="0">
                <a:solidFill>
                  <a:srgbClr val="FF0000"/>
                </a:solidFill>
              </a:rPr>
              <a:t>red italics</a:t>
            </a:r>
            <a:r>
              <a:rPr lang="en-US" dirty="0" smtClean="0"/>
              <a:t> on the following pages can be looked-up on </a:t>
            </a:r>
            <a:r>
              <a:rPr lang="en-US" dirty="0" err="1" smtClean="0"/>
              <a:t>W</a:t>
            </a:r>
            <a:r>
              <a:rPr lang="en-US" dirty="0" err="1" smtClean="0"/>
              <a:t>ikipedia</a:t>
            </a:r>
            <a:r>
              <a:rPr lang="en-US" dirty="0" smtClean="0"/>
              <a:t> for good background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Individualism v. Collectivism</a:t>
            </a:r>
          </a:p>
        </p:txBody>
      </p:sp>
      <p:sp>
        <p:nvSpPr>
          <p:cNvPr id="22531" name="Rectangle 3"/>
          <p:cNvSpPr>
            <a:spLocks noGrp="1" noChangeArrowheads="1"/>
          </p:cNvSpPr>
          <p:nvPr>
            <p:ph type="body" idx="1"/>
          </p:nvPr>
        </p:nvSpPr>
        <p:spPr/>
        <p:txBody>
          <a:bodyPr/>
          <a:lstStyle/>
          <a:p>
            <a:r>
              <a:rPr lang="en-GB"/>
              <a:t>In socio-economic systems individual interests may conflict with collective interests:</a:t>
            </a:r>
          </a:p>
          <a:p>
            <a:pPr lvl="1"/>
            <a:r>
              <a:rPr lang="en-GB"/>
              <a:t>e.g. over exploitation of a common resource (a river, a field, the atmosphere etc.)</a:t>
            </a:r>
          </a:p>
          <a:p>
            <a:pPr lvl="1"/>
            <a:r>
              <a:rPr lang="en-GB"/>
              <a:t>e.g. banks - lending (to those who they know can not repay) to gain a commission by selling on the debt to other banks</a:t>
            </a:r>
          </a:p>
          <a:p>
            <a:pPr lvl="1"/>
            <a:r>
              <a:rPr lang="en-GB"/>
              <a:t>e.g. P2P file sharing system - downloading more than uploading</a:t>
            </a:r>
          </a:p>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Individualism v. Collectivism</a:t>
            </a:r>
          </a:p>
        </p:txBody>
      </p:sp>
      <p:sp>
        <p:nvSpPr>
          <p:cNvPr id="23555" name="Rectangle 3"/>
          <p:cNvSpPr>
            <a:spLocks noGrp="1" noChangeArrowheads="1"/>
          </p:cNvSpPr>
          <p:nvPr>
            <p:ph type="body" idx="1"/>
          </p:nvPr>
        </p:nvSpPr>
        <p:spPr/>
        <p:txBody>
          <a:bodyPr/>
          <a:lstStyle/>
          <a:p>
            <a:r>
              <a:rPr lang="en-GB"/>
              <a:t>Consider a P2P file sharing system:</a:t>
            </a:r>
          </a:p>
          <a:p>
            <a:pPr lvl="1"/>
            <a:r>
              <a:rPr lang="en-GB"/>
              <a:t>It is in the </a:t>
            </a:r>
            <a:r>
              <a:rPr lang="en-GB" i="1"/>
              <a:t>collective interest</a:t>
            </a:r>
            <a:r>
              <a:rPr lang="en-GB"/>
              <a:t> for all to upload to others so everyone gets the file quickly</a:t>
            </a:r>
          </a:p>
          <a:p>
            <a:pPr lvl="1"/>
            <a:r>
              <a:rPr lang="en-GB"/>
              <a:t>But it is in the </a:t>
            </a:r>
            <a:r>
              <a:rPr lang="en-GB" i="1"/>
              <a:t>individual interest</a:t>
            </a:r>
            <a:r>
              <a:rPr lang="en-GB"/>
              <a:t> to save bandwidth by only downloading and hence free-riding on others</a:t>
            </a:r>
          </a:p>
          <a:p>
            <a:pPr lvl="1"/>
            <a:r>
              <a:rPr lang="en-GB"/>
              <a:t>Free-riding (or free-loading) is a perennial problem in P2P file-sharing systems</a:t>
            </a:r>
          </a:p>
          <a:p>
            <a:pPr lvl="1"/>
            <a:r>
              <a:rPr lang="en-GB"/>
              <a:t>Any efficient system needs to tackle it in some way</a:t>
            </a:r>
          </a:p>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GB"/>
              <a:t>The tragedy of the commons</a:t>
            </a:r>
          </a:p>
        </p:txBody>
      </p:sp>
      <p:sp>
        <p:nvSpPr>
          <p:cNvPr id="24579" name="Rectangle 3"/>
          <p:cNvSpPr>
            <a:spLocks noGrp="1" noChangeArrowheads="1"/>
          </p:cNvSpPr>
          <p:nvPr>
            <p:ph type="body" idx="1"/>
          </p:nvPr>
        </p:nvSpPr>
        <p:spPr/>
        <p:txBody>
          <a:bodyPr>
            <a:normAutofit lnSpcReduction="10000"/>
          </a:bodyPr>
          <a:lstStyle/>
          <a:p>
            <a:pPr>
              <a:buFont typeface="Verdana" charset="0"/>
              <a:buChar char="•"/>
            </a:pPr>
            <a:r>
              <a:rPr lang="en-GB" sz="2800"/>
              <a:t>These kinds of situations have been termed “commons dilemmas” or “common pool resource dilemmas”</a:t>
            </a:r>
          </a:p>
          <a:p>
            <a:pPr>
              <a:buFont typeface="Verdana" charset="0"/>
              <a:buChar char="•"/>
            </a:pPr>
            <a:r>
              <a:rPr lang="en-GB" sz="2800"/>
              <a:t>Called “dilemmas” because we would all be better off if we “did the right thing” but there is an individual incentive to do the wrong thing</a:t>
            </a:r>
          </a:p>
          <a:p>
            <a:pPr>
              <a:buFont typeface="Verdana" charset="0"/>
              <a:buChar char="•"/>
            </a:pPr>
            <a:r>
              <a:rPr lang="en-GB" sz="2800"/>
              <a:t>G. Hardin (1968) summarized the issue in his famous paper: “The </a:t>
            </a:r>
            <a:r>
              <a:rPr lang="en-GB" sz="2800" i="1">
                <a:solidFill>
                  <a:srgbClr val="FF0000"/>
                </a:solidFill>
              </a:rPr>
              <a:t>Tragedy of the Commons</a:t>
            </a:r>
            <a:r>
              <a:rPr lang="en-GB" sz="2800"/>
              <a:t>”</a:t>
            </a:r>
          </a:p>
          <a:p>
            <a:pPr>
              <a:buFont typeface="Verdana" charset="0"/>
              <a:buChar char="•"/>
            </a:pPr>
            <a:r>
              <a:rPr lang="en-GB" sz="2800"/>
              <a:t>These kinds of situations occur in P2P file-sharing systems like </a:t>
            </a:r>
            <a:r>
              <a:rPr lang="en-GB" sz="2800" i="1">
                <a:solidFill>
                  <a:srgbClr val="FF0000"/>
                </a:solidFill>
              </a:rPr>
              <a:t>BitTorrent</a:t>
            </a:r>
          </a:p>
          <a:p>
            <a:endParaRPr lang="en-GB"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74638"/>
            <a:ext cx="8534400" cy="1143000"/>
          </a:xfrm>
        </p:spPr>
        <p:txBody>
          <a:bodyPr/>
          <a:lstStyle/>
          <a:p>
            <a:r>
              <a:rPr lang="en-GB" dirty="0" smtClean="0"/>
              <a:t>Avoiding a </a:t>
            </a:r>
            <a:r>
              <a:rPr lang="en-GB" dirty="0"/>
              <a:t>commons tragedy?</a:t>
            </a:r>
          </a:p>
        </p:txBody>
      </p:sp>
      <p:sp>
        <p:nvSpPr>
          <p:cNvPr id="26627" name="Rectangle 3"/>
          <p:cNvSpPr>
            <a:spLocks noGrp="1" noChangeArrowheads="1"/>
          </p:cNvSpPr>
          <p:nvPr>
            <p:ph type="body" idx="1"/>
          </p:nvPr>
        </p:nvSpPr>
        <p:spPr/>
        <p:txBody>
          <a:bodyPr/>
          <a:lstStyle/>
          <a:p>
            <a:r>
              <a:rPr lang="en-GB" sz="2400" dirty="0"/>
              <a:t>Central enforcement of correct behaviour</a:t>
            </a:r>
          </a:p>
          <a:p>
            <a:pPr lvl="1"/>
            <a:r>
              <a:rPr lang="en-GB" sz="2400" dirty="0"/>
              <a:t>require centralised agencies and policing</a:t>
            </a:r>
          </a:p>
          <a:p>
            <a:pPr lvl="1"/>
            <a:r>
              <a:rPr lang="en-GB" sz="2400" dirty="0"/>
              <a:t>ability to identify and track individuals centrally</a:t>
            </a:r>
          </a:p>
          <a:p>
            <a:pPr lvl="1"/>
            <a:r>
              <a:rPr lang="en-GB" sz="2400" dirty="0"/>
              <a:t>not suitable for pure P2P (but used with private trackers)</a:t>
            </a:r>
          </a:p>
          <a:p>
            <a:r>
              <a:rPr lang="en-GB" sz="2400" dirty="0"/>
              <a:t>Decentralised methods</a:t>
            </a:r>
          </a:p>
          <a:p>
            <a:pPr lvl="1"/>
            <a:r>
              <a:rPr lang="en-GB" sz="2400" dirty="0"/>
              <a:t>self-policing producing incentives for cooperation</a:t>
            </a:r>
          </a:p>
          <a:p>
            <a:pPr lvl="1"/>
            <a:r>
              <a:rPr lang="en-GB" sz="2400" dirty="0"/>
              <a:t>do not require centralised coordination</a:t>
            </a:r>
          </a:p>
          <a:p>
            <a:pPr lvl="1"/>
            <a:r>
              <a:rPr lang="en-GB" sz="2400" dirty="0"/>
              <a:t>more suitable for pure P2P</a:t>
            </a:r>
          </a:p>
          <a:p>
            <a:pPr lvl="1"/>
            <a:r>
              <a:rPr lang="en-GB" sz="2400" dirty="0"/>
              <a:t>can apply ideas from “</a:t>
            </a:r>
            <a:r>
              <a:rPr lang="en-GB" sz="2400" i="1" dirty="0">
                <a:solidFill>
                  <a:srgbClr val="FF0000"/>
                </a:solidFill>
              </a:rPr>
              <a:t>game theory</a:t>
            </a:r>
            <a:r>
              <a:rPr lang="en-GB" sz="2400" dirty="0"/>
              <a: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a:t>What is game theory?</a:t>
            </a:r>
          </a:p>
        </p:txBody>
      </p:sp>
      <p:sp>
        <p:nvSpPr>
          <p:cNvPr id="27651" name="Rectangle 3"/>
          <p:cNvSpPr>
            <a:spLocks noGrp="1" noChangeArrowheads="1"/>
          </p:cNvSpPr>
          <p:nvPr>
            <p:ph type="body" idx="1"/>
          </p:nvPr>
        </p:nvSpPr>
        <p:spPr>
          <a:xfrm>
            <a:off x="152400" y="1600200"/>
            <a:ext cx="8763000" cy="4525963"/>
          </a:xfrm>
        </p:spPr>
        <p:txBody>
          <a:bodyPr/>
          <a:lstStyle/>
          <a:p>
            <a:r>
              <a:rPr lang="en-GB"/>
              <a:t>A way to mathematically analyse games assuming we know:</a:t>
            </a:r>
          </a:p>
          <a:p>
            <a:pPr lvl="1"/>
            <a:r>
              <a:rPr lang="en-GB"/>
              <a:t>number of players</a:t>
            </a:r>
          </a:p>
          <a:p>
            <a:pPr lvl="1"/>
            <a:r>
              <a:rPr lang="en-GB"/>
              <a:t>possible moves they can make (strategies)</a:t>
            </a:r>
          </a:p>
          <a:p>
            <a:pPr lvl="1"/>
            <a:r>
              <a:rPr lang="en-GB"/>
              <a:t>outcome of game based on players moves (pay-off)</a:t>
            </a:r>
          </a:p>
          <a:p>
            <a:pPr lvl="1"/>
            <a:r>
              <a:rPr lang="en-GB"/>
              <a:t>desirability of game outcomes for each player (utility)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What game are you playing?</a:t>
            </a:r>
          </a:p>
        </p:txBody>
      </p:sp>
      <p:sp>
        <p:nvSpPr>
          <p:cNvPr id="28675" name="Rectangle 3"/>
          <p:cNvSpPr>
            <a:spLocks noGrp="1" noChangeArrowheads="1"/>
          </p:cNvSpPr>
          <p:nvPr>
            <p:ph type="body" idx="1"/>
          </p:nvPr>
        </p:nvSpPr>
        <p:spPr/>
        <p:txBody>
          <a:bodyPr/>
          <a:lstStyle/>
          <a:p>
            <a:pPr marL="495300" indent="-495300"/>
            <a:r>
              <a:rPr lang="en-GB" sz="2400"/>
              <a:t>Games can be categorised into two types:</a:t>
            </a:r>
          </a:p>
          <a:p>
            <a:pPr marL="495300" indent="-495300">
              <a:buFont typeface="Times" charset="0"/>
              <a:buAutoNum type="arabicParenR"/>
            </a:pPr>
            <a:r>
              <a:rPr lang="en-GB" sz="2400"/>
              <a:t>Zero-sum games</a:t>
            </a:r>
          </a:p>
          <a:p>
            <a:pPr marL="838200" lvl="1" indent="-381000">
              <a:buSzPct val="130000"/>
            </a:pPr>
            <a:r>
              <a:rPr lang="en-GB" sz="2400"/>
              <a:t>when one player wins another loses</a:t>
            </a:r>
          </a:p>
          <a:p>
            <a:pPr marL="838200" lvl="1" indent="-381000">
              <a:buSzPct val="130000"/>
            </a:pPr>
            <a:r>
              <a:rPr lang="en-GB" sz="2400"/>
              <a:t>summing the final utilities of players = 0</a:t>
            </a:r>
          </a:p>
          <a:p>
            <a:pPr marL="838200" lvl="1" indent="-381000">
              <a:buSzPct val="130000"/>
            </a:pPr>
            <a:r>
              <a:rPr lang="en-GB" sz="2400"/>
              <a:t>e.g. poker, chess, monopoly etc.</a:t>
            </a:r>
          </a:p>
          <a:p>
            <a:pPr marL="495300" indent="-495300">
              <a:buFont typeface="Arial" charset="0"/>
              <a:buNone/>
            </a:pPr>
            <a:r>
              <a:rPr lang="en-GB" sz="2400"/>
              <a:t>2) Non-zero-sum games</a:t>
            </a:r>
          </a:p>
          <a:p>
            <a:pPr marL="838200" lvl="1" indent="-381000"/>
            <a:r>
              <a:rPr lang="en-GB" sz="2400"/>
              <a:t>utilities do not always sum to zero</a:t>
            </a:r>
          </a:p>
          <a:p>
            <a:pPr marL="838200" lvl="1" indent="-381000"/>
            <a:r>
              <a:rPr lang="en-GB" sz="2400"/>
              <a:t>both players may lose or both may win</a:t>
            </a:r>
          </a:p>
          <a:p>
            <a:pPr marL="838200" lvl="1" indent="-381000"/>
            <a:r>
              <a:rPr lang="en-GB" sz="2400"/>
              <a:t>considered to capture social / economic realities</a:t>
            </a:r>
          </a:p>
          <a:p>
            <a:pPr marL="838200" lvl="1" indent="-381000"/>
            <a:r>
              <a:rPr lang="en-GB" sz="2400"/>
              <a:t>e.g. tragedy of the commons examples</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GB" dirty="0"/>
              <a:t>Capturing a commons </a:t>
            </a:r>
            <a:r>
              <a:rPr lang="en-GB" dirty="0" smtClean="0"/>
              <a:t>tragedy with a </a:t>
            </a:r>
            <a:r>
              <a:rPr lang="en-GB" dirty="0"/>
              <a:t>simple game</a:t>
            </a:r>
          </a:p>
        </p:txBody>
      </p:sp>
      <p:sp>
        <p:nvSpPr>
          <p:cNvPr id="29699" name="Rectangle 3"/>
          <p:cNvSpPr>
            <a:spLocks noGrp="1" noChangeArrowheads="1"/>
          </p:cNvSpPr>
          <p:nvPr>
            <p:ph type="body" idx="1"/>
          </p:nvPr>
        </p:nvSpPr>
        <p:spPr/>
        <p:txBody>
          <a:bodyPr>
            <a:normAutofit fontScale="92500"/>
          </a:bodyPr>
          <a:lstStyle/>
          <a:p>
            <a:r>
              <a:rPr lang="en-GB"/>
              <a:t>Consider a game composed of two players:</a:t>
            </a:r>
          </a:p>
          <a:p>
            <a:pPr lvl="1"/>
            <a:r>
              <a:rPr lang="en-GB"/>
              <a:t>each player:</a:t>
            </a:r>
          </a:p>
          <a:p>
            <a:pPr lvl="2"/>
            <a:r>
              <a:rPr lang="en-GB"/>
              <a:t>has choice of one move (C or D)</a:t>
            </a:r>
          </a:p>
          <a:p>
            <a:pPr lvl="2"/>
            <a:r>
              <a:rPr lang="en-GB"/>
              <a:t>makes a single move then the game ends</a:t>
            </a:r>
          </a:p>
          <a:p>
            <a:pPr lvl="2"/>
            <a:r>
              <a:rPr lang="en-GB"/>
              <a:t>does not know how the other will move</a:t>
            </a:r>
          </a:p>
          <a:p>
            <a:pPr lvl="2"/>
            <a:r>
              <a:rPr lang="en-GB"/>
              <a:t>gets a payoff (or utility) based on how they moved and how the other player moved</a:t>
            </a:r>
          </a:p>
          <a:p>
            <a:pPr lvl="1"/>
            <a:r>
              <a:rPr lang="en-GB"/>
              <a:t>for certain payoff values this game can, minimally, capture a form of commons tragedy (or dilemma)</a:t>
            </a:r>
          </a:p>
          <a:p>
            <a:pPr lvl="1"/>
            <a:r>
              <a:rPr lang="en-GB"/>
              <a:t>a classic such game is called the </a:t>
            </a:r>
            <a:r>
              <a:rPr lang="en-GB" i="1">
                <a:solidFill>
                  <a:srgbClr val="FF0000"/>
                </a:solidFill>
              </a:rPr>
              <a:t>Prisoner’s Dilemma</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pPr>
              <a:defRPr/>
            </a:pPr>
            <a:fld id="{702010B3-9A48-0448-B335-D4ADDA60B4DD}" type="slidenum">
              <a:rPr lang="en-GB"/>
              <a:pPr>
                <a:defRPr/>
              </a:pPr>
              <a:t>19</a:t>
            </a:fld>
            <a:endParaRPr lang="en-GB"/>
          </a:p>
        </p:txBody>
      </p:sp>
      <p:sp>
        <p:nvSpPr>
          <p:cNvPr id="30723" name="Rectangle 1"/>
          <p:cNvSpPr>
            <a:spLocks noGrp="1" noChangeArrowheads="1"/>
          </p:cNvSpPr>
          <p:nvPr>
            <p:ph type="title" idx="4294967295"/>
          </p:nvPr>
        </p:nvSpPr>
        <p:spPr>
          <a:xfrm>
            <a:off x="457200" y="319088"/>
            <a:ext cx="7010400" cy="1054100"/>
          </a:xfrm>
        </p:spPr>
        <p:txBody>
          <a:bodyPr lIns="0" tIns="0" rIns="0" bIns="0">
            <a:normAutofit fontScale="90000"/>
          </a:bodyPr>
          <a:lstStyle/>
          <a:p>
            <a:r>
              <a:rPr lang="en-GB"/>
              <a:t>The Prisoner’s Dilemma -</a:t>
            </a:r>
            <a:br>
              <a:rPr lang="en-GB"/>
            </a:br>
            <a:r>
              <a:rPr lang="en-GB"/>
              <a:t>“payoff matrix”</a:t>
            </a:r>
          </a:p>
        </p:txBody>
      </p:sp>
      <p:sp>
        <p:nvSpPr>
          <p:cNvPr id="30724" name="Oval 3"/>
          <p:cNvSpPr>
            <a:spLocks noChangeArrowheads="1"/>
          </p:cNvSpPr>
          <p:nvPr/>
        </p:nvSpPr>
        <p:spPr bwMode="auto">
          <a:xfrm>
            <a:off x="1862138" y="5032375"/>
            <a:ext cx="754062" cy="7175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GB"/>
          </a:p>
        </p:txBody>
      </p:sp>
      <p:sp>
        <p:nvSpPr>
          <p:cNvPr id="30725" name="Oval 4"/>
          <p:cNvSpPr>
            <a:spLocks noChangeArrowheads="1"/>
          </p:cNvSpPr>
          <p:nvPr/>
        </p:nvSpPr>
        <p:spPr bwMode="auto">
          <a:xfrm>
            <a:off x="1882775" y="3843338"/>
            <a:ext cx="754063" cy="71755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GB"/>
          </a:p>
        </p:txBody>
      </p:sp>
      <p:sp>
        <p:nvSpPr>
          <p:cNvPr id="30726" name="Oval 5"/>
          <p:cNvSpPr>
            <a:spLocks noChangeArrowheads="1"/>
          </p:cNvSpPr>
          <p:nvPr/>
        </p:nvSpPr>
        <p:spPr bwMode="auto">
          <a:xfrm>
            <a:off x="4013200" y="2624138"/>
            <a:ext cx="754063" cy="71755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GB"/>
          </a:p>
        </p:txBody>
      </p:sp>
      <p:sp>
        <p:nvSpPr>
          <p:cNvPr id="30727" name="Oval 6"/>
          <p:cNvSpPr>
            <a:spLocks noChangeArrowheads="1"/>
          </p:cNvSpPr>
          <p:nvPr/>
        </p:nvSpPr>
        <p:spPr bwMode="auto">
          <a:xfrm>
            <a:off x="6138863" y="2611438"/>
            <a:ext cx="754062" cy="717550"/>
          </a:xfrm>
          <a:prstGeom prst="ellipse">
            <a:avLst/>
          </a:prstGeom>
          <a:solidFill>
            <a:srgbClr val="0066FF"/>
          </a:solidFill>
          <a:ln w="9525">
            <a:solidFill>
              <a:schemeClr val="tx1"/>
            </a:solidFill>
            <a:round/>
            <a:headEnd/>
            <a:tailEnd/>
          </a:ln>
        </p:spPr>
        <p:txBody>
          <a:bodyPr wrap="none" anchor="ctr">
            <a:prstTxWarp prst="textNoShape">
              <a:avLst/>
            </a:prstTxWarp>
          </a:bodyPr>
          <a:lstStyle/>
          <a:p>
            <a:endParaRPr lang="en-GB"/>
          </a:p>
        </p:txBody>
      </p:sp>
      <p:pic>
        <p:nvPicPr>
          <p:cNvPr id="30728" name="Picture 7"/>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089025" y="2170113"/>
            <a:ext cx="6626225" cy="3868737"/>
          </a:xfrm>
          <a:prstGeom prst="rect">
            <a:avLst/>
          </a:prstGeom>
          <a:noFill/>
          <a:ln w="9525">
            <a:noFill/>
            <a:miter lim="800000"/>
            <a:headEnd/>
            <a:tailEnd/>
          </a:ln>
        </p:spPr>
      </p:pic>
      <p:sp>
        <p:nvSpPr>
          <p:cNvPr id="30729" name="Text Box 8"/>
          <p:cNvSpPr txBox="1">
            <a:spLocks noChangeArrowheads="1"/>
          </p:cNvSpPr>
          <p:nvPr/>
        </p:nvSpPr>
        <p:spPr bwMode="auto">
          <a:xfrm>
            <a:off x="609600" y="1600200"/>
            <a:ext cx="74676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latin typeface="Times New Roman" charset="0"/>
              </a:rPr>
              <a:t>Game is a PD when:  T &gt; R &gt; P &gt; S  and  2R &gt; T + S</a:t>
            </a:r>
            <a:endParaRPr lang="en-GB" sz="2400">
              <a:latin typeface="Times New Roman" charset="0"/>
            </a:endParaRPr>
          </a:p>
        </p:txBody>
      </p:sp>
      <p:sp>
        <p:nvSpPr>
          <p:cNvPr id="30730" name="Text Box 9"/>
          <p:cNvSpPr txBox="1">
            <a:spLocks noChangeArrowheads="1"/>
          </p:cNvSpPr>
          <p:nvPr/>
        </p:nvSpPr>
        <p:spPr bwMode="auto">
          <a:xfrm>
            <a:off x="3805238" y="4086225"/>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(3)</a:t>
            </a:r>
          </a:p>
        </p:txBody>
      </p:sp>
      <p:sp>
        <p:nvSpPr>
          <p:cNvPr id="30731" name="Text Box 10"/>
          <p:cNvSpPr txBox="1">
            <a:spLocks noChangeArrowheads="1"/>
          </p:cNvSpPr>
          <p:nvPr/>
        </p:nvSpPr>
        <p:spPr bwMode="auto">
          <a:xfrm>
            <a:off x="4419600" y="3681413"/>
            <a:ext cx="557213"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(3)</a:t>
            </a:r>
          </a:p>
        </p:txBody>
      </p:sp>
      <p:sp>
        <p:nvSpPr>
          <p:cNvPr id="30732" name="Text Box 11"/>
          <p:cNvSpPr txBox="1">
            <a:spLocks noChangeArrowheads="1"/>
          </p:cNvSpPr>
          <p:nvPr/>
        </p:nvSpPr>
        <p:spPr bwMode="auto">
          <a:xfrm>
            <a:off x="3790950" y="5354638"/>
            <a:ext cx="557213"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(5)</a:t>
            </a:r>
          </a:p>
        </p:txBody>
      </p:sp>
      <p:sp>
        <p:nvSpPr>
          <p:cNvPr id="30733" name="Text Box 12"/>
          <p:cNvSpPr txBox="1">
            <a:spLocks noChangeArrowheads="1"/>
          </p:cNvSpPr>
          <p:nvPr/>
        </p:nvSpPr>
        <p:spPr bwMode="auto">
          <a:xfrm>
            <a:off x="6507163" y="3678238"/>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(5)</a:t>
            </a:r>
          </a:p>
        </p:txBody>
      </p:sp>
      <p:sp>
        <p:nvSpPr>
          <p:cNvPr id="30734" name="Text Box 13"/>
          <p:cNvSpPr txBox="1">
            <a:spLocks noChangeArrowheads="1"/>
          </p:cNvSpPr>
          <p:nvPr/>
        </p:nvSpPr>
        <p:spPr bwMode="auto">
          <a:xfrm>
            <a:off x="4395788" y="4841875"/>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(0)</a:t>
            </a:r>
          </a:p>
        </p:txBody>
      </p:sp>
      <p:sp>
        <p:nvSpPr>
          <p:cNvPr id="30735" name="Text Box 14"/>
          <p:cNvSpPr txBox="1">
            <a:spLocks noChangeArrowheads="1"/>
          </p:cNvSpPr>
          <p:nvPr/>
        </p:nvSpPr>
        <p:spPr bwMode="auto">
          <a:xfrm>
            <a:off x="5913438" y="4138613"/>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(0)</a:t>
            </a:r>
          </a:p>
        </p:txBody>
      </p:sp>
      <p:sp>
        <p:nvSpPr>
          <p:cNvPr id="30736" name="Text Box 15"/>
          <p:cNvSpPr txBox="1">
            <a:spLocks noChangeArrowheads="1"/>
          </p:cNvSpPr>
          <p:nvPr/>
        </p:nvSpPr>
        <p:spPr bwMode="auto">
          <a:xfrm>
            <a:off x="6507163" y="4862513"/>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(1)</a:t>
            </a:r>
          </a:p>
        </p:txBody>
      </p:sp>
      <p:sp>
        <p:nvSpPr>
          <p:cNvPr id="30737" name="Text Box 16"/>
          <p:cNvSpPr txBox="1">
            <a:spLocks noChangeArrowheads="1"/>
          </p:cNvSpPr>
          <p:nvPr/>
        </p:nvSpPr>
        <p:spPr bwMode="auto">
          <a:xfrm>
            <a:off x="5926138" y="5291138"/>
            <a:ext cx="557212"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GB" sz="2400">
                <a:latin typeface="Times" charset="0"/>
              </a:rPr>
              <a:t>(1)</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day</a:t>
            </a:r>
            <a:endParaRPr lang="en-US" dirty="0"/>
          </a:p>
        </p:txBody>
      </p:sp>
      <p:sp>
        <p:nvSpPr>
          <p:cNvPr id="3" name="Content Placeholder 2"/>
          <p:cNvSpPr>
            <a:spLocks noGrp="1"/>
          </p:cNvSpPr>
          <p:nvPr>
            <p:ph idx="1"/>
          </p:nvPr>
        </p:nvSpPr>
        <p:spPr/>
        <p:txBody>
          <a:bodyPr/>
          <a:lstStyle/>
          <a:p>
            <a:r>
              <a:rPr lang="en-US" dirty="0" smtClean="0"/>
              <a:t>09:30 – 11:00 Lecture 1</a:t>
            </a:r>
          </a:p>
          <a:p>
            <a:pPr lvl="1"/>
            <a:r>
              <a:rPr lang="en-US" dirty="0" smtClean="0"/>
              <a:t>ABM, P2P, Evolution of Cooperation</a:t>
            </a:r>
          </a:p>
          <a:p>
            <a:pPr lvl="1"/>
            <a:r>
              <a:rPr lang="en-US" dirty="0" smtClean="0"/>
              <a:t>Tags paper / model</a:t>
            </a:r>
          </a:p>
          <a:p>
            <a:r>
              <a:rPr lang="en-US" dirty="0" smtClean="0"/>
              <a:t>11:30 – 13:00 Lab 1</a:t>
            </a:r>
          </a:p>
          <a:p>
            <a:r>
              <a:rPr lang="en-US" dirty="0" smtClean="0"/>
              <a:t>14:00 – 15:30 Lecture 2</a:t>
            </a:r>
          </a:p>
          <a:p>
            <a:pPr lvl="1"/>
            <a:r>
              <a:rPr lang="en-US" dirty="0" smtClean="0"/>
              <a:t>Papers in P2P</a:t>
            </a:r>
          </a:p>
          <a:p>
            <a:pPr lvl="1"/>
            <a:r>
              <a:rPr lang="en-US" dirty="0" smtClean="0"/>
              <a:t>Tags model again</a:t>
            </a:r>
          </a:p>
          <a:p>
            <a:r>
              <a:rPr lang="en-US" dirty="0" smtClean="0"/>
              <a:t>16:00 – 17:00 Lab 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 name="Slide Number Placeholder 5"/>
          <p:cNvSpPr>
            <a:spLocks noGrp="1"/>
          </p:cNvSpPr>
          <p:nvPr>
            <p:ph type="sldNum" sz="quarter" idx="12"/>
          </p:nvPr>
        </p:nvSpPr>
        <p:spPr/>
        <p:txBody>
          <a:bodyPr/>
          <a:lstStyle/>
          <a:p>
            <a:pPr>
              <a:defRPr/>
            </a:pPr>
            <a:fld id="{30B609F8-56C9-7840-8D29-6C4D9696D503}" type="slidenum">
              <a:rPr lang="en-GB"/>
              <a:pPr>
                <a:defRPr/>
              </a:pPr>
              <a:t>20</a:t>
            </a:fld>
            <a:endParaRPr lang="en-GB"/>
          </a:p>
        </p:txBody>
      </p:sp>
      <p:sp>
        <p:nvSpPr>
          <p:cNvPr id="32771" name="Rectangle 1"/>
          <p:cNvSpPr>
            <a:spLocks noGrp="1" noChangeArrowheads="1"/>
          </p:cNvSpPr>
          <p:nvPr>
            <p:ph type="title" idx="4294967295"/>
          </p:nvPr>
        </p:nvSpPr>
        <p:spPr>
          <a:xfrm>
            <a:off x="457200" y="319088"/>
            <a:ext cx="8229600" cy="1054100"/>
          </a:xfrm>
        </p:spPr>
        <p:txBody>
          <a:bodyPr lIns="0" tIns="0" rIns="0" bIns="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t>The Prisoner's Dilemma - example games</a:t>
            </a:r>
          </a:p>
        </p:txBody>
      </p:sp>
      <p:graphicFrame>
        <p:nvGraphicFramePr>
          <p:cNvPr id="11268" name="Group 4"/>
          <p:cNvGraphicFramePr>
            <a:graphicFrameLocks noGrp="1"/>
          </p:cNvGraphicFramePr>
          <p:nvPr/>
        </p:nvGraphicFramePr>
        <p:xfrm>
          <a:off x="228600" y="1752600"/>
          <a:ext cx="7916863" cy="3468689"/>
        </p:xfrm>
        <a:graphic>
          <a:graphicData uri="http://schemas.openxmlformats.org/drawingml/2006/table">
            <a:tbl>
              <a:tblPr/>
              <a:tblGrid>
                <a:gridCol w="1633538"/>
                <a:gridCol w="525462"/>
                <a:gridCol w="522288"/>
                <a:gridCol w="522287"/>
                <a:gridCol w="523875"/>
                <a:gridCol w="522288"/>
                <a:gridCol w="528637"/>
                <a:gridCol w="522288"/>
                <a:gridCol w="523875"/>
                <a:gridCol w="520700"/>
                <a:gridCol w="525462"/>
                <a:gridCol w="525463"/>
                <a:gridCol w="520700"/>
              </a:tblGrid>
              <a:tr h="731838">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Players =&gt;</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Moves =&gt;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solidFill>
                  </a:tcPr>
                </a:tc>
              </a:tr>
              <a:tr h="685800">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Payoffs =&gt;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2625">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Values =&gt;</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213">
                <a:tc>
                  <a:txBody>
                    <a:bodyPr/>
                    <a:lstStyle/>
                    <a:p>
                      <a:pPr marL="0" marR="0" lvl="0" indent="0" algn="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Total =&gt;</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endParaRPr kumimoji="0" lang="en-GB" sz="1800" b="0" i="0" u="none" strike="noStrike" cap="none" normalizeH="0" baseline="0">
                        <a:ln>
                          <a:noFill/>
                        </a:ln>
                        <a:solidFill>
                          <a:srgbClr val="210000"/>
                        </a:solidFill>
                        <a:effectLst/>
                        <a:latin typeface="Verdana" charset="0"/>
                        <a:ea typeface="MS Gothic" charset="0"/>
                        <a:cs typeface="MS Gothic"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gridSpan="2">
                  <a:txBody>
                    <a:bodyPr/>
                    <a:lstStyle/>
                    <a:p>
                      <a:pPr marL="0" marR="0" lvl="0" indent="0" algn="ctr" defTabSz="914400" rtl="0" eaLnBrk="1" fontAlgn="base" latinLnBrk="0" hangingPunct="1">
                        <a:lnSpc>
                          <a:spcPct val="102000"/>
                        </a:lnSpc>
                        <a:spcBef>
                          <a:spcPts val="650"/>
                        </a:spcBef>
                        <a:spcAft>
                          <a:spcPct val="0"/>
                        </a:spcAft>
                        <a:buClr>
                          <a:srgbClr val="210000"/>
                        </a:buClr>
                        <a:buSzPct val="100000"/>
                        <a:buFont typeface="Verdana" charset="0"/>
                        <a:buNone/>
                        <a:tabLst/>
                      </a:pPr>
                      <a:r>
                        <a:rPr kumimoji="0" lang="en-GB" sz="1800" b="0" i="0" u="none" strike="noStrike" cap="none" normalizeH="0" baseline="0">
                          <a:ln>
                            <a:noFill/>
                          </a:ln>
                          <a:solidFill>
                            <a:srgbClr val="210000"/>
                          </a:solidFill>
                          <a:effectLst/>
                          <a:latin typeface="Verdana" charset="0"/>
                          <a:ea typeface="MS Gothic" charset="0"/>
                          <a:cs typeface="MS Gothic"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GB"/>
                    </a:p>
                  </a:txBody>
                  <a:tcPr/>
                </a:tc>
              </a:tr>
            </a:tbl>
          </a:graphicData>
        </a:graphic>
      </p:graphicFrame>
      <p:sp>
        <p:nvSpPr>
          <p:cNvPr id="32870" name="Text Box 118"/>
          <p:cNvSpPr txBox="1">
            <a:spLocks noChangeArrowheads="1"/>
          </p:cNvSpPr>
          <p:nvPr/>
        </p:nvSpPr>
        <p:spPr bwMode="auto">
          <a:xfrm>
            <a:off x="976313" y="5526088"/>
            <a:ext cx="7097712" cy="82232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GB" sz="2400"/>
              <a:t>A contradiction between collective and individual interests</a:t>
            </a:r>
            <a:endParaRPr lang="en-GB" sz="2400">
              <a:latin typeface="Times"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a:t>Game theory says defect!</a:t>
            </a:r>
          </a:p>
        </p:txBody>
      </p:sp>
      <p:sp>
        <p:nvSpPr>
          <p:cNvPr id="34819" name="Rectangle 3"/>
          <p:cNvSpPr>
            <a:spLocks noGrp="1" noChangeArrowheads="1"/>
          </p:cNvSpPr>
          <p:nvPr>
            <p:ph type="body" idx="1"/>
          </p:nvPr>
        </p:nvSpPr>
        <p:spPr>
          <a:xfrm>
            <a:off x="457200" y="1600200"/>
            <a:ext cx="8228013" cy="4800600"/>
          </a:xfrm>
        </p:spPr>
        <p:txBody>
          <a:bodyPr/>
          <a:lstStyle/>
          <a:p>
            <a:r>
              <a:rPr lang="en-GB" sz="2400"/>
              <a:t>Game theory assumes players are:</a:t>
            </a:r>
          </a:p>
          <a:p>
            <a:pPr lvl="1"/>
            <a:r>
              <a:rPr lang="en-GB" sz="2400"/>
              <a:t>rational - attempt to maximise </a:t>
            </a:r>
            <a:r>
              <a:rPr lang="en-GB" sz="2400" i="1"/>
              <a:t>their</a:t>
            </a:r>
            <a:r>
              <a:rPr lang="en-GB" sz="2400"/>
              <a:t> utility</a:t>
            </a:r>
          </a:p>
          <a:p>
            <a:pPr lvl="1"/>
            <a:r>
              <a:rPr lang="en-GB" sz="2400"/>
              <a:t>selfish - don’t care about the other guy</a:t>
            </a:r>
          </a:p>
          <a:p>
            <a:pPr lvl="1"/>
            <a:r>
              <a:rPr lang="en-GB" sz="2400"/>
              <a:t>knowledgeable - have complete information</a:t>
            </a:r>
          </a:p>
          <a:p>
            <a:pPr lvl="1"/>
            <a:r>
              <a:rPr lang="en-GB" sz="2400"/>
              <a:t>clever - have unlimited computational time</a:t>
            </a:r>
          </a:p>
          <a:p>
            <a:r>
              <a:rPr lang="en-GB" sz="2400"/>
              <a:t>Given these assumptions it can be proved:</a:t>
            </a:r>
          </a:p>
          <a:p>
            <a:pPr lvl="1"/>
            <a:r>
              <a:rPr lang="en-GB" sz="2400"/>
              <a:t>agents will select equilibria where no player will improve by changing strategy unilaterally</a:t>
            </a:r>
          </a:p>
          <a:p>
            <a:pPr lvl="1"/>
            <a:r>
              <a:rPr lang="en-GB" sz="2400"/>
              <a:t>many games have such equilibria - by the famous John Nash (so-called </a:t>
            </a:r>
            <a:r>
              <a:rPr lang="en-GB" sz="2400" i="1">
                <a:solidFill>
                  <a:srgbClr val="FF0000"/>
                </a:solidFill>
              </a:rPr>
              <a:t>Nash Equilibrium</a:t>
            </a:r>
            <a:r>
              <a:rPr lang="en-GB" sz="2400"/>
              <a:t> - NE)</a:t>
            </a:r>
          </a:p>
          <a:p>
            <a:pPr lvl="1"/>
            <a:r>
              <a:rPr lang="en-GB" sz="2400"/>
              <a:t>the NE for the PD is DD (all defect)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Iterated Prisoner’s Dilemma</a:t>
            </a:r>
          </a:p>
        </p:txBody>
      </p:sp>
      <p:sp>
        <p:nvSpPr>
          <p:cNvPr id="35843" name="Rectangle 3"/>
          <p:cNvSpPr>
            <a:spLocks noGrp="1" noChangeArrowheads="1"/>
          </p:cNvSpPr>
          <p:nvPr>
            <p:ph type="body" idx="1"/>
          </p:nvPr>
        </p:nvSpPr>
        <p:spPr/>
        <p:txBody>
          <a:bodyPr/>
          <a:lstStyle/>
          <a:p>
            <a:r>
              <a:rPr lang="en-GB" sz="2400"/>
              <a:t>Previous example “one-shot” PD but:</a:t>
            </a:r>
          </a:p>
          <a:p>
            <a:pPr lvl="1"/>
            <a:r>
              <a:rPr lang="en-GB" sz="2400"/>
              <a:t>real world interactions often repeated</a:t>
            </a:r>
          </a:p>
          <a:p>
            <a:pPr lvl="1"/>
            <a:r>
              <a:rPr lang="en-GB" sz="2400"/>
              <a:t>might meet the guy you just ripped-off in the future</a:t>
            </a:r>
          </a:p>
          <a:p>
            <a:pPr lvl="1"/>
            <a:r>
              <a:rPr lang="en-GB" sz="2400"/>
              <a:t>allows for more complex sequence of strategies based on past interactions with others</a:t>
            </a:r>
          </a:p>
          <a:p>
            <a:pPr lvl="1"/>
            <a:r>
              <a:rPr lang="en-GB" sz="2400"/>
              <a:t>can punish someone tomorrow for defecting against you today - “the shadow of the future”</a:t>
            </a:r>
          </a:p>
          <a:p>
            <a:r>
              <a:rPr lang="en-GB" sz="2400"/>
              <a:t>Iterated PD (IPD) captures this and, as we will see, maps well onto P2P file-sharing protocols like BitTorrent </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GB"/>
              <a:t>What is the rational thing to do in the IPD?</a:t>
            </a:r>
          </a:p>
        </p:txBody>
      </p:sp>
      <p:sp>
        <p:nvSpPr>
          <p:cNvPr id="36867" name="Rectangle 3"/>
          <p:cNvSpPr>
            <a:spLocks noGrp="1" noChangeArrowheads="1"/>
          </p:cNvSpPr>
          <p:nvPr>
            <p:ph type="body" idx="1"/>
          </p:nvPr>
        </p:nvSpPr>
        <p:spPr/>
        <p:txBody>
          <a:bodyPr/>
          <a:lstStyle/>
          <a:p>
            <a:pPr>
              <a:lnSpc>
                <a:spcPct val="92000"/>
              </a:lnSpc>
            </a:pPr>
            <a:r>
              <a:rPr lang="en-GB" sz="2400"/>
              <a:t>Traditional game theory has trouble here:</a:t>
            </a:r>
          </a:p>
          <a:p>
            <a:pPr lvl="1">
              <a:lnSpc>
                <a:spcPct val="92000"/>
              </a:lnSpc>
            </a:pPr>
            <a:r>
              <a:rPr lang="en-GB" sz="2400"/>
              <a:t>cooperative equilibria exist in infinitely repeated games but not in finite games of known length</a:t>
            </a:r>
          </a:p>
          <a:p>
            <a:pPr lvl="1">
              <a:lnSpc>
                <a:spcPct val="92000"/>
              </a:lnSpc>
            </a:pPr>
            <a:r>
              <a:rPr lang="en-GB" sz="2400"/>
              <a:t>many equilibria exist and it is not clear which one would be chosen by rational agents</a:t>
            </a:r>
          </a:p>
          <a:p>
            <a:pPr lvl="1">
              <a:lnSpc>
                <a:spcPct val="92000"/>
              </a:lnSpc>
            </a:pPr>
            <a:r>
              <a:rPr lang="en-GB" sz="2400"/>
              <a:t>In all cases defection on every round is still a equilibrium even when cooperative equilibria exist</a:t>
            </a:r>
          </a:p>
          <a:p>
            <a:pPr>
              <a:lnSpc>
                <a:spcPct val="92000"/>
              </a:lnSpc>
            </a:pPr>
            <a:r>
              <a:rPr lang="en-GB" sz="2400"/>
              <a:t>For these reasons </a:t>
            </a:r>
            <a:r>
              <a:rPr lang="en-GB" sz="2400" i="1">
                <a:solidFill>
                  <a:srgbClr val="FF0000"/>
                </a:solidFill>
              </a:rPr>
              <a:t>Robert Axelrod</a:t>
            </a:r>
            <a:r>
              <a:rPr lang="en-GB" sz="2400"/>
              <a:t> (political scientist), in the late 70’s, decided to find out what kinds of strategies worked well in the IPD by using computer simulation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GB"/>
              <a:t>Axelrod’s Tournament - programs as strategies</a:t>
            </a:r>
          </a:p>
        </p:txBody>
      </p:sp>
      <p:sp>
        <p:nvSpPr>
          <p:cNvPr id="37891" name="Rectangle 3"/>
          <p:cNvSpPr>
            <a:spLocks noGrp="1" noChangeArrowheads="1"/>
          </p:cNvSpPr>
          <p:nvPr>
            <p:ph type="body" idx="1"/>
          </p:nvPr>
        </p:nvSpPr>
        <p:spPr>
          <a:xfrm>
            <a:off x="457200" y="1600200"/>
            <a:ext cx="8228013" cy="4800600"/>
          </a:xfrm>
        </p:spPr>
        <p:txBody>
          <a:bodyPr>
            <a:normAutofit lnSpcReduction="10000"/>
          </a:bodyPr>
          <a:lstStyle/>
          <a:p>
            <a:r>
              <a:rPr lang="en-GB" sz="2400" dirty="0"/>
              <a:t>Axelrod organised an open IPD tournament:</a:t>
            </a:r>
          </a:p>
          <a:p>
            <a:pPr lvl="1"/>
            <a:r>
              <a:rPr lang="en-GB" sz="2400" dirty="0"/>
              <a:t>Academics were asked to submit programs (BASIC or FORTRAN) that would play the IPD against each other</a:t>
            </a:r>
          </a:p>
          <a:p>
            <a:pPr lvl="1"/>
            <a:r>
              <a:rPr lang="en-GB" sz="2400" dirty="0"/>
              <a:t>Nobody knew competitors code</a:t>
            </a:r>
          </a:p>
          <a:p>
            <a:pPr lvl="1"/>
            <a:r>
              <a:rPr lang="en-GB" sz="2400" dirty="0"/>
              <a:t>The only input would be the on-going past history of the game (a string of C’s and D’s)</a:t>
            </a:r>
          </a:p>
          <a:p>
            <a:pPr lvl="1"/>
            <a:r>
              <a:rPr lang="en-GB" sz="2400" dirty="0"/>
              <a:t>The aim was to get the highest score (utility) based on round-robin playoffs between all pairs of programs</a:t>
            </a:r>
          </a:p>
          <a:p>
            <a:pPr lvl="1"/>
            <a:r>
              <a:rPr lang="en-GB" sz="2400" dirty="0"/>
              <a:t>Axelrod’s aim was to see which programs did best against all the others and understand why</a:t>
            </a:r>
          </a:p>
          <a:p>
            <a:pPr lvl="1"/>
            <a:r>
              <a:rPr lang="en-GB" sz="2400" dirty="0"/>
              <a:t>He wrote-up his results in the famous book “</a:t>
            </a:r>
            <a:r>
              <a:rPr lang="en-GB" sz="2400" i="1" dirty="0">
                <a:solidFill>
                  <a:srgbClr val="FF0000"/>
                </a:solidFill>
              </a:rPr>
              <a:t>the evolution of cooperation</a:t>
            </a:r>
            <a:r>
              <a:rPr lang="en-GB" sz="24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GB"/>
              <a:t>Axlerod’s Tournament -</a:t>
            </a:r>
            <a:br>
              <a:rPr lang="en-GB"/>
            </a:br>
            <a:r>
              <a:rPr lang="en-GB"/>
              <a:t>what happened?</a:t>
            </a:r>
          </a:p>
        </p:txBody>
      </p:sp>
      <p:sp>
        <p:nvSpPr>
          <p:cNvPr id="38915" name="Rectangle 3"/>
          <p:cNvSpPr>
            <a:spLocks noGrp="1" noChangeArrowheads="1"/>
          </p:cNvSpPr>
          <p:nvPr>
            <p:ph type="body" idx="1"/>
          </p:nvPr>
        </p:nvSpPr>
        <p:spPr>
          <a:xfrm>
            <a:off x="457200" y="1600200"/>
            <a:ext cx="8228013" cy="4953000"/>
          </a:xfrm>
        </p:spPr>
        <p:txBody>
          <a:bodyPr/>
          <a:lstStyle/>
          <a:p>
            <a:r>
              <a:rPr lang="en-GB" sz="2400"/>
              <a:t>Basic results were:</a:t>
            </a:r>
          </a:p>
          <a:p>
            <a:pPr lvl="1"/>
            <a:r>
              <a:rPr lang="en-GB" sz="2400"/>
              <a:t>many strategies were submitted (complex and simple)</a:t>
            </a:r>
          </a:p>
          <a:p>
            <a:pPr lvl="1"/>
            <a:r>
              <a:rPr lang="en-GB" sz="2400"/>
              <a:t>the one with the highest overall score turned out to be simple: </a:t>
            </a:r>
            <a:r>
              <a:rPr lang="en-GB" sz="2400" i="1">
                <a:solidFill>
                  <a:srgbClr val="FF0000"/>
                </a:solidFill>
              </a:rPr>
              <a:t>tit-for-tat</a:t>
            </a:r>
            <a:r>
              <a:rPr lang="en-GB" sz="2400"/>
              <a:t> (TFT) or “look back”</a:t>
            </a:r>
          </a:p>
          <a:p>
            <a:pPr lvl="1"/>
            <a:r>
              <a:rPr lang="en-GB" sz="2400"/>
              <a:t>starts playing C, then “looked back” at the last move made by opponent and copied that move</a:t>
            </a:r>
          </a:p>
          <a:p>
            <a:pPr lvl="1"/>
            <a:r>
              <a:rPr lang="en-GB" sz="2400"/>
              <a:t>submitted by Psychologist Anatol Rapoport</a:t>
            </a:r>
          </a:p>
          <a:p>
            <a:pPr lvl="1"/>
            <a:r>
              <a:rPr lang="en-GB" sz="2400"/>
              <a:t>didn’t “win” against each strategy but did better overall on average against all strategies</a:t>
            </a:r>
          </a:p>
          <a:p>
            <a:pPr lvl="1"/>
            <a:r>
              <a:rPr lang="en-GB" sz="2400"/>
              <a:t>TFT mechanism an example of “</a:t>
            </a:r>
            <a:r>
              <a:rPr lang="en-GB" sz="2400" i="1">
                <a:solidFill>
                  <a:srgbClr val="FF0000"/>
                </a:solidFill>
              </a:rPr>
              <a:t>reciprocal altruism</a:t>
            </a:r>
            <a:r>
              <a:rPr lang="en-GB" sz="2400"/>
              <a:t>” (Robert Trivers)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GB"/>
              <a:t>What has this got to do with BitTorrent?</a:t>
            </a:r>
          </a:p>
        </p:txBody>
      </p:sp>
      <p:sp>
        <p:nvSpPr>
          <p:cNvPr id="39939" name="Rectangle 3"/>
          <p:cNvSpPr>
            <a:spLocks noGrp="1" noChangeArrowheads="1"/>
          </p:cNvSpPr>
          <p:nvPr>
            <p:ph type="body" idx="1"/>
          </p:nvPr>
        </p:nvSpPr>
        <p:spPr>
          <a:xfrm>
            <a:off x="457200" y="1600200"/>
            <a:ext cx="8228013" cy="4953000"/>
          </a:xfrm>
        </p:spPr>
        <p:txBody>
          <a:bodyPr/>
          <a:lstStyle/>
          <a:p>
            <a:r>
              <a:rPr lang="en-GB" sz="2400" dirty="0"/>
              <a:t>In the </a:t>
            </a:r>
            <a:r>
              <a:rPr lang="en-GB" sz="2400" i="1" dirty="0" err="1">
                <a:solidFill>
                  <a:srgbClr val="FF0000"/>
                </a:solidFill>
              </a:rPr>
              <a:t>BitTorrent</a:t>
            </a:r>
            <a:r>
              <a:rPr lang="en-GB" sz="2400" i="1" dirty="0">
                <a:solidFill>
                  <a:srgbClr val="FF0000"/>
                </a:solidFill>
              </a:rPr>
              <a:t> protocol</a:t>
            </a:r>
            <a:r>
              <a:rPr lang="en-GB" sz="2400" dirty="0"/>
              <a:t>:</a:t>
            </a:r>
          </a:p>
          <a:p>
            <a:pPr lvl="1"/>
            <a:r>
              <a:rPr lang="en-GB" sz="2400" dirty="0"/>
              <a:t>TFT-like method used for sharing files</a:t>
            </a:r>
          </a:p>
          <a:p>
            <a:pPr lvl="1"/>
            <a:r>
              <a:rPr lang="en-GB" sz="2400" dirty="0"/>
              <a:t>nodes form groups interested in a particular file (swarms) and swap or “barter” pieces with each other</a:t>
            </a:r>
          </a:p>
          <a:p>
            <a:pPr lvl="1"/>
            <a:r>
              <a:rPr lang="en-GB" sz="2400" dirty="0"/>
              <a:t>if a node does not upload data then this can be compared </a:t>
            </a:r>
            <a:r>
              <a:rPr lang="en-GB" sz="2400" dirty="0" smtClean="0"/>
              <a:t>to </a:t>
            </a:r>
            <a:r>
              <a:rPr lang="en-GB" sz="2400" dirty="0"/>
              <a:t>defection</a:t>
            </a:r>
          </a:p>
          <a:p>
            <a:pPr lvl="1"/>
            <a:r>
              <a:rPr lang="en-GB" sz="2400" dirty="0"/>
              <a:t>it is punished in the future by being “choked” - not getting upload from others</a:t>
            </a:r>
          </a:p>
          <a:p>
            <a:pPr lvl="1"/>
            <a:r>
              <a:rPr lang="en-GB" sz="2400" dirty="0"/>
              <a:t>even if you hack your client to be selfish the chances are the standard TFT-like protocol will do better overall</a:t>
            </a:r>
          </a:p>
          <a:p>
            <a:pPr lvl="1"/>
            <a:r>
              <a:rPr lang="en-GB" sz="2400" i="1" dirty="0">
                <a:solidFill>
                  <a:srgbClr val="FF0000"/>
                </a:solidFill>
              </a:rPr>
              <a:t>Bram Cohen</a:t>
            </a:r>
            <a:r>
              <a:rPr lang="en-GB" sz="2400" dirty="0"/>
              <a:t> - original BT designer - inspired by Axelrod’s </a:t>
            </a:r>
            <a:r>
              <a:rPr lang="en-GB" sz="2400" dirty="0" smtClean="0"/>
              <a:t>tournaments (I believe)</a:t>
            </a:r>
            <a:endParaRPr lang="en-GB" sz="24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a:t>Some BitTorrent Terminology</a:t>
            </a:r>
          </a:p>
        </p:txBody>
      </p:sp>
      <p:sp>
        <p:nvSpPr>
          <p:cNvPr id="40963" name="Rectangle 3"/>
          <p:cNvSpPr>
            <a:spLocks noGrp="1" noChangeArrowheads="1"/>
          </p:cNvSpPr>
          <p:nvPr>
            <p:ph type="body" idx="1"/>
          </p:nvPr>
        </p:nvSpPr>
        <p:spPr/>
        <p:txBody>
          <a:bodyPr/>
          <a:lstStyle/>
          <a:p>
            <a:pPr>
              <a:buFont typeface="Verdana" charset="0"/>
              <a:buChar char="•"/>
            </a:pPr>
            <a:r>
              <a:rPr lang="en-GB" sz="2400" dirty="0"/>
              <a:t>Swarm: set of peers interested in a file</a:t>
            </a:r>
          </a:p>
          <a:p>
            <a:pPr lvl="1"/>
            <a:r>
              <a:rPr lang="en-GB" sz="2400" dirty="0"/>
              <a:t>file is split in smaller chunks called pieces</a:t>
            </a:r>
          </a:p>
          <a:p>
            <a:pPr lvl="1"/>
            <a:r>
              <a:rPr lang="en-GB" sz="2400" dirty="0" err="1"/>
              <a:t>seeder</a:t>
            </a:r>
            <a:r>
              <a:rPr lang="en-GB" sz="2400" dirty="0"/>
              <a:t>: holds a full copy of the data</a:t>
            </a:r>
          </a:p>
          <a:p>
            <a:pPr lvl="1"/>
            <a:r>
              <a:rPr lang="en-GB" sz="2400" dirty="0" err="1"/>
              <a:t>leecher</a:t>
            </a:r>
            <a:r>
              <a:rPr lang="en-GB" sz="2400" dirty="0"/>
              <a:t>: holds only a part of the data (initially nothing)</a:t>
            </a:r>
          </a:p>
          <a:p>
            <a:pPr>
              <a:buFont typeface="Verdana" charset="0"/>
              <a:buChar char="•"/>
            </a:pPr>
            <a:r>
              <a:rPr lang="en-GB" sz="2400" dirty="0"/>
              <a:t>Tracker: </a:t>
            </a:r>
            <a:r>
              <a:rPr lang="en-GB" sz="2400" i="1" dirty="0" smtClean="0"/>
              <a:t>centralized (!) </a:t>
            </a:r>
            <a:r>
              <a:rPr lang="en-GB" sz="2400" dirty="0"/>
              <a:t>manager</a:t>
            </a:r>
          </a:p>
          <a:p>
            <a:pPr lvl="1"/>
            <a:r>
              <a:rPr lang="en-GB" sz="2400" dirty="0"/>
              <a:t>keep track of all peers in the swarm</a:t>
            </a:r>
          </a:p>
          <a:p>
            <a:pPr lvl="1"/>
            <a:r>
              <a:rPr lang="en-GB" sz="2400" dirty="0"/>
              <a:t>return list of current peers in swarm</a:t>
            </a:r>
          </a:p>
          <a:p>
            <a:pPr>
              <a:buFont typeface="Verdana" charset="0"/>
              <a:buChar char="•"/>
            </a:pPr>
            <a:r>
              <a:rPr lang="en-GB" sz="2400" dirty="0"/>
              <a:t>Torrent file: meta-data</a:t>
            </a:r>
          </a:p>
          <a:p>
            <a:pPr lvl="1"/>
            <a:r>
              <a:rPr lang="en-GB" sz="2400" dirty="0"/>
              <a:t>contains pointer to tracker hosting the swarm</a:t>
            </a:r>
          </a:p>
          <a:p>
            <a:pPr lvl="1"/>
            <a:r>
              <a:rPr lang="en-GB" sz="2400" dirty="0"/>
              <a:t>details about the file - hash, no. of pieces, size etc.</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7008813" cy="715962"/>
          </a:xfrm>
        </p:spPr>
        <p:txBody>
          <a:bodyPr>
            <a:normAutofit fontScale="90000"/>
          </a:bodyPr>
          <a:lstStyle/>
          <a:p>
            <a:r>
              <a:rPr lang="en-GB"/>
              <a:t>BitTorrent Protocol</a:t>
            </a:r>
          </a:p>
        </p:txBody>
      </p:sp>
      <p:sp>
        <p:nvSpPr>
          <p:cNvPr id="41987" name="Rectangle 4"/>
          <p:cNvSpPr>
            <a:spLocks noChangeArrowheads="1"/>
          </p:cNvSpPr>
          <p:nvPr/>
        </p:nvSpPr>
        <p:spPr bwMode="auto">
          <a:xfrm>
            <a:off x="457200" y="1219200"/>
            <a:ext cx="7543800" cy="1371600"/>
          </a:xfrm>
          <a:prstGeom prst="rect">
            <a:avLst/>
          </a:prstGeom>
          <a:noFill/>
          <a:ln w="9525">
            <a:noFill/>
            <a:miter lim="800000"/>
            <a:headEnd/>
            <a:tailEnd/>
          </a:ln>
        </p:spPr>
        <p:txBody>
          <a:bodyPr>
            <a:prstTxWarp prst="textNoShape">
              <a:avLst/>
            </a:prstTxWarp>
          </a:bodyPr>
          <a:lstStyle/>
          <a:p>
            <a:pPr marL="342900" indent="-342900" defTabSz="914400">
              <a:spcBef>
                <a:spcPct val="20000"/>
              </a:spcBef>
              <a:buFont typeface="Times New Roman" charset="0"/>
              <a:buChar char="•"/>
            </a:pPr>
            <a:r>
              <a:rPr lang="en-GB" sz="2200">
                <a:solidFill>
                  <a:srgbClr val="000000"/>
                </a:solidFill>
                <a:latin typeface="verdarna" charset="0"/>
                <a:ea typeface="MS Gothic" charset="0"/>
                <a:cs typeface="MS Gothic" charset="0"/>
              </a:rPr>
              <a:t>Get a list of other peers in the swarm from the tracker</a:t>
            </a:r>
          </a:p>
          <a:p>
            <a:pPr marL="342900" indent="-342900" defTabSz="914400">
              <a:spcBef>
                <a:spcPct val="20000"/>
              </a:spcBef>
              <a:buFont typeface="Times New Roman" charset="0"/>
              <a:buChar char="•"/>
            </a:pPr>
            <a:r>
              <a:rPr lang="en-GB" sz="2200">
                <a:solidFill>
                  <a:srgbClr val="000000"/>
                </a:solidFill>
                <a:latin typeface="verdarna" charset="0"/>
                <a:ea typeface="MS Gothic" charset="0"/>
                <a:cs typeface="MS Gothic" charset="0"/>
              </a:rPr>
              <a:t>Ask peers their list of pieces and tell them what is yours</a:t>
            </a:r>
          </a:p>
          <a:p>
            <a:pPr marL="342900" indent="-342900" defTabSz="914400">
              <a:spcBef>
                <a:spcPct val="20000"/>
              </a:spcBef>
              <a:buFont typeface="Times New Roman" charset="0"/>
              <a:buChar char="•"/>
            </a:pPr>
            <a:r>
              <a:rPr lang="en-GB" sz="2200">
                <a:solidFill>
                  <a:srgbClr val="000000"/>
                </a:solidFill>
                <a:latin typeface="verdarna" charset="0"/>
                <a:ea typeface="MS Gothic" charset="0"/>
                <a:cs typeface="MS Gothic" charset="0"/>
              </a:rPr>
              <a:t>Exchange pieces with appropriate peers</a:t>
            </a:r>
            <a:endParaRPr lang="fr-FR" sz="2200">
              <a:solidFill>
                <a:srgbClr val="000000"/>
              </a:solidFill>
              <a:latin typeface="verdarna" charset="0"/>
              <a:ea typeface="MS Gothic" charset="0"/>
              <a:cs typeface="MS Gothic" charset="0"/>
            </a:endParaRPr>
          </a:p>
        </p:txBody>
      </p:sp>
      <p:pic>
        <p:nvPicPr>
          <p:cNvPr id="41988" name="Picture 7" descr="bt.png                                                         0023CE1CMacintosh HD                   C2DAC9E8:"/>
          <p:cNvPicPr>
            <a:picLocks noChangeAspect="1" noChangeArrowheads="1"/>
          </p:cNvPicPr>
          <p:nvPr/>
        </p:nvPicPr>
        <p:blipFill>
          <a:blip r:embed="rId2"/>
          <a:srcRect/>
          <a:stretch>
            <a:fillRect/>
          </a:stretch>
        </p:blipFill>
        <p:spPr bwMode="auto">
          <a:xfrm>
            <a:off x="1143000" y="2743200"/>
            <a:ext cx="6605588" cy="38227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r>
              <a:rPr lang="en-GB"/>
              <a:t>The Global Ecology of BitTorrent Clients</a:t>
            </a:r>
          </a:p>
        </p:txBody>
      </p:sp>
      <p:sp>
        <p:nvSpPr>
          <p:cNvPr id="43011" name="Rectangle 3"/>
          <p:cNvSpPr>
            <a:spLocks noGrp="1" noChangeArrowheads="1"/>
          </p:cNvSpPr>
          <p:nvPr>
            <p:ph type="body" idx="1"/>
          </p:nvPr>
        </p:nvSpPr>
        <p:spPr>
          <a:xfrm>
            <a:off x="458788" y="1600200"/>
            <a:ext cx="8228012" cy="4953000"/>
          </a:xfrm>
        </p:spPr>
        <p:txBody>
          <a:bodyPr/>
          <a:lstStyle/>
          <a:p>
            <a:pPr>
              <a:lnSpc>
                <a:spcPct val="92000"/>
              </a:lnSpc>
            </a:pPr>
            <a:r>
              <a:rPr lang="en-GB" sz="2400" dirty="0"/>
              <a:t>Many </a:t>
            </a:r>
            <a:r>
              <a:rPr lang="en-GB" sz="2400" i="1" dirty="0" err="1">
                <a:solidFill>
                  <a:srgbClr val="FF0000"/>
                </a:solidFill>
              </a:rPr>
              <a:t>bittorrent</a:t>
            </a:r>
            <a:r>
              <a:rPr lang="en-GB" sz="2400" i="1" dirty="0">
                <a:solidFill>
                  <a:srgbClr val="FF0000"/>
                </a:solidFill>
              </a:rPr>
              <a:t> clients</a:t>
            </a:r>
            <a:r>
              <a:rPr lang="en-GB" sz="2400" dirty="0"/>
              <a:t> exist in “the wild”</a:t>
            </a:r>
          </a:p>
          <a:p>
            <a:pPr lvl="1">
              <a:lnSpc>
                <a:spcPct val="92000"/>
              </a:lnSpc>
            </a:pPr>
            <a:r>
              <a:rPr lang="en-GB" sz="2400" dirty="0" err="1"/>
              <a:t>Bittorrent</a:t>
            </a:r>
            <a:r>
              <a:rPr lang="en-GB" sz="2400" dirty="0"/>
              <a:t> 6 (from </a:t>
            </a:r>
            <a:r>
              <a:rPr lang="en-GB" sz="2400" dirty="0" err="1"/>
              <a:t>Bittorrent.com</a:t>
            </a:r>
            <a:r>
              <a:rPr lang="en-GB" sz="2400" dirty="0"/>
              <a:t>, formally </a:t>
            </a:r>
            <a:r>
              <a:rPr lang="en-GB" sz="2400" dirty="0" err="1"/>
              <a:t>utorrent</a:t>
            </a:r>
            <a:r>
              <a:rPr lang="en-GB" sz="2400" dirty="0"/>
              <a:t>)</a:t>
            </a:r>
          </a:p>
          <a:p>
            <a:pPr lvl="1">
              <a:lnSpc>
                <a:spcPct val="92000"/>
              </a:lnSpc>
            </a:pPr>
            <a:r>
              <a:rPr lang="en-GB" sz="2400" dirty="0"/>
              <a:t>Others: </a:t>
            </a:r>
            <a:r>
              <a:rPr lang="en-GB" sz="2400" dirty="0" err="1"/>
              <a:t>Azureus</a:t>
            </a:r>
            <a:r>
              <a:rPr lang="en-GB" sz="2400" dirty="0"/>
              <a:t>, ABC, Transmission, many others</a:t>
            </a:r>
            <a:r>
              <a:rPr lang="en-US" sz="2400" dirty="0"/>
              <a:t>…</a:t>
            </a:r>
            <a:endParaRPr lang="en-GB" sz="2400" dirty="0"/>
          </a:p>
          <a:p>
            <a:pPr lvl="1">
              <a:lnSpc>
                <a:spcPct val="92000"/>
              </a:lnSpc>
            </a:pPr>
            <a:r>
              <a:rPr lang="en-GB" sz="2400" dirty="0"/>
              <a:t>bad guy clients: </a:t>
            </a:r>
            <a:r>
              <a:rPr lang="en-GB" sz="2400" dirty="0" err="1"/>
              <a:t>BitThief</a:t>
            </a:r>
            <a:r>
              <a:rPr lang="en-GB" sz="2400" dirty="0"/>
              <a:t>, </a:t>
            </a:r>
            <a:r>
              <a:rPr lang="en-GB" sz="2400" dirty="0" err="1"/>
              <a:t>BitTyrant</a:t>
            </a:r>
            <a:endParaRPr lang="en-GB" sz="2400" dirty="0"/>
          </a:p>
          <a:p>
            <a:pPr>
              <a:lnSpc>
                <a:spcPct val="92000"/>
              </a:lnSpc>
            </a:pPr>
            <a:r>
              <a:rPr lang="en-GB" sz="2400" dirty="0"/>
              <a:t>Hence:</a:t>
            </a:r>
          </a:p>
          <a:p>
            <a:pPr lvl="1">
              <a:lnSpc>
                <a:spcPct val="92000"/>
              </a:lnSpc>
            </a:pPr>
            <a:r>
              <a:rPr lang="en-GB" sz="2400" dirty="0"/>
              <a:t>The current </a:t>
            </a:r>
            <a:r>
              <a:rPr lang="en-GB" sz="2400" dirty="0" err="1"/>
              <a:t>bittorrent</a:t>
            </a:r>
            <a:r>
              <a:rPr lang="en-GB" sz="2400" dirty="0"/>
              <a:t> ecosystem is a </a:t>
            </a:r>
            <a:r>
              <a:rPr lang="en-GB" sz="2400" b="1" i="1" dirty="0"/>
              <a:t>global on-going experiment</a:t>
            </a:r>
            <a:r>
              <a:rPr lang="en-GB" sz="2400" dirty="0"/>
              <a:t>, like Axelrod’s, but with huge user base and rich interactions (not just TFT) incredible strategy sophistication</a:t>
            </a:r>
          </a:p>
          <a:p>
            <a:pPr lvl="1">
              <a:lnSpc>
                <a:spcPct val="92000"/>
              </a:lnSpc>
            </a:pPr>
            <a:r>
              <a:rPr lang="en-GB" sz="2400" dirty="0"/>
              <a:t>This is unprecedented and will surely lead to new economic theory</a:t>
            </a:r>
            <a:r>
              <a:rPr lang="en-GB" sz="2400" dirty="0" smtClean="0"/>
              <a:t> – (perhaps in </a:t>
            </a:r>
            <a:r>
              <a:rPr lang="en-GB" sz="2400" dirty="0"/>
              <a:t>general</a:t>
            </a:r>
            <a:r>
              <a:rPr lang="en-GB" sz="2400" dirty="0" smtClean="0"/>
              <a:t>!)</a:t>
            </a: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lnSpcReduction="10000"/>
          </a:bodyPr>
          <a:lstStyle/>
          <a:p>
            <a:r>
              <a:rPr lang="en-US" dirty="0" smtClean="0"/>
              <a:t>Computer scientist (scientist?)</a:t>
            </a:r>
          </a:p>
          <a:p>
            <a:r>
              <a:rPr lang="en-US" dirty="0" smtClean="0"/>
              <a:t>Finished PhD in Artificial Societies (ABM) in Comp. Sci. Dept. Here (Essex) 2001.</a:t>
            </a:r>
          </a:p>
          <a:p>
            <a:r>
              <a:rPr lang="en-US" dirty="0" smtClean="0"/>
              <a:t>Interested in self-org software, cooperation, </a:t>
            </a:r>
            <a:r>
              <a:rPr lang="en-US" dirty="0" err="1" smtClean="0"/>
              <a:t>ALife</a:t>
            </a:r>
            <a:r>
              <a:rPr lang="en-US" dirty="0" smtClean="0"/>
              <a:t>, MAS, ABM (to understand MAS), then P2P, models of P2P, “complex systems” – apps. file sharing, </a:t>
            </a:r>
            <a:r>
              <a:rPr lang="en-US" dirty="0" err="1" smtClean="0"/>
              <a:t>crypo</a:t>
            </a:r>
            <a:r>
              <a:rPr lang="en-US" dirty="0" smtClean="0"/>
              <a:t>. currency.</a:t>
            </a:r>
          </a:p>
          <a:p>
            <a:r>
              <a:rPr lang="en-US" dirty="0" smtClean="0"/>
              <a:t>Perpetual </a:t>
            </a:r>
            <a:r>
              <a:rPr lang="en-US" dirty="0" err="1" smtClean="0"/>
              <a:t>postdoc</a:t>
            </a:r>
            <a:r>
              <a:rPr lang="en-US" dirty="0" smtClean="0"/>
              <a:t> – </a:t>
            </a:r>
            <a:r>
              <a:rPr lang="en-US" dirty="0"/>
              <a:t>E</a:t>
            </a:r>
            <a:r>
              <a:rPr lang="en-US" dirty="0" smtClean="0"/>
              <a:t>ssex, </a:t>
            </a:r>
            <a:r>
              <a:rPr lang="en-US" dirty="0"/>
              <a:t>M</a:t>
            </a:r>
            <a:r>
              <a:rPr lang="en-US" dirty="0" smtClean="0"/>
              <a:t>anchester, Bologna, Delft, </a:t>
            </a:r>
            <a:r>
              <a:rPr lang="en-US" dirty="0"/>
              <a:t>M</a:t>
            </a:r>
            <a:r>
              <a:rPr lang="en-US" dirty="0" smtClean="0"/>
              <a:t>ilton </a:t>
            </a:r>
            <a:r>
              <a:rPr lang="en-US" dirty="0"/>
              <a:t>K</a:t>
            </a:r>
            <a:r>
              <a:rPr lang="en-US" dirty="0" smtClean="0"/>
              <a:t>eynes, </a:t>
            </a:r>
            <a:r>
              <a:rPr lang="en-US" dirty="0"/>
              <a:t>S</a:t>
            </a:r>
            <a:r>
              <a:rPr lang="en-US" dirty="0" smtClean="0"/>
              <a:t>zeged</a:t>
            </a:r>
            <a:r>
              <a:rPr lang="en-US" dirty="0"/>
              <a:t>.</a:t>
            </a:r>
            <a:r>
              <a:rPr lang="en-US" dirty="0" smtClean="0"/>
              <a:t>  </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3" descr="bt-clients.tiff                                                0023CE1CMacintosh HD                   C2DAC9E8:"/>
          <p:cNvPicPr>
            <a:picLocks noChangeAspect="1" noChangeArrowheads="1"/>
          </p:cNvPicPr>
          <p:nvPr/>
        </p:nvPicPr>
        <p:blipFill>
          <a:blip r:embed="rId2"/>
          <a:srcRect/>
          <a:stretch>
            <a:fillRect/>
          </a:stretch>
        </p:blipFill>
        <p:spPr bwMode="auto">
          <a:xfrm>
            <a:off x="762000" y="1143000"/>
            <a:ext cx="7467600" cy="5311775"/>
          </a:xfrm>
          <a:prstGeom prst="rect">
            <a:avLst/>
          </a:prstGeom>
          <a:noFill/>
          <a:ln w="9525">
            <a:noFill/>
            <a:miter lim="800000"/>
            <a:headEnd/>
            <a:tailEnd/>
          </a:ln>
        </p:spPr>
      </p:pic>
      <p:sp>
        <p:nvSpPr>
          <p:cNvPr id="44035" name="Rectangle 4"/>
          <p:cNvSpPr>
            <a:spLocks noChangeArrowheads="1"/>
          </p:cNvSpPr>
          <p:nvPr/>
        </p:nvSpPr>
        <p:spPr bwMode="auto">
          <a:xfrm>
            <a:off x="457200" y="274638"/>
            <a:ext cx="8001000" cy="792162"/>
          </a:xfrm>
          <a:prstGeom prst="rect">
            <a:avLst/>
          </a:prstGeom>
          <a:noFill/>
          <a:ln w="9525">
            <a:noFill/>
            <a:round/>
            <a:headEnd/>
            <a:tailEnd/>
          </a:ln>
        </p:spPr>
        <p:txBody>
          <a:bodyPr lIns="90000" tIns="46800" rIns="90000" bIns="46800" anchor="ctr">
            <a:prstTxWarp prst="textNoShape">
              <a:avLst/>
            </a:prstTxWarp>
          </a:bodyPr>
          <a:lstStyle/>
          <a:p>
            <a:pPr algn="ctr">
              <a:lnSpc>
                <a:spcPct val="102000"/>
              </a:lnSpc>
              <a:buClr>
                <a:srgbClr val="210000"/>
              </a:buClr>
              <a:buFont typeface="Verdana" charset="0"/>
              <a:buNone/>
            </a:pPr>
            <a:r>
              <a:rPr lang="en-GB" sz="3200">
                <a:solidFill>
                  <a:srgbClr val="210000"/>
                </a:solidFill>
                <a:latin typeface="Verdana" charset="0"/>
                <a:ea typeface="MS Gothic" charset="0"/>
                <a:cs typeface="MS Gothic" charset="0"/>
              </a:rPr>
              <a:t>BitTorrent Clients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smtClean="0"/>
              <a:t>Take home message</a:t>
            </a:r>
          </a:p>
        </p:txBody>
      </p:sp>
      <p:sp>
        <p:nvSpPr>
          <p:cNvPr id="45059" name="Content Placeholder 2"/>
          <p:cNvSpPr>
            <a:spLocks noGrp="1"/>
          </p:cNvSpPr>
          <p:nvPr>
            <p:ph idx="1"/>
          </p:nvPr>
        </p:nvSpPr>
        <p:spPr/>
        <p:txBody>
          <a:bodyPr/>
          <a:lstStyle/>
          <a:p>
            <a:pPr eaLnBrk="1" hangingPunct="1"/>
            <a:r>
              <a:rPr lang="en-GB" smtClean="0"/>
              <a:t>Previous work in social / economic science (Axelrod’s IPD) has provided a basis for protocol design in a P2P system</a:t>
            </a:r>
          </a:p>
          <a:p>
            <a:pPr eaLnBrk="1" hangingPunct="1"/>
            <a:r>
              <a:rPr lang="en-GB" smtClean="0"/>
              <a:t>Deployed variants of the protocol are creating a massive global economic experiment</a:t>
            </a:r>
          </a:p>
          <a:p>
            <a:pPr eaLnBrk="1" hangingPunct="1"/>
            <a:r>
              <a:rPr lang="en-GB" smtClean="0"/>
              <a:t>Measurements can be made and these could inform new theory and new protocols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GB"/>
              <a:t>References</a:t>
            </a:r>
          </a:p>
        </p:txBody>
      </p:sp>
      <p:sp>
        <p:nvSpPr>
          <p:cNvPr id="46083" name="Rectangle 3"/>
          <p:cNvSpPr>
            <a:spLocks noGrp="1" noChangeArrowheads="1"/>
          </p:cNvSpPr>
          <p:nvPr>
            <p:ph type="body" idx="1"/>
          </p:nvPr>
        </p:nvSpPr>
        <p:spPr/>
        <p:txBody>
          <a:bodyPr/>
          <a:lstStyle/>
          <a:p>
            <a:pPr>
              <a:lnSpc>
                <a:spcPct val="92000"/>
              </a:lnSpc>
            </a:pPr>
            <a:r>
              <a:rPr lang="en-GB" sz="2000"/>
              <a:t>Nash, John (1950) Equilibrium points in n-person games. Proceedings of the National Academy of Sciences 36(1):48-49.</a:t>
            </a:r>
          </a:p>
          <a:p>
            <a:pPr>
              <a:lnSpc>
                <a:spcPct val="92000"/>
              </a:lnSpc>
            </a:pPr>
            <a:r>
              <a:rPr lang="en-GB" sz="2000"/>
              <a:t>John von Neumann and Oskar Morgenstern: Theory of Games and Economic Behavior, Princeton University Press (1944)</a:t>
            </a:r>
          </a:p>
          <a:p>
            <a:pPr>
              <a:lnSpc>
                <a:spcPct val="92000"/>
              </a:lnSpc>
            </a:pPr>
            <a:r>
              <a:rPr lang="en-GB" sz="2000"/>
              <a:t>Robert Axelrod (1984) The Evolution of Cooperation, Basic Books</a:t>
            </a:r>
          </a:p>
          <a:p>
            <a:pPr>
              <a:lnSpc>
                <a:spcPct val="92000"/>
              </a:lnSpc>
            </a:pPr>
            <a:r>
              <a:rPr lang="en-GB" sz="2000"/>
              <a:t>Nowak, M.A. and Sigmund, K. (1998) Evolution of indirect reciprocity by image scoring, Nature 393, 573.</a:t>
            </a:r>
          </a:p>
          <a:p>
            <a:pPr>
              <a:lnSpc>
                <a:spcPct val="92000"/>
              </a:lnSpc>
            </a:pPr>
            <a:r>
              <a:rPr lang="en-GB" sz="2000"/>
              <a:t>Garrett Hardin (1968) The Tragedy of the Commons Science 162, 1243-1248.</a:t>
            </a:r>
          </a:p>
          <a:p>
            <a:pPr>
              <a:lnSpc>
                <a:spcPct val="92000"/>
              </a:lnSpc>
            </a:pPr>
            <a:r>
              <a:rPr lang="en-GB" sz="2000"/>
              <a:t>Trivers, R.L. (1971). The evolution of reciprocal altruism. Quarterly Review of Biology. 46: 35-57</a:t>
            </a:r>
          </a:p>
          <a:p>
            <a:pPr>
              <a:lnSpc>
                <a:spcPct val="92000"/>
              </a:lnSpc>
            </a:pPr>
            <a:r>
              <a:rPr lang="en-GB" sz="2000"/>
              <a:t>Maynard Smith, J. (1982) Evolution and the Theory of Games. Cambridge University Press</a:t>
            </a:r>
          </a:p>
          <a:p>
            <a:pPr>
              <a:lnSpc>
                <a:spcPct val="92000"/>
              </a:lnSpc>
            </a:pPr>
            <a:endParaRPr lang="en-GB" sz="2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smtClean="0"/>
              <a:t>From swarms to collectives</a:t>
            </a:r>
          </a:p>
        </p:txBody>
      </p:sp>
      <p:sp>
        <p:nvSpPr>
          <p:cNvPr id="47107" name="TextBox 2"/>
          <p:cNvSpPr txBox="1">
            <a:spLocks noChangeArrowheads="1"/>
          </p:cNvSpPr>
          <p:nvPr/>
        </p:nvSpPr>
        <p:spPr bwMode="auto">
          <a:xfrm>
            <a:off x="990600" y="1905000"/>
            <a:ext cx="7086600" cy="830263"/>
          </a:xfrm>
          <a:prstGeom prst="rect">
            <a:avLst/>
          </a:prstGeom>
          <a:noFill/>
          <a:ln w="9525">
            <a:noFill/>
            <a:miter lim="800000"/>
            <a:headEnd/>
            <a:tailEnd/>
          </a:ln>
        </p:spPr>
        <p:txBody>
          <a:bodyPr>
            <a:prstTxWarp prst="textNoShape">
              <a:avLst/>
            </a:prstTxWarp>
            <a:spAutoFit/>
          </a:bodyPr>
          <a:lstStyle/>
          <a:p>
            <a:pPr algn="ctr"/>
            <a:r>
              <a:rPr lang="en-GB" sz="2400" i="1"/>
              <a:t>Where we start to see things that look a bit like “real economics” emerge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pPr eaLnBrk="1" hangingPunct="1"/>
            <a:r>
              <a:rPr lang="en-GB" sz="4000" smtClean="0"/>
              <a:t>Communities have formed around BitTorrent Trackers</a:t>
            </a:r>
          </a:p>
        </p:txBody>
      </p:sp>
      <p:pic>
        <p:nvPicPr>
          <p:cNvPr id="48131" name="Picture 3" descr="pt-logos1.tiff"/>
          <p:cNvPicPr>
            <a:picLocks noChangeAspect="1"/>
          </p:cNvPicPr>
          <p:nvPr/>
        </p:nvPicPr>
        <p:blipFill>
          <a:blip r:embed="rId2"/>
          <a:srcRect/>
          <a:stretch>
            <a:fillRect/>
          </a:stretch>
        </p:blipFill>
        <p:spPr bwMode="auto">
          <a:xfrm>
            <a:off x="990600" y="1371600"/>
            <a:ext cx="6754813" cy="4953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Public Trackers (e.g. PirateBay)</a:t>
            </a:r>
          </a:p>
        </p:txBody>
      </p:sp>
      <p:sp>
        <p:nvSpPr>
          <p:cNvPr id="49155" name="Content Placeholder 2"/>
          <p:cNvSpPr>
            <a:spLocks noGrp="1"/>
          </p:cNvSpPr>
          <p:nvPr>
            <p:ph idx="1"/>
          </p:nvPr>
        </p:nvSpPr>
        <p:spPr/>
        <p:txBody>
          <a:bodyPr>
            <a:normAutofit fontScale="92500"/>
          </a:bodyPr>
          <a:lstStyle/>
          <a:p>
            <a:pPr eaLnBrk="1" hangingPunct="1"/>
            <a:r>
              <a:rPr lang="en-US" smtClean="0"/>
              <a:t>BitTorrent uses Trackers to index swarms</a:t>
            </a:r>
          </a:p>
          <a:p>
            <a:pPr eaLnBrk="1" hangingPunct="1"/>
            <a:r>
              <a:rPr lang="en-US" smtClean="0"/>
              <a:t>Public trackers let anyone join or create a swarm</a:t>
            </a:r>
          </a:p>
          <a:p>
            <a:pPr eaLnBrk="1" hangingPunct="1"/>
            <a:r>
              <a:rPr lang="en-US" smtClean="0"/>
              <a:t>Sharing within a swarm is incentivised via a form of tit-for-tat (as we have seen)</a:t>
            </a:r>
          </a:p>
          <a:p>
            <a:pPr eaLnBrk="1" hangingPunct="1"/>
            <a:r>
              <a:rPr lang="en-US" smtClean="0"/>
              <a:t>However there is no incentive for:</a:t>
            </a:r>
          </a:p>
          <a:p>
            <a:pPr lvl="1" eaLnBrk="1" hangingPunct="1">
              <a:buFont typeface="Arial" charset="0"/>
              <a:buChar char="•"/>
            </a:pPr>
            <a:r>
              <a:rPr lang="en-US" smtClean="0"/>
              <a:t>Seeding (uploading after file is downloaded)</a:t>
            </a:r>
          </a:p>
          <a:p>
            <a:pPr lvl="1" eaLnBrk="1" hangingPunct="1">
              <a:buFont typeface="Arial" charset="0"/>
              <a:buChar char="•"/>
            </a:pPr>
            <a:r>
              <a:rPr lang="en-US" smtClean="0"/>
              <a:t>Capping (creating and injecting a new file)</a:t>
            </a:r>
          </a:p>
          <a:p>
            <a:pPr lvl="1" eaLnBrk="1" hangingPunct="1">
              <a:buFont typeface="Arial" charset="0"/>
              <a:buChar char="•"/>
            </a:pPr>
            <a:r>
              <a:rPr lang="en-US" smtClean="0"/>
              <a:t>Maintaining a Tracker in the first instance</a:t>
            </a: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mtClean="0"/>
              <a:t>Private Trackers (Many)</a:t>
            </a:r>
          </a:p>
        </p:txBody>
      </p:sp>
      <p:sp>
        <p:nvSpPr>
          <p:cNvPr id="50179" name="Content Placeholder 2"/>
          <p:cNvSpPr>
            <a:spLocks noGrp="1"/>
          </p:cNvSpPr>
          <p:nvPr>
            <p:ph idx="1"/>
          </p:nvPr>
        </p:nvSpPr>
        <p:spPr/>
        <p:txBody>
          <a:bodyPr>
            <a:normAutofit fontScale="92500" lnSpcReduction="10000"/>
          </a:bodyPr>
          <a:lstStyle/>
          <a:p>
            <a:pPr eaLnBrk="1" hangingPunct="1"/>
            <a:r>
              <a:rPr lang="en-US" smtClean="0"/>
              <a:t>Private Trackers have emerged more recently</a:t>
            </a:r>
          </a:p>
          <a:p>
            <a:pPr eaLnBrk="1" hangingPunct="1"/>
            <a:r>
              <a:rPr lang="en-US" smtClean="0"/>
              <a:t>Only allow registered users to join swarms</a:t>
            </a:r>
          </a:p>
          <a:p>
            <a:pPr eaLnBrk="1" hangingPunct="1"/>
            <a:r>
              <a:rPr lang="en-US" smtClean="0"/>
              <a:t>May track upload / download of each user</a:t>
            </a:r>
          </a:p>
          <a:p>
            <a:pPr eaLnBrk="1" hangingPunct="1"/>
            <a:r>
              <a:rPr lang="en-US" smtClean="0"/>
              <a:t>Some keep centralised accounts for each user</a:t>
            </a:r>
          </a:p>
          <a:p>
            <a:pPr lvl="1" eaLnBrk="1" hangingPunct="1">
              <a:buFont typeface="Arial" charset="0"/>
              <a:buChar char="•"/>
            </a:pPr>
            <a:r>
              <a:rPr lang="en-US" smtClean="0"/>
              <a:t>When users download much more than upload they may be kicked out</a:t>
            </a:r>
          </a:p>
          <a:p>
            <a:pPr lvl="1" eaLnBrk="1" hangingPunct="1">
              <a:buFont typeface="Arial" charset="0"/>
              <a:buChar char="•"/>
            </a:pPr>
            <a:r>
              <a:rPr lang="en-US" smtClean="0"/>
              <a:t>Many different schemes: ratio, credits, points etc</a:t>
            </a:r>
          </a:p>
          <a:p>
            <a:pPr eaLnBrk="1" hangingPunct="1"/>
            <a:r>
              <a:rPr lang="en-US" smtClean="0"/>
              <a:t>Some rely on users to just be nice with various “gentleman's club” methods</a:t>
            </a:r>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smtClean="0"/>
              <a:t>A little detail on credit systems</a:t>
            </a:r>
          </a:p>
        </p:txBody>
      </p:sp>
      <p:sp>
        <p:nvSpPr>
          <p:cNvPr id="51203" name="Content Placeholder 2"/>
          <p:cNvSpPr>
            <a:spLocks noGrp="1"/>
          </p:cNvSpPr>
          <p:nvPr>
            <p:ph idx="1"/>
          </p:nvPr>
        </p:nvSpPr>
        <p:spPr/>
        <p:txBody>
          <a:bodyPr/>
          <a:lstStyle/>
          <a:p>
            <a:pPr eaLnBrk="1" hangingPunct="1"/>
            <a:r>
              <a:rPr lang="en-GB" smtClean="0"/>
              <a:t>We will give a little detail on credit systems in private BT communities</a:t>
            </a:r>
          </a:p>
          <a:p>
            <a:pPr eaLnBrk="1" hangingPunct="1"/>
            <a:r>
              <a:rPr lang="en-GB" smtClean="0"/>
              <a:t>Give a flavour of how economic / collective issues are becoming significant</a:t>
            </a:r>
          </a:p>
          <a:p>
            <a:pPr eaLnBrk="1" hangingPunct="1"/>
            <a:r>
              <a:rPr lang="en-GB" smtClean="0"/>
              <a:t>Present results from a simple (agent-based) model and some measurements of a real private tracker</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Private Trackers - Credit</a:t>
            </a:r>
          </a:p>
        </p:txBody>
      </p:sp>
      <p:sp>
        <p:nvSpPr>
          <p:cNvPr id="52227" name="Content Placeholder 2"/>
          <p:cNvSpPr>
            <a:spLocks noGrp="1"/>
          </p:cNvSpPr>
          <p:nvPr>
            <p:ph idx="1"/>
          </p:nvPr>
        </p:nvSpPr>
        <p:spPr/>
        <p:txBody>
          <a:bodyPr/>
          <a:lstStyle/>
          <a:p>
            <a:r>
              <a:rPr lang="en-US" smtClean="0"/>
              <a:t>Consider a scheme based on credits</a:t>
            </a:r>
          </a:p>
          <a:p>
            <a:pPr lvl="1"/>
            <a:r>
              <a:rPr lang="en-US" smtClean="0"/>
              <a:t>Uploading 1MB earns one credit</a:t>
            </a:r>
          </a:p>
          <a:p>
            <a:pPr lvl="1"/>
            <a:r>
              <a:rPr lang="en-US" smtClean="0"/>
              <a:t>Downloading 1MB costs one credit</a:t>
            </a:r>
          </a:p>
          <a:p>
            <a:pPr lvl="1"/>
            <a:r>
              <a:rPr lang="en-US" smtClean="0"/>
              <a:t>A user with no credits can’t download</a:t>
            </a:r>
          </a:p>
          <a:p>
            <a:r>
              <a:rPr lang="en-US" smtClean="0"/>
              <a:t>Users must be given some initial credit</a:t>
            </a:r>
          </a:p>
          <a:p>
            <a:r>
              <a:rPr lang="en-US" smtClean="0"/>
              <a:t>In fixed size pop. total credit remains constant</a:t>
            </a:r>
          </a:p>
          <a:p>
            <a:r>
              <a:rPr lang="en-US" smtClean="0"/>
              <a:t>Similar to a fixed supply of money in an economy (loose analogy!)</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smtClean="0"/>
              <a:t>Private Trackers - Credit</a:t>
            </a:r>
          </a:p>
        </p:txBody>
      </p:sp>
      <p:sp>
        <p:nvSpPr>
          <p:cNvPr id="53251" name="Content Placeholder 2"/>
          <p:cNvSpPr>
            <a:spLocks noGrp="1"/>
          </p:cNvSpPr>
          <p:nvPr>
            <p:ph idx="1"/>
          </p:nvPr>
        </p:nvSpPr>
        <p:spPr>
          <a:xfrm>
            <a:off x="228600" y="1600200"/>
            <a:ext cx="8763000" cy="4525963"/>
          </a:xfrm>
        </p:spPr>
        <p:txBody>
          <a:bodyPr/>
          <a:lstStyle/>
          <a:p>
            <a:r>
              <a:rPr lang="en-US" smtClean="0"/>
              <a:t>How much credit should be put into the system?</a:t>
            </a:r>
          </a:p>
          <a:p>
            <a:r>
              <a:rPr lang="en-US" smtClean="0"/>
              <a:t>How would it effect the efficiency of the system?</a:t>
            </a:r>
          </a:p>
          <a:p>
            <a:r>
              <a:rPr lang="en-US" smtClean="0"/>
              <a:t>When do credit squeezes occur?</a:t>
            </a:r>
          </a:p>
          <a:p>
            <a:r>
              <a:rPr lang="en-US" smtClean="0"/>
              <a:t>How can they be avoided?</a:t>
            </a:r>
          </a:p>
          <a:p>
            <a:pPr algn="ctr">
              <a:spcBef>
                <a:spcPct val="0"/>
              </a:spcBef>
              <a:buFont typeface="Arial" charset="0"/>
              <a:buNone/>
            </a:pPr>
            <a:endParaRPr lang="en-US" sz="2600" i="1" smtClean="0"/>
          </a:p>
          <a:p>
            <a:pPr algn="ctr">
              <a:spcBef>
                <a:spcPct val="0"/>
              </a:spcBef>
              <a:buFont typeface="Arial" charset="0"/>
              <a:buNone/>
            </a:pPr>
            <a:r>
              <a:rPr lang="en-US" sz="2600" i="1" smtClean="0"/>
              <a:t>We define a credit squeeze as a situation in which,</a:t>
            </a:r>
          </a:p>
          <a:p>
            <a:pPr algn="ctr">
              <a:spcBef>
                <a:spcPct val="0"/>
              </a:spcBef>
              <a:buFont typeface="Arial" charset="0"/>
              <a:buNone/>
            </a:pPr>
            <a:r>
              <a:rPr lang="en-US" sz="2600" i="1" smtClean="0"/>
              <a:t>due to lack of credit, the efficiency of the system is</a:t>
            </a:r>
          </a:p>
          <a:p>
            <a:pPr algn="ctr">
              <a:spcBef>
                <a:spcPct val="0"/>
              </a:spcBef>
              <a:buFont typeface="Arial" charset="0"/>
              <a:buNone/>
            </a:pPr>
            <a:r>
              <a:rPr lang="en-US" sz="2600" i="1" smtClean="0"/>
              <a:t>significantly reduced.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Agent-Based </a:t>
            </a:r>
            <a:r>
              <a:rPr lang="en-US" dirty="0" err="1" smtClean="0"/>
              <a:t>Modelling</a:t>
            </a:r>
            <a:endParaRPr lang="en-US" dirty="0"/>
          </a:p>
        </p:txBody>
      </p:sp>
      <p:sp>
        <p:nvSpPr>
          <p:cNvPr id="3" name="Content Placeholder 2"/>
          <p:cNvSpPr>
            <a:spLocks noGrp="1"/>
          </p:cNvSpPr>
          <p:nvPr>
            <p:ph idx="1"/>
          </p:nvPr>
        </p:nvSpPr>
        <p:spPr/>
        <p:txBody>
          <a:bodyPr>
            <a:normAutofit lnSpcReduction="10000"/>
          </a:bodyPr>
          <a:lstStyle/>
          <a:p>
            <a:r>
              <a:rPr lang="en-US" dirty="0" smtClean="0"/>
              <a:t>You already know what ABM is right?</a:t>
            </a:r>
          </a:p>
          <a:p>
            <a:r>
              <a:rPr lang="en-US" dirty="0" smtClean="0"/>
              <a:t>A set of agents (goals, rules, programs?)</a:t>
            </a:r>
          </a:p>
          <a:p>
            <a:r>
              <a:rPr lang="en-US" dirty="0" smtClean="0"/>
              <a:t>Some shared environment</a:t>
            </a:r>
          </a:p>
          <a:p>
            <a:r>
              <a:rPr lang="en-US" dirty="0" smtClean="0"/>
              <a:t>Agents interact producing some outcome</a:t>
            </a:r>
          </a:p>
          <a:p>
            <a:r>
              <a:rPr lang="en-US" dirty="0" smtClean="0"/>
              <a:t>Hard to predict outcomes</a:t>
            </a:r>
          </a:p>
          <a:p>
            <a:r>
              <a:rPr lang="en-US" dirty="0" smtClean="0"/>
              <a:t>So run </a:t>
            </a:r>
            <a:r>
              <a:rPr lang="en-US" dirty="0" err="1" smtClean="0"/>
              <a:t>program(s</a:t>
            </a:r>
            <a:r>
              <a:rPr lang="en-US" dirty="0" smtClean="0"/>
              <a:t>) and see what happens</a:t>
            </a:r>
          </a:p>
          <a:p>
            <a:r>
              <a:rPr lang="en-US" dirty="0" smtClean="0"/>
              <a:t>How does this relate to “agency” in economics and social science more generally?</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BitCrunch Model</a:t>
            </a:r>
          </a:p>
        </p:txBody>
      </p:sp>
      <p:sp>
        <p:nvSpPr>
          <p:cNvPr id="3" name="Content Placeholder 2"/>
          <p:cNvSpPr>
            <a:spLocks noGrp="1"/>
          </p:cNvSpPr>
          <p:nvPr>
            <p:ph idx="1"/>
          </p:nvPr>
        </p:nvSpPr>
        <p:spPr/>
        <p:txBody>
          <a:bodyPr>
            <a:normAutofit fontScale="92500" lnSpcReduction="10000"/>
          </a:bodyPr>
          <a:lstStyle/>
          <a:p>
            <a:pPr>
              <a:defRPr/>
            </a:pPr>
            <a:r>
              <a:rPr lang="en-US" dirty="0" smtClean="0"/>
              <a:t>Highly abstract and simplified model</a:t>
            </a:r>
          </a:p>
          <a:p>
            <a:pPr lvl="1">
              <a:defRPr/>
            </a:pPr>
            <a:r>
              <a:rPr lang="en-US" dirty="0" smtClean="0"/>
              <a:t>All nodes have equal upload / download</a:t>
            </a:r>
          </a:p>
          <a:p>
            <a:pPr lvl="1">
              <a:defRPr/>
            </a:pPr>
            <a:r>
              <a:rPr lang="en-US" dirty="0" smtClean="0"/>
              <a:t>Equally interested in all swarms on the tracker</a:t>
            </a:r>
          </a:p>
          <a:p>
            <a:pPr lvl="1">
              <a:defRPr/>
            </a:pPr>
            <a:r>
              <a:rPr lang="en-US" dirty="0" smtClean="0"/>
              <a:t>Always uploading to one swarm (seeding)</a:t>
            </a:r>
          </a:p>
          <a:p>
            <a:pPr lvl="1">
              <a:defRPr/>
            </a:pPr>
            <a:r>
              <a:rPr lang="en-US" dirty="0" smtClean="0"/>
              <a:t>Always downloading from another swarm (leeching)</a:t>
            </a:r>
          </a:p>
          <a:p>
            <a:pPr lvl="1">
              <a:defRPr/>
            </a:pPr>
            <a:r>
              <a:rPr lang="en-US" dirty="0" smtClean="0"/>
              <a:t>No </a:t>
            </a:r>
            <a:r>
              <a:rPr lang="en-US" dirty="0" err="1" smtClean="0"/>
              <a:t>modelling</a:t>
            </a:r>
            <a:r>
              <a:rPr lang="en-US" dirty="0" smtClean="0"/>
              <a:t> of tit-for-tat or free-riding</a:t>
            </a:r>
          </a:p>
          <a:p>
            <a:pPr lvl="1">
              <a:defRPr/>
            </a:pPr>
            <a:r>
              <a:rPr lang="en-US" dirty="0" smtClean="0"/>
              <a:t>Always online, fixed population</a:t>
            </a:r>
          </a:p>
          <a:p>
            <a:pPr lvl="1">
              <a:defRPr/>
            </a:pPr>
            <a:r>
              <a:rPr lang="en-US" dirty="0" smtClean="0"/>
              <a:t>If run out of credit (broke) must wait until earns some via upload before being allowed to download</a:t>
            </a:r>
          </a:p>
          <a:p>
            <a:pPr lvl="1">
              <a:defRPr/>
            </a:pPr>
            <a:r>
              <a:rPr lang="en-US" dirty="0" smtClean="0"/>
              <a:t>Swarms assumed to share upload “perfectly”</a:t>
            </a:r>
          </a:p>
          <a:p>
            <a:pPr lvl="1">
              <a:defRPr/>
            </a:pPr>
            <a:endParaRPr lang="en-US" dirty="0" smtClean="0"/>
          </a:p>
          <a:p>
            <a:pP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BitCrunch Model – baseline runs</a:t>
            </a:r>
          </a:p>
        </p:txBody>
      </p:sp>
      <p:sp>
        <p:nvSpPr>
          <p:cNvPr id="55299" name="Content Placeholder 2"/>
          <p:cNvSpPr>
            <a:spLocks noGrp="1"/>
          </p:cNvSpPr>
          <p:nvPr>
            <p:ph idx="1"/>
          </p:nvPr>
        </p:nvSpPr>
        <p:spPr/>
        <p:txBody>
          <a:bodyPr/>
          <a:lstStyle/>
          <a:p>
            <a:r>
              <a:rPr lang="en-US" smtClean="0"/>
              <a:t>Parameters:</a:t>
            </a:r>
          </a:p>
          <a:p>
            <a:pPr lvl="1"/>
            <a:r>
              <a:rPr lang="en-US" smtClean="0"/>
              <a:t>500 peers, 100 swarms</a:t>
            </a:r>
          </a:p>
          <a:p>
            <a:pPr lvl="1"/>
            <a:r>
              <a:rPr lang="en-US" smtClean="0"/>
              <a:t>Peer upload and download capacity = 1 unit</a:t>
            </a:r>
          </a:p>
          <a:p>
            <a:pPr lvl="1"/>
            <a:r>
              <a:rPr lang="en-US" smtClean="0"/>
              <a:t>Each file shared in each swarm = 10 units size</a:t>
            </a:r>
          </a:p>
          <a:p>
            <a:pPr lvl="1"/>
            <a:r>
              <a:rPr lang="en-US" smtClean="0"/>
              <a:t>One simulation cycle = each swarm processes one unit of time</a:t>
            </a:r>
          </a:p>
          <a:p>
            <a:pPr lvl="1"/>
            <a:r>
              <a:rPr lang="en-US" smtClean="0"/>
              <a:t>Run for 20,000 cycles (x10 runs)</a:t>
            </a:r>
          </a:p>
          <a:p>
            <a:pPr lvl="1"/>
            <a:r>
              <a:rPr lang="en-US" smtClean="0"/>
              <a:t>For initial credit per peer of 1, 10 and 100 units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smtClean="0"/>
              <a:t>Typical basline simulation run</a:t>
            </a:r>
          </a:p>
        </p:txBody>
      </p:sp>
      <p:pic>
        <p:nvPicPr>
          <p:cNvPr id="56323" name="Picture 3" descr="100-basline.pdf"/>
          <p:cNvPicPr>
            <a:picLocks noChangeAspect="1"/>
          </p:cNvPicPr>
          <p:nvPr/>
        </p:nvPicPr>
        <p:blipFill>
          <a:blip r:embed="rId2"/>
          <a:srcRect/>
          <a:stretch>
            <a:fillRect/>
          </a:stretch>
        </p:blipFill>
        <p:spPr bwMode="auto">
          <a:xfrm>
            <a:off x="914400" y="1143000"/>
            <a:ext cx="7040563" cy="5440363"/>
          </a:xfrm>
          <a:prstGeom prst="rect">
            <a:avLst/>
          </a:prstGeom>
          <a:noFill/>
          <a:ln w="9525">
            <a:noFill/>
            <a:miter lim="800000"/>
            <a:headEnd/>
            <a:tailEnd/>
          </a:ln>
        </p:spPr>
      </p:pic>
      <p:sp>
        <p:nvSpPr>
          <p:cNvPr id="56324" name="TextBox 4"/>
          <p:cNvSpPr txBox="1">
            <a:spLocks noChangeArrowheads="1"/>
          </p:cNvSpPr>
          <p:nvPr/>
        </p:nvSpPr>
        <p:spPr bwMode="auto">
          <a:xfrm>
            <a:off x="3352800" y="1417638"/>
            <a:ext cx="3124200" cy="369887"/>
          </a:xfrm>
          <a:prstGeom prst="rect">
            <a:avLst/>
          </a:prstGeom>
          <a:noFill/>
          <a:ln w="9525">
            <a:noFill/>
            <a:miter lim="800000"/>
            <a:headEnd/>
            <a:tailEnd/>
          </a:ln>
        </p:spPr>
        <p:txBody>
          <a:bodyPr>
            <a:prstTxWarp prst="textNoShape">
              <a:avLst/>
            </a:prstTxWarp>
            <a:spAutoFit/>
          </a:bodyPr>
          <a:lstStyle/>
          <a:p>
            <a:pPr algn="ctr"/>
            <a:r>
              <a:rPr lang="en-US"/>
              <a:t>Initial Credit = 100</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t>Baseline simulation results</a:t>
            </a:r>
          </a:p>
        </p:txBody>
      </p:sp>
      <p:pic>
        <p:nvPicPr>
          <p:cNvPr id="57347" name="Picture 3" descr="table2.tiff"/>
          <p:cNvPicPr>
            <a:picLocks noChangeAspect="1"/>
          </p:cNvPicPr>
          <p:nvPr/>
        </p:nvPicPr>
        <p:blipFill>
          <a:blip r:embed="rId2"/>
          <a:srcRect/>
          <a:stretch>
            <a:fillRect/>
          </a:stretch>
        </p:blipFill>
        <p:spPr bwMode="auto">
          <a:xfrm>
            <a:off x="2447925" y="1417638"/>
            <a:ext cx="4248150" cy="1333500"/>
          </a:xfrm>
          <a:prstGeom prst="rect">
            <a:avLst/>
          </a:prstGeom>
          <a:noFill/>
          <a:ln w="9525">
            <a:noFill/>
            <a:miter lim="800000"/>
            <a:headEnd/>
            <a:tailEnd/>
          </a:ln>
        </p:spPr>
      </p:pic>
      <p:sp>
        <p:nvSpPr>
          <p:cNvPr id="57348" name="TextBox 4"/>
          <p:cNvSpPr txBox="1">
            <a:spLocks noChangeArrowheads="1"/>
          </p:cNvSpPr>
          <p:nvPr/>
        </p:nvSpPr>
        <p:spPr bwMode="auto">
          <a:xfrm>
            <a:off x="1066800" y="2895600"/>
            <a:ext cx="6934200" cy="1754188"/>
          </a:xfrm>
          <a:prstGeom prst="rect">
            <a:avLst/>
          </a:prstGeom>
          <a:noFill/>
          <a:ln w="9525">
            <a:noFill/>
            <a:miter lim="800000"/>
            <a:headEnd/>
            <a:tailEnd/>
          </a:ln>
        </p:spPr>
        <p:txBody>
          <a:bodyPr>
            <a:prstTxWarp prst="textNoShape">
              <a:avLst/>
            </a:prstTxWarp>
            <a:spAutoFit/>
          </a:bodyPr>
          <a:lstStyle/>
          <a:p>
            <a:r>
              <a:rPr lang="en-US"/>
              <a:t>C = initial credit</a:t>
            </a:r>
          </a:p>
          <a:p>
            <a:r>
              <a:rPr lang="en-US"/>
              <a:t>T = total throughput = total number of units uploaded as proportion of maximum possible (infinite credit)</a:t>
            </a:r>
          </a:p>
          <a:p>
            <a:r>
              <a:rPr lang="en-US"/>
              <a:t>B = proportion of nodes that are “broke” (zero credit)</a:t>
            </a:r>
          </a:p>
          <a:p>
            <a:r>
              <a:rPr lang="en-US"/>
              <a:t>G = Gini measure (simple measure of inequality of credit)</a:t>
            </a:r>
          </a:p>
          <a:p>
            <a:r>
              <a:rPr lang="en-US"/>
              <a:t>Phi = turnover of top 10% of peers ranked by credit (credit mobility)</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Unequal capacities runs</a:t>
            </a:r>
          </a:p>
        </p:txBody>
      </p:sp>
      <p:sp>
        <p:nvSpPr>
          <p:cNvPr id="58371" name="Content Placeholder 2"/>
          <p:cNvSpPr>
            <a:spLocks noGrp="1"/>
          </p:cNvSpPr>
          <p:nvPr>
            <p:ph idx="1"/>
          </p:nvPr>
        </p:nvSpPr>
        <p:spPr/>
        <p:txBody>
          <a:bodyPr/>
          <a:lstStyle/>
          <a:p>
            <a:r>
              <a:rPr lang="en-US" smtClean="0"/>
              <a:t>To determine what happens when some nodes of different upload capacities</a:t>
            </a:r>
          </a:p>
          <a:p>
            <a:r>
              <a:rPr lang="en-US" smtClean="0"/>
              <a:t>Parameters (same as baseline runs but):</a:t>
            </a:r>
          </a:p>
          <a:p>
            <a:pPr lvl="1"/>
            <a:r>
              <a:rPr lang="en-US" smtClean="0"/>
              <a:t>All peers download capacity = 10 units</a:t>
            </a:r>
          </a:p>
          <a:p>
            <a:pPr lvl="1"/>
            <a:r>
              <a:rPr lang="en-US" smtClean="0"/>
              <a:t>10% of peers upload capacity = 10 units</a:t>
            </a:r>
          </a:p>
          <a:p>
            <a:pPr lvl="1"/>
            <a:r>
              <a:rPr lang="en-US" smtClean="0"/>
              <a:t>90% of peers upload capacity = 1 unit</a:t>
            </a:r>
          </a:p>
          <a:p>
            <a:pPr lvl="1"/>
            <a:r>
              <a:rPr lang="en-US" smtClean="0"/>
              <a:t>Examined a (1.5 credit) seeding bonus approach to dynamically introduce more credit into the system</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Typical unequal capacities run </a:t>
            </a:r>
          </a:p>
        </p:txBody>
      </p:sp>
      <p:pic>
        <p:nvPicPr>
          <p:cNvPr id="59395" name="Picture 3" descr="100-unequal.pdf"/>
          <p:cNvPicPr>
            <a:picLocks noChangeAspect="1"/>
          </p:cNvPicPr>
          <p:nvPr/>
        </p:nvPicPr>
        <p:blipFill>
          <a:blip r:embed="rId2"/>
          <a:srcRect/>
          <a:stretch>
            <a:fillRect/>
          </a:stretch>
        </p:blipFill>
        <p:spPr bwMode="auto">
          <a:xfrm>
            <a:off x="914400" y="1143000"/>
            <a:ext cx="7040563" cy="5440363"/>
          </a:xfrm>
          <a:prstGeom prst="rect">
            <a:avLst/>
          </a:prstGeom>
          <a:noFill/>
          <a:ln w="9525">
            <a:noFill/>
            <a:miter lim="800000"/>
            <a:headEnd/>
            <a:tailEnd/>
          </a:ln>
        </p:spPr>
      </p:pic>
      <p:sp>
        <p:nvSpPr>
          <p:cNvPr id="59396" name="TextBox 4"/>
          <p:cNvSpPr txBox="1">
            <a:spLocks noChangeArrowheads="1"/>
          </p:cNvSpPr>
          <p:nvPr/>
        </p:nvSpPr>
        <p:spPr bwMode="auto">
          <a:xfrm>
            <a:off x="3352800" y="1417638"/>
            <a:ext cx="3124200" cy="369887"/>
          </a:xfrm>
          <a:prstGeom prst="rect">
            <a:avLst/>
          </a:prstGeom>
          <a:noFill/>
          <a:ln w="9525">
            <a:noFill/>
            <a:miter lim="800000"/>
            <a:headEnd/>
            <a:tailEnd/>
          </a:ln>
        </p:spPr>
        <p:txBody>
          <a:bodyPr>
            <a:prstTxWarp prst="textNoShape">
              <a:avLst/>
            </a:prstTxWarp>
            <a:spAutoFit/>
          </a:bodyPr>
          <a:lstStyle/>
          <a:p>
            <a:pPr algn="ctr"/>
            <a:r>
              <a:rPr lang="en-US"/>
              <a:t>Initial Credit = 100</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z="4000" smtClean="0"/>
              <a:t>Unequal capacities simulation results</a:t>
            </a:r>
          </a:p>
        </p:txBody>
      </p:sp>
      <p:pic>
        <p:nvPicPr>
          <p:cNvPr id="60419" name="Picture 3" descr="table3.tiff"/>
          <p:cNvPicPr>
            <a:picLocks noChangeAspect="1"/>
          </p:cNvPicPr>
          <p:nvPr/>
        </p:nvPicPr>
        <p:blipFill>
          <a:blip r:embed="rId2"/>
          <a:srcRect/>
          <a:stretch>
            <a:fillRect/>
          </a:stretch>
        </p:blipFill>
        <p:spPr bwMode="auto">
          <a:xfrm>
            <a:off x="2362200" y="1250950"/>
            <a:ext cx="4419600" cy="1644650"/>
          </a:xfrm>
          <a:prstGeom prst="rect">
            <a:avLst/>
          </a:prstGeom>
          <a:noFill/>
          <a:ln w="9525">
            <a:noFill/>
            <a:miter lim="800000"/>
            <a:headEnd/>
            <a:tailEnd/>
          </a:ln>
        </p:spPr>
      </p:pic>
      <p:sp>
        <p:nvSpPr>
          <p:cNvPr id="8" name="Rectangle 7"/>
          <p:cNvSpPr/>
          <p:nvPr/>
        </p:nvSpPr>
        <p:spPr>
          <a:xfrm>
            <a:off x="6019800" y="2132013"/>
            <a:ext cx="4572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6"/>
          <p:cNvSpPr txBox="1"/>
          <p:nvPr/>
        </p:nvSpPr>
        <p:spPr>
          <a:xfrm>
            <a:off x="5943600" y="2132111"/>
            <a:ext cx="609600" cy="307777"/>
          </a:xfrm>
          <a:prstGeom prst="rect">
            <a:avLst/>
          </a:prstGeom>
          <a:solidFill>
            <a:schemeClr val="bg1"/>
          </a:solidFill>
        </p:spPr>
        <p:txBody>
          <a:bodyPr lIns="0" tIns="0" rIns="0" bIns="0">
            <a:spAutoFit/>
          </a:bodyPr>
          <a:lstStyle/>
          <a:p>
            <a:pPr algn="ctr">
              <a:defRPr/>
            </a:pPr>
            <a:r>
              <a:rPr lang="en-US" sz="2000" dirty="0">
                <a:ln>
                  <a:solidFill>
                    <a:schemeClr val="tx1"/>
                  </a:solidFill>
                </a:ln>
              </a:rPr>
              <a:t>0.06</a:t>
            </a:r>
          </a:p>
        </p:txBody>
      </p:sp>
      <p:sp>
        <p:nvSpPr>
          <p:cNvPr id="60422" name="TextBox 8"/>
          <p:cNvSpPr txBox="1">
            <a:spLocks noChangeArrowheads="1"/>
          </p:cNvSpPr>
          <p:nvPr/>
        </p:nvSpPr>
        <p:spPr bwMode="auto">
          <a:xfrm>
            <a:off x="1066800" y="2895600"/>
            <a:ext cx="6934200" cy="2032000"/>
          </a:xfrm>
          <a:prstGeom prst="rect">
            <a:avLst/>
          </a:prstGeom>
          <a:noFill/>
          <a:ln w="9525">
            <a:noFill/>
            <a:miter lim="800000"/>
            <a:headEnd/>
            <a:tailEnd/>
          </a:ln>
        </p:spPr>
        <p:txBody>
          <a:bodyPr>
            <a:prstTxWarp prst="textNoShape">
              <a:avLst/>
            </a:prstTxWarp>
            <a:spAutoFit/>
          </a:bodyPr>
          <a:lstStyle/>
          <a:p>
            <a:r>
              <a:rPr lang="en-US"/>
              <a:t>C = initial credit</a:t>
            </a:r>
          </a:p>
          <a:p>
            <a:r>
              <a:rPr lang="en-US"/>
              <a:t>T = total throughput = total number of units uploaded as proportion of maximum possible (infinite credit)</a:t>
            </a:r>
          </a:p>
          <a:p>
            <a:r>
              <a:rPr lang="en-US"/>
              <a:t>B = proportion of nodes that are “broke” (zero credit)</a:t>
            </a:r>
          </a:p>
          <a:p>
            <a:r>
              <a:rPr lang="en-US"/>
              <a:t>G = Gini measure (simple measure of inequality of credit)</a:t>
            </a:r>
          </a:p>
          <a:p>
            <a:r>
              <a:rPr lang="en-US"/>
              <a:t>Phi = turnover of top 10% of peers ranked by credit (credit mobility)</a:t>
            </a:r>
          </a:p>
          <a:p>
            <a:r>
              <a:rPr lang="en-US"/>
              <a:t>100++ indicates initial credit of 100 with 1.5 credit seeding bonus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Observations</a:t>
            </a:r>
          </a:p>
        </p:txBody>
      </p:sp>
      <p:sp>
        <p:nvSpPr>
          <p:cNvPr id="61443" name="Content Placeholder 2"/>
          <p:cNvSpPr>
            <a:spLocks noGrp="1"/>
          </p:cNvSpPr>
          <p:nvPr>
            <p:ph idx="1"/>
          </p:nvPr>
        </p:nvSpPr>
        <p:spPr/>
        <p:txBody>
          <a:bodyPr/>
          <a:lstStyle/>
          <a:p>
            <a:pPr marL="0" algn="ctr">
              <a:spcBef>
                <a:spcPct val="0"/>
              </a:spcBef>
              <a:buFont typeface="Arial" charset="0"/>
              <a:buNone/>
            </a:pPr>
            <a:r>
              <a:rPr lang="en-US" i="1"/>
              <a:t>Even in a trivial model where all peers have the same capacities and user behaviour, all swarms have equal popularity and all peers start with equal credits, the performance of the system may be inhibited by credit shortages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Observations</a:t>
            </a:r>
          </a:p>
        </p:txBody>
      </p:sp>
      <p:sp>
        <p:nvSpPr>
          <p:cNvPr id="62467" name="Content Placeholder 2"/>
          <p:cNvSpPr>
            <a:spLocks noGrp="1"/>
          </p:cNvSpPr>
          <p:nvPr>
            <p:ph idx="1"/>
          </p:nvPr>
        </p:nvSpPr>
        <p:spPr/>
        <p:txBody>
          <a:bodyPr/>
          <a:lstStyle/>
          <a:p>
            <a:pPr marL="0" algn="ctr">
              <a:buFont typeface="Arial" charset="0"/>
              <a:buNone/>
            </a:pPr>
            <a:r>
              <a:rPr lang="en-US" i="1"/>
              <a:t>Adding extra capacity to the system, in the form of upload and download, can actually reduce the performance. This is highly counter intuitive and something that should be avoided because it implies lack of scalability.</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Observations</a:t>
            </a:r>
          </a:p>
        </p:txBody>
      </p:sp>
      <p:sp>
        <p:nvSpPr>
          <p:cNvPr id="63491" name="Content Placeholder 2"/>
          <p:cNvSpPr>
            <a:spLocks noGrp="1"/>
          </p:cNvSpPr>
          <p:nvPr>
            <p:ph idx="1"/>
          </p:nvPr>
        </p:nvSpPr>
        <p:spPr/>
        <p:txBody>
          <a:bodyPr/>
          <a:lstStyle/>
          <a:p>
            <a:pPr marL="0" algn="ctr">
              <a:buFont typeface="Arial" charset="0"/>
              <a:buNone/>
            </a:pPr>
            <a:r>
              <a:rPr lang="en-US" i="1"/>
              <a:t>By injecting new credit into the system in the form of a ``seeding bonus’’ a credit squeeze can be ameliorated when peer capacities are unbalanced.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Peer-to-Peer systems (P2P)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are P2P systems?</a:t>
            </a:r>
          </a:p>
          <a:p>
            <a:r>
              <a:rPr lang="en-US" dirty="0"/>
              <a:t>R</a:t>
            </a:r>
            <a:r>
              <a:rPr lang="en-US" dirty="0" smtClean="0"/>
              <a:t>efers to the “architecture” of systems</a:t>
            </a:r>
          </a:p>
          <a:p>
            <a:pPr lvl="1"/>
            <a:r>
              <a:rPr lang="en-US" dirty="0" smtClean="0"/>
              <a:t>Social architecture “person-to-person” (such as P2P lending like </a:t>
            </a:r>
            <a:r>
              <a:rPr lang="en-US" dirty="0" err="1" smtClean="0"/>
              <a:t>zopa.com</a:t>
            </a:r>
            <a:r>
              <a:rPr lang="en-US" dirty="0" smtClean="0"/>
              <a:t>) [1</a:t>
            </a:r>
            <a:r>
              <a:rPr lang="en-US" baseline="30000" dirty="0" smtClean="0"/>
              <a:t>st</a:t>
            </a:r>
            <a:r>
              <a:rPr lang="en-US" dirty="0" smtClean="0"/>
              <a:t> wave]</a:t>
            </a:r>
          </a:p>
          <a:p>
            <a:pPr lvl="1"/>
            <a:r>
              <a:rPr lang="en-US" dirty="0" smtClean="0"/>
              <a:t>Infrastructure architecture “node-to-node” (such as P2P file-sharing protocol </a:t>
            </a:r>
            <a:r>
              <a:rPr lang="en-US" dirty="0" err="1" smtClean="0"/>
              <a:t>bittorrent</a:t>
            </a:r>
            <a:r>
              <a:rPr lang="en-US" dirty="0" smtClean="0"/>
              <a:t>) [2</a:t>
            </a:r>
            <a:r>
              <a:rPr lang="en-US" baseline="30000" dirty="0" smtClean="0"/>
              <a:t>nd</a:t>
            </a:r>
            <a:r>
              <a:rPr lang="en-US" dirty="0" smtClean="0"/>
              <a:t> wave]</a:t>
            </a:r>
          </a:p>
          <a:p>
            <a:r>
              <a:rPr lang="en-US" dirty="0" smtClean="0"/>
              <a:t>Going to focus on 2</a:t>
            </a:r>
            <a:r>
              <a:rPr lang="en-US" baseline="30000" dirty="0" smtClean="0"/>
              <a:t>nd</a:t>
            </a:r>
            <a:r>
              <a:rPr lang="en-US" dirty="0" smtClean="0"/>
              <a:t> wave systems – these might be viewed as self-</a:t>
            </a:r>
            <a:r>
              <a:rPr lang="en-US" dirty="0" err="1" smtClean="0"/>
              <a:t>organising</a:t>
            </a:r>
            <a:r>
              <a:rPr lang="en-US" dirty="0" smtClean="0"/>
              <a:t> software</a:t>
            </a:r>
          </a:p>
          <a:p>
            <a:r>
              <a:rPr lang="en-US" dirty="0" smtClean="0"/>
              <a:t>Interestingly 2</a:t>
            </a:r>
            <a:r>
              <a:rPr lang="en-US" baseline="30000" dirty="0" smtClean="0"/>
              <a:t>nd</a:t>
            </a:r>
            <a:r>
              <a:rPr lang="en-US" dirty="0" smtClean="0"/>
              <a:t> wave system (I claim) raise interesting policy / legal issues. </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smtClean="0"/>
              <a:t>Statistics from a Private Tracker</a:t>
            </a:r>
          </a:p>
        </p:txBody>
      </p:sp>
      <p:pic>
        <p:nvPicPr>
          <p:cNvPr id="64515" name="Picture 3" descr="table1.tiff"/>
          <p:cNvPicPr>
            <a:picLocks noChangeAspect="1"/>
          </p:cNvPicPr>
          <p:nvPr/>
        </p:nvPicPr>
        <p:blipFill>
          <a:blip r:embed="rId2"/>
          <a:srcRect/>
          <a:stretch>
            <a:fillRect/>
          </a:stretch>
        </p:blipFill>
        <p:spPr bwMode="auto">
          <a:xfrm>
            <a:off x="2374900" y="1295400"/>
            <a:ext cx="4749800" cy="2654300"/>
          </a:xfrm>
          <a:prstGeom prst="rect">
            <a:avLst/>
          </a:prstGeom>
          <a:noFill/>
          <a:ln w="9525">
            <a:noFill/>
            <a:miter lim="800000"/>
            <a:headEnd/>
            <a:tailEnd/>
          </a:ln>
        </p:spPr>
      </p:pic>
      <p:sp>
        <p:nvSpPr>
          <p:cNvPr id="64516" name="TextBox 4"/>
          <p:cNvSpPr txBox="1">
            <a:spLocks noChangeArrowheads="1"/>
          </p:cNvSpPr>
          <p:nvPr/>
        </p:nvSpPr>
        <p:spPr bwMode="auto">
          <a:xfrm>
            <a:off x="1066800" y="4114800"/>
            <a:ext cx="7162800" cy="2308225"/>
          </a:xfrm>
          <a:prstGeom prst="rect">
            <a:avLst/>
          </a:prstGeom>
          <a:noFill/>
          <a:ln w="9525">
            <a:noFill/>
            <a:miter lim="800000"/>
            <a:headEnd/>
            <a:tailEnd/>
          </a:ln>
        </p:spPr>
        <p:txBody>
          <a:bodyPr>
            <a:prstTxWarp prst="textNoShape">
              <a:avLst/>
            </a:prstTxWarp>
            <a:spAutoFit/>
          </a:bodyPr>
          <a:lstStyle/>
          <a:p>
            <a:pPr algn="ctr"/>
            <a:r>
              <a:rPr lang="en-US"/>
              <a:t>Approx. 50,000 peers per day, 10,000 swarms,</a:t>
            </a:r>
          </a:p>
          <a:p>
            <a:pPr algn="ctr"/>
            <a:r>
              <a:rPr lang="en-US"/>
              <a:t>access to credit balances of top 10%</a:t>
            </a:r>
          </a:p>
          <a:p>
            <a:endParaRPr lang="en-US"/>
          </a:p>
          <a:p>
            <a:r>
              <a:rPr lang="en-US"/>
              <a:t>T = throughput in TB over all swarms</a:t>
            </a:r>
          </a:p>
          <a:p>
            <a:r>
              <a:rPr lang="en-US"/>
              <a:t>Delta = total credit increase that day in the entire system</a:t>
            </a:r>
          </a:p>
          <a:p>
            <a:r>
              <a:rPr lang="en-US"/>
              <a:t>Delta0 = total credit increase for top 10% of peers</a:t>
            </a:r>
          </a:p>
          <a:p>
            <a:r>
              <a:rPr lang="en-US"/>
              <a:t>Delta = minimum fraction of credit increase that goes to top 10% of peers</a:t>
            </a:r>
          </a:p>
          <a:p>
            <a:r>
              <a:rPr lang="en-US"/>
              <a:t>S/L = seeder to leecher ratio over all swarms</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Statistics from a Private Tracker</a:t>
            </a:r>
          </a:p>
        </p:txBody>
      </p:sp>
      <p:sp>
        <p:nvSpPr>
          <p:cNvPr id="65539" name="Content Placeholder 2"/>
          <p:cNvSpPr>
            <a:spLocks noGrp="1"/>
          </p:cNvSpPr>
          <p:nvPr>
            <p:ph idx="1"/>
          </p:nvPr>
        </p:nvSpPr>
        <p:spPr/>
        <p:txBody>
          <a:bodyPr/>
          <a:lstStyle/>
          <a:p>
            <a:r>
              <a:rPr lang="en-US" smtClean="0"/>
              <a:t>Indicates “rich getting richer” since top 10% are getting a lot of the new credit</a:t>
            </a:r>
          </a:p>
          <a:p>
            <a:r>
              <a:rPr lang="en-US" smtClean="0"/>
              <a:t>High Seeder / Leecher ratio suggestive that a credit squeeze is happening for many</a:t>
            </a:r>
          </a:p>
          <a:p>
            <a:r>
              <a:rPr lang="en-US" smtClean="0"/>
              <a:t>But need more information to verify this</a:t>
            </a:r>
          </a:p>
          <a:p>
            <a:r>
              <a:rPr lang="en-US" smtClean="0"/>
              <a:t>Would be interesting to see what happened to throughput if there was a “free day” or seeding bonus was increased</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Conclusions</a:t>
            </a:r>
          </a:p>
        </p:txBody>
      </p:sp>
      <p:sp>
        <p:nvSpPr>
          <p:cNvPr id="66563" name="Content Placeholder 2"/>
          <p:cNvSpPr>
            <a:spLocks noGrp="1"/>
          </p:cNvSpPr>
          <p:nvPr>
            <p:ph idx="1"/>
          </p:nvPr>
        </p:nvSpPr>
        <p:spPr/>
        <p:txBody>
          <a:bodyPr/>
          <a:lstStyle/>
          <a:p>
            <a:r>
              <a:rPr lang="en-US" smtClean="0"/>
              <a:t>Private trackers using “ratio enforcement” policies appear to be ad-hoc and various</a:t>
            </a:r>
          </a:p>
          <a:p>
            <a:r>
              <a:rPr lang="en-US" smtClean="0"/>
              <a:t>But can have dramatic effects on efficiency</a:t>
            </a:r>
          </a:p>
          <a:p>
            <a:r>
              <a:rPr lang="en-US" smtClean="0"/>
              <a:t>Too much credit could encourage free-riding</a:t>
            </a:r>
          </a:p>
          <a:p>
            <a:r>
              <a:rPr lang="en-US" smtClean="0"/>
              <a:t>Too little creates squeezes = lower efficiency</a:t>
            </a:r>
          </a:p>
          <a:p>
            <a:r>
              <a:rPr lang="en-US" smtClean="0"/>
              <a:t>These are just initial investigations</a:t>
            </a:r>
          </a:p>
          <a:p>
            <a:r>
              <a:rPr lang="en-US" smtClean="0"/>
              <a:t>Much more work needs to be done!</a:t>
            </a:r>
          </a:p>
          <a:p>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274638"/>
            <a:ext cx="8229600" cy="792162"/>
          </a:xfrm>
        </p:spPr>
        <p:txBody>
          <a:bodyPr/>
          <a:lstStyle/>
          <a:p>
            <a:pPr eaLnBrk="1" hangingPunct="1"/>
            <a:r>
              <a:rPr lang="en-GB" smtClean="0"/>
              <a:t>Take home message</a:t>
            </a:r>
          </a:p>
        </p:txBody>
      </p:sp>
      <p:sp>
        <p:nvSpPr>
          <p:cNvPr id="67587" name="Content Placeholder 2"/>
          <p:cNvSpPr>
            <a:spLocks noGrp="1"/>
          </p:cNvSpPr>
          <p:nvPr>
            <p:ph idx="1"/>
          </p:nvPr>
        </p:nvSpPr>
        <p:spPr>
          <a:xfrm>
            <a:off x="457200" y="1295400"/>
            <a:ext cx="8228013" cy="4724400"/>
          </a:xfrm>
        </p:spPr>
        <p:txBody>
          <a:bodyPr/>
          <a:lstStyle/>
          <a:p>
            <a:pPr eaLnBrk="1" hangingPunct="1"/>
            <a:r>
              <a:rPr lang="en-GB" sz="2800" smtClean="0"/>
              <a:t>Communities formed around trackers provide an on-going global socio-economic experiment</a:t>
            </a:r>
          </a:p>
          <a:p>
            <a:pPr eaLnBrk="1" hangingPunct="1"/>
            <a:r>
              <a:rPr lang="en-GB" sz="2800" smtClean="0"/>
              <a:t>Self-organisation of socio-economic structures in measurable forms</a:t>
            </a:r>
          </a:p>
          <a:p>
            <a:pPr eaLnBrk="1" hangingPunct="1"/>
            <a:r>
              <a:rPr lang="en-GB" sz="2800" smtClean="0"/>
              <a:t>Ideas, models and theories from socio-economics may inform and learn from this</a:t>
            </a:r>
          </a:p>
          <a:p>
            <a:pPr eaLnBrk="1" hangingPunct="1"/>
            <a:r>
              <a:rPr lang="en-GB" sz="2800" smtClean="0"/>
              <a:t>Such communities so strong don’t be surprised if they start influencing the “real world” (e.g. the PirateParty)</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74638"/>
            <a:ext cx="8229600" cy="715962"/>
          </a:xfrm>
        </p:spPr>
        <p:txBody>
          <a:bodyPr>
            <a:normAutofit fontScale="90000"/>
          </a:bodyPr>
          <a:lstStyle/>
          <a:p>
            <a:r>
              <a:rPr lang="en-GB" smtClean="0"/>
              <a:t>References</a:t>
            </a:r>
          </a:p>
        </p:txBody>
      </p:sp>
      <p:sp>
        <p:nvSpPr>
          <p:cNvPr id="68611" name="Content Placeholder 2"/>
          <p:cNvSpPr>
            <a:spLocks noGrp="1"/>
          </p:cNvSpPr>
          <p:nvPr>
            <p:ph idx="1"/>
          </p:nvPr>
        </p:nvSpPr>
        <p:spPr>
          <a:xfrm>
            <a:off x="457200" y="1143000"/>
            <a:ext cx="8229600" cy="4983163"/>
          </a:xfrm>
        </p:spPr>
        <p:txBody>
          <a:bodyPr/>
          <a:lstStyle/>
          <a:p>
            <a:r>
              <a:rPr lang="en-US" sz="2400" smtClean="0"/>
              <a:t>Rahman, R. and Hales, D., Vinko, T., Pouwelse, J. and Sips, H. (2010). </a:t>
            </a:r>
            <a:r>
              <a:rPr lang="en-US" sz="2400" b="1" smtClean="0"/>
              <a:t>No more crash or crunch: sustainable credit dynamics in a P2P community</a:t>
            </a:r>
            <a:r>
              <a:rPr lang="en-US" sz="2400" smtClean="0"/>
              <a:t>. International Conference on High Performance Computing &amp; Simulation (HPCS 2010)</a:t>
            </a:r>
          </a:p>
          <a:p>
            <a:r>
              <a:rPr lang="en-US" sz="2400" smtClean="0"/>
              <a:t>Rahman, R., Meulpolder, M., Hales, D., Pouwelse, J. and Sips, H. (2010) </a:t>
            </a:r>
            <a:r>
              <a:rPr lang="en-US" sz="2400" b="1" smtClean="0"/>
              <a:t>Improving Efficiency and Fairness in P2P Systems with Effort-Based Incentives</a:t>
            </a:r>
            <a:r>
              <a:rPr lang="en-US" sz="2400" smtClean="0"/>
              <a:t>. Proceedings of the IEEE International Conference on Communications</a:t>
            </a:r>
          </a:p>
          <a:p>
            <a:r>
              <a:rPr lang="en-US" sz="2400" smtClean="0"/>
              <a:t>Hales, D., Rahman, R., Zhang, B., Meulpolder M., and Pouwelse, J. (2009) </a:t>
            </a:r>
            <a:r>
              <a:rPr lang="en-US" sz="2400" b="1" smtClean="0"/>
              <a:t>BitTorrent or BitCrunch: Evidence of a credit squeeze in BitTorrent?</a:t>
            </a:r>
            <a:r>
              <a:rPr lang="en-US" sz="2400" smtClean="0"/>
              <a:t> Proceedings of the 5th Collaborative Peer-to-Peer Systems (COPS) Workshop</a:t>
            </a:r>
            <a:endParaRPr lang="en-GB" sz="2400" smtClean="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GB" sz="5400" smtClean="0"/>
              <a:t>What are we trying to do?</a:t>
            </a:r>
          </a:p>
        </p:txBody>
      </p:sp>
      <p:sp>
        <p:nvSpPr>
          <p:cNvPr id="69635" name="TextBox 3"/>
          <p:cNvSpPr txBox="1">
            <a:spLocks noChangeArrowheads="1"/>
          </p:cNvSpPr>
          <p:nvPr/>
        </p:nvSpPr>
        <p:spPr bwMode="auto">
          <a:xfrm>
            <a:off x="457200" y="1600200"/>
            <a:ext cx="8229600" cy="1200150"/>
          </a:xfrm>
          <a:prstGeom prst="rect">
            <a:avLst/>
          </a:prstGeom>
          <a:noFill/>
          <a:ln w="9525">
            <a:noFill/>
            <a:miter lim="800000"/>
            <a:headEnd/>
            <a:tailEnd/>
          </a:ln>
        </p:spPr>
        <p:txBody>
          <a:bodyPr>
            <a:prstTxWarp prst="textNoShape">
              <a:avLst/>
            </a:prstTxWarp>
            <a:spAutoFit/>
          </a:bodyPr>
          <a:lstStyle/>
          <a:p>
            <a:pPr algn="ctr"/>
            <a:r>
              <a:rPr lang="en-GB" sz="3600" i="1"/>
              <a:t>Where we ask “what is a socially intelligent ICT system?”</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GB" smtClean="0"/>
              <a:t>COSI-ICT (ASSYST)</a:t>
            </a:r>
          </a:p>
        </p:txBody>
      </p:sp>
      <p:sp>
        <p:nvSpPr>
          <p:cNvPr id="70659" name="Content Placeholder 2"/>
          <p:cNvSpPr>
            <a:spLocks noGrp="1"/>
          </p:cNvSpPr>
          <p:nvPr>
            <p:ph idx="1"/>
          </p:nvPr>
        </p:nvSpPr>
        <p:spPr/>
        <p:txBody>
          <a:bodyPr/>
          <a:lstStyle/>
          <a:p>
            <a:r>
              <a:rPr lang="en-GB" smtClean="0"/>
              <a:t>Complex Systems Science for Socially Intelligent ICT</a:t>
            </a:r>
          </a:p>
          <a:p>
            <a:r>
              <a:rPr lang="en-GB" smtClean="0"/>
              <a:t>Cluster of four IPS:</a:t>
            </a:r>
          </a:p>
          <a:p>
            <a:r>
              <a:rPr lang="en-GB" smtClean="0"/>
              <a:t>Q</a:t>
            </a:r>
            <a:r>
              <a:rPr lang="en-US" smtClean="0"/>
              <a:t>l</a:t>
            </a:r>
            <a:r>
              <a:rPr lang="en-GB" smtClean="0"/>
              <a:t>ectives, Epiwork, Socionical, Cybermotions</a:t>
            </a:r>
          </a:p>
          <a:p>
            <a:r>
              <a:rPr lang="en-GB" smtClean="0"/>
              <a:t>ASSYST is an associated CA - action for the science of complex systems and socially intelligent ICT</a:t>
            </a:r>
          </a:p>
          <a:p>
            <a:r>
              <a:rPr lang="en-US" smtClean="0"/>
              <a:t>http://www.assystcomplexity.eu/</a:t>
            </a:r>
            <a:endParaRPr lang="en-GB" smtClean="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GB" smtClean="0"/>
              <a:t>Basic Questions from Jeff Johnson</a:t>
            </a:r>
          </a:p>
        </p:txBody>
      </p:sp>
      <p:sp>
        <p:nvSpPr>
          <p:cNvPr id="71683" name="Content Placeholder 2"/>
          <p:cNvSpPr>
            <a:spLocks noGrp="1"/>
          </p:cNvSpPr>
          <p:nvPr>
            <p:ph idx="1"/>
          </p:nvPr>
        </p:nvSpPr>
        <p:spPr/>
        <p:txBody>
          <a:bodyPr/>
          <a:lstStyle/>
          <a:p>
            <a:pPr marL="514350" indent="-514350" eaLnBrk="1" hangingPunct="1">
              <a:buFont typeface="Calibri" charset="0"/>
              <a:buAutoNum type="arabicPeriod"/>
            </a:pPr>
            <a:r>
              <a:rPr lang="en-US" smtClean="0"/>
              <a:t>What is ICT-enabled social intelligence?</a:t>
            </a:r>
          </a:p>
          <a:p>
            <a:pPr marL="514350" indent="-514350" eaLnBrk="1" hangingPunct="1">
              <a:buFont typeface="Calibri" charset="0"/>
              <a:buAutoNum type="arabicPeriod"/>
            </a:pPr>
            <a:r>
              <a:rPr lang="en-US" smtClean="0"/>
              <a:t>What theories exists on social intelligence?</a:t>
            </a:r>
          </a:p>
          <a:p>
            <a:pPr marL="514350" indent="-514350" eaLnBrk="1" hangingPunct="1">
              <a:buFont typeface="Calibri" charset="0"/>
              <a:buAutoNum type="arabicPeriod"/>
            </a:pPr>
            <a:r>
              <a:rPr lang="en-US" smtClean="0"/>
              <a:t>Are there engineering principles for creating social intelligence systems?</a:t>
            </a:r>
            <a:endParaRPr lang="en-GB" smtClean="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GB" dirty="0" smtClean="0">
                <a:ea typeface="+mj-ea"/>
                <a:cs typeface="+mj-cs"/>
              </a:rPr>
              <a:t>1. What is ICT enabled social intelligence?</a:t>
            </a:r>
          </a:p>
        </p:txBody>
      </p:sp>
      <p:sp>
        <p:nvSpPr>
          <p:cNvPr id="72707" name="Content Placeholder 2"/>
          <p:cNvSpPr>
            <a:spLocks noGrp="1"/>
          </p:cNvSpPr>
          <p:nvPr>
            <p:ph idx="1"/>
          </p:nvPr>
        </p:nvSpPr>
        <p:spPr/>
        <p:txBody>
          <a:bodyPr/>
          <a:lstStyle/>
          <a:p>
            <a:pPr algn="ctr" eaLnBrk="1" hangingPunct="1">
              <a:buFont typeface="Arial" charset="0"/>
              <a:buNone/>
            </a:pPr>
            <a:endParaRPr lang="en-GB" smtClean="0"/>
          </a:p>
          <a:p>
            <a:pPr algn="ctr" eaLnBrk="1" hangingPunct="1">
              <a:buFont typeface="Arial" charset="0"/>
              <a:buNone/>
            </a:pPr>
            <a:endParaRPr lang="en-GB" smtClean="0"/>
          </a:p>
          <a:p>
            <a:pPr algn="ctr" eaLnBrk="1" hangingPunct="1">
              <a:buFont typeface="Arial" charset="0"/>
              <a:buNone/>
            </a:pPr>
            <a:r>
              <a:rPr lang="en-GB" sz="3600" smtClean="0"/>
              <a:t>First let’s ask:</a:t>
            </a:r>
          </a:p>
          <a:p>
            <a:pPr algn="ctr" eaLnBrk="1" hangingPunct="1">
              <a:buFont typeface="Arial" charset="0"/>
              <a:buNone/>
            </a:pPr>
            <a:endParaRPr lang="en-GB" sz="3600" smtClean="0"/>
          </a:p>
          <a:p>
            <a:pPr algn="ctr" eaLnBrk="1" hangingPunct="1">
              <a:buFont typeface="Arial" charset="0"/>
              <a:buNone/>
            </a:pPr>
            <a:r>
              <a:rPr lang="en-GB" sz="3600" b="1" smtClean="0"/>
              <a:t>What is Social Intelligence?</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smtClean="0"/>
              <a:t>What is social intelligence?</a:t>
            </a:r>
          </a:p>
        </p:txBody>
      </p:sp>
      <p:sp>
        <p:nvSpPr>
          <p:cNvPr id="73731" name="Content Placeholder 2"/>
          <p:cNvSpPr>
            <a:spLocks noGrp="1"/>
          </p:cNvSpPr>
          <p:nvPr>
            <p:ph idx="1"/>
          </p:nvPr>
        </p:nvSpPr>
        <p:spPr/>
        <p:txBody>
          <a:bodyPr/>
          <a:lstStyle/>
          <a:p>
            <a:pPr algn="ctr" eaLnBrk="1" hangingPunct="1">
              <a:buFont typeface="Arial" charset="0"/>
              <a:buNone/>
            </a:pPr>
            <a:r>
              <a:rPr lang="en-GB" sz="3600" smtClean="0"/>
              <a:t>Answer</a:t>
            </a:r>
          </a:p>
          <a:p>
            <a:pPr algn="ctr" eaLnBrk="1" hangingPunct="1">
              <a:buFont typeface="Arial" charset="0"/>
              <a:buNone/>
            </a:pPr>
            <a:endParaRPr lang="en-GB" sz="3600" smtClean="0"/>
          </a:p>
          <a:p>
            <a:pPr algn="ctr" eaLnBrk="1" hangingPunct="1">
              <a:buFont typeface="Arial" charset="0"/>
              <a:buNone/>
            </a:pPr>
            <a:r>
              <a:rPr lang="en-GB" sz="3600" smtClean="0"/>
              <a:t>It is the opposite of:</a:t>
            </a:r>
            <a:endParaRPr lang="en-GB" sz="4000" b="1" smtClean="0"/>
          </a:p>
          <a:p>
            <a:pPr algn="ctr" eaLnBrk="1" hangingPunct="1">
              <a:buFont typeface="Arial" charset="0"/>
              <a:buNone/>
            </a:pPr>
            <a:r>
              <a:rPr lang="en-GB" sz="4400" b="1" smtClean="0"/>
              <a:t>Antisocial stupidity</a:t>
            </a:r>
          </a:p>
          <a:p>
            <a:pPr algn="ctr" eaLnBrk="1" hangingPunct="1">
              <a:buFont typeface="Arial" charset="0"/>
              <a:buNone/>
            </a:pPr>
            <a:endParaRPr lang="en-GB" sz="4000" b="1" smtClean="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P2P systems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Traditional systems have </a:t>
            </a:r>
            <a:r>
              <a:rPr lang="en-US" i="1" dirty="0" err="1" smtClean="0"/>
              <a:t>centralised</a:t>
            </a:r>
            <a:r>
              <a:rPr lang="en-US" i="1" dirty="0" smtClean="0"/>
              <a:t> </a:t>
            </a:r>
            <a:r>
              <a:rPr lang="en-US" dirty="0" smtClean="0"/>
              <a:t>aspects for:</a:t>
            </a:r>
          </a:p>
          <a:p>
            <a:pPr lvl="1"/>
            <a:r>
              <a:rPr lang="en-US" dirty="0" smtClean="0"/>
              <a:t>Legal / commercial reasons (control / administration / business model)</a:t>
            </a:r>
          </a:p>
          <a:p>
            <a:pPr lvl="1"/>
            <a:r>
              <a:rPr lang="en-US" dirty="0" smtClean="0"/>
              <a:t>Technical / efficiency reasons (security / ease of implementation)</a:t>
            </a:r>
          </a:p>
          <a:p>
            <a:r>
              <a:rPr lang="en-US" dirty="0" smtClean="0"/>
              <a:t>P2P (2</a:t>
            </a:r>
            <a:r>
              <a:rPr lang="en-US" baseline="30000" dirty="0" smtClean="0"/>
              <a:t>nd</a:t>
            </a:r>
            <a:r>
              <a:rPr lang="en-US" dirty="0" smtClean="0"/>
              <a:t> wave) systems have </a:t>
            </a:r>
            <a:r>
              <a:rPr lang="en-US" i="1" dirty="0" err="1" smtClean="0"/>
              <a:t>decentralised</a:t>
            </a:r>
            <a:r>
              <a:rPr lang="en-US" i="1" dirty="0" smtClean="0"/>
              <a:t> </a:t>
            </a:r>
            <a:r>
              <a:rPr lang="en-US" dirty="0" smtClean="0"/>
              <a:t>aspects for:</a:t>
            </a:r>
          </a:p>
          <a:p>
            <a:pPr lvl="1"/>
            <a:r>
              <a:rPr lang="en-US" dirty="0" smtClean="0"/>
              <a:t>Simplicity of set-up (no initial admin or infrastructure outlay required)</a:t>
            </a:r>
          </a:p>
          <a:p>
            <a:pPr lvl="1"/>
            <a:r>
              <a:rPr lang="en-US" dirty="0" smtClean="0"/>
              <a:t>Resilience / efficiency (avoid attacks on central entities / eliminate bottlenecks)</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GB" smtClean="0"/>
              <a:t>What is social intelligence?</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US" dirty="0" smtClean="0">
                <a:ea typeface="+mn-ea"/>
                <a:cs typeface="+mn-cs"/>
              </a:rPr>
              <a:t>What is meant by intelligence?</a:t>
            </a:r>
          </a:p>
          <a:p>
            <a:pPr lvl="1" eaLnBrk="1" fontAlgn="auto" hangingPunct="1">
              <a:spcAft>
                <a:spcPts val="0"/>
              </a:spcAft>
              <a:buFont typeface="Arial"/>
              <a:buChar char="–"/>
              <a:defRPr/>
            </a:pPr>
            <a:r>
              <a:rPr lang="en-US" dirty="0" smtClean="0">
                <a:ea typeface="+mn-ea"/>
              </a:rPr>
              <a:t>doing the right thing to achieve goals given the information at hand (reason)</a:t>
            </a:r>
          </a:p>
          <a:p>
            <a:pPr lvl="1" eaLnBrk="1" fontAlgn="auto" hangingPunct="1">
              <a:spcAft>
                <a:spcPts val="0"/>
              </a:spcAft>
              <a:buFont typeface="Arial"/>
              <a:buChar char="–"/>
              <a:defRPr/>
            </a:pPr>
            <a:r>
              <a:rPr lang="en-US" dirty="0" smtClean="0">
                <a:ea typeface="+mn-ea"/>
              </a:rPr>
              <a:t>learning from experience in order to improve performance (adaptation / learning)</a:t>
            </a:r>
          </a:p>
          <a:p>
            <a:pPr eaLnBrk="1" fontAlgn="auto" hangingPunct="1">
              <a:spcAft>
                <a:spcPts val="0"/>
              </a:spcAft>
              <a:buFont typeface="Arial"/>
              <a:buChar char="•"/>
              <a:defRPr/>
            </a:pPr>
            <a:r>
              <a:rPr lang="en-US" dirty="0" smtClean="0">
                <a:ea typeface="+mn-ea"/>
                <a:cs typeface="+mn-cs"/>
              </a:rPr>
              <a:t>What is meant by social?</a:t>
            </a:r>
          </a:p>
          <a:p>
            <a:pPr lvl="1" eaLnBrk="1" fontAlgn="auto" hangingPunct="1">
              <a:spcAft>
                <a:spcPts val="0"/>
              </a:spcAft>
              <a:buFont typeface="Arial"/>
              <a:buChar char="–"/>
              <a:defRPr/>
            </a:pPr>
            <a:r>
              <a:rPr lang="en-US" dirty="0" smtClean="0">
                <a:ea typeface="+mn-ea"/>
              </a:rPr>
              <a:t>some population of intelligent entities (agents)</a:t>
            </a:r>
          </a:p>
          <a:p>
            <a:pPr lvl="1" eaLnBrk="1" fontAlgn="auto" hangingPunct="1">
              <a:spcAft>
                <a:spcPts val="0"/>
              </a:spcAft>
              <a:buFont typeface="Arial"/>
              <a:buChar char="–"/>
              <a:defRPr/>
            </a:pPr>
            <a:r>
              <a:rPr lang="en-US" dirty="0" smtClean="0">
                <a:ea typeface="+mn-ea"/>
              </a:rPr>
              <a:t>agents cooperate to achieve their goals</a:t>
            </a:r>
          </a:p>
          <a:p>
            <a:pPr lvl="1" eaLnBrk="1" fontAlgn="auto" hangingPunct="1">
              <a:spcAft>
                <a:spcPts val="0"/>
              </a:spcAft>
              <a:buFont typeface="Arial"/>
              <a:buChar char="–"/>
              <a:defRPr/>
            </a:pPr>
            <a:r>
              <a:rPr lang="en-US" dirty="0" smtClean="0">
                <a:ea typeface="+mn-ea"/>
              </a:rPr>
              <a:t>goals of agents may or may not conflict</a:t>
            </a:r>
          </a:p>
          <a:p>
            <a:pPr lvl="1" eaLnBrk="1" fontAlgn="auto" hangingPunct="1">
              <a:spcAft>
                <a:spcPts val="0"/>
              </a:spcAft>
              <a:buFont typeface="Arial"/>
              <a:buChar char="–"/>
              <a:defRPr/>
            </a:pPr>
            <a:r>
              <a:rPr lang="en-US" dirty="0" smtClean="0">
                <a:ea typeface="+mn-ea"/>
              </a:rPr>
              <a:t>interactions restricted by spatial, temporal and informational constraints - may be dynamic</a:t>
            </a:r>
          </a:p>
          <a:p>
            <a:pPr eaLnBrk="1" fontAlgn="auto" hangingPunct="1">
              <a:spcAft>
                <a:spcPts val="0"/>
              </a:spcAft>
              <a:buFont typeface="Arial"/>
              <a:buChar char="•"/>
              <a:defRPr/>
            </a:pPr>
            <a:endParaRPr lang="en-GB" dirty="0" smtClean="0">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GB" smtClean="0"/>
              <a:t>What is social intelligence</a:t>
            </a:r>
          </a:p>
        </p:txBody>
      </p:sp>
      <p:sp>
        <p:nvSpPr>
          <p:cNvPr id="75779" name="Content Placeholder 2"/>
          <p:cNvSpPr>
            <a:spLocks noGrp="1"/>
          </p:cNvSpPr>
          <p:nvPr>
            <p:ph idx="1"/>
          </p:nvPr>
        </p:nvSpPr>
        <p:spPr/>
        <p:txBody>
          <a:bodyPr/>
          <a:lstStyle/>
          <a:p>
            <a:r>
              <a:rPr lang="en-GB" smtClean="0"/>
              <a:t>Feedback mechanisms:</a:t>
            </a:r>
          </a:p>
          <a:p>
            <a:pPr lvl="1"/>
            <a:r>
              <a:rPr lang="en-GB" smtClean="0"/>
              <a:t>individual (micro) to collective (macro)</a:t>
            </a:r>
          </a:p>
          <a:p>
            <a:pPr lvl="1"/>
            <a:r>
              <a:rPr lang="en-US" smtClean="0"/>
              <a:t>c</a:t>
            </a:r>
            <a:r>
              <a:rPr lang="en-GB" smtClean="0"/>
              <a:t>ollective (macro) to individual (micro)</a:t>
            </a:r>
          </a:p>
          <a:p>
            <a:r>
              <a:rPr lang="en-GB" smtClean="0"/>
              <a:t>Leading to, emergent, “collectively good” outcomes</a:t>
            </a:r>
          </a:p>
          <a:p>
            <a:pPr lvl="1"/>
            <a:r>
              <a:rPr lang="en-GB" smtClean="0"/>
              <a:t>Adam Smith called it the “hidden hand” in the context of markets</a:t>
            </a:r>
          </a:p>
          <a:p>
            <a:pPr lvl="1"/>
            <a:r>
              <a:rPr lang="en-GB" smtClean="0"/>
              <a:t>Many mechanisms other than markets</a:t>
            </a: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ea typeface="+mj-ea"/>
                <a:cs typeface="+mj-cs"/>
              </a:rPr>
              <a:t>1. What is </a:t>
            </a:r>
            <a:r>
              <a:rPr lang="en-GB" i="1" dirty="0" smtClean="0">
                <a:ea typeface="+mj-ea"/>
                <a:cs typeface="+mj-cs"/>
              </a:rPr>
              <a:t>ICT enabled </a:t>
            </a:r>
            <a:r>
              <a:rPr lang="en-GB" dirty="0" smtClean="0">
                <a:ea typeface="+mj-ea"/>
                <a:cs typeface="+mj-cs"/>
              </a:rPr>
              <a:t>social intelligence?</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dirty="0" smtClean="0">
                <a:ea typeface="+mn-ea"/>
                <a:cs typeface="+mn-cs"/>
              </a:rPr>
              <a:t>Social intelligence in which:</a:t>
            </a:r>
          </a:p>
          <a:p>
            <a:pPr lvl="1" eaLnBrk="1" fontAlgn="auto" hangingPunct="1">
              <a:spcAft>
                <a:spcPts val="0"/>
              </a:spcAft>
              <a:buFont typeface="Arial"/>
              <a:buChar char="–"/>
              <a:defRPr/>
            </a:pPr>
            <a:r>
              <a:rPr lang="en-GB" dirty="0" smtClean="0">
                <a:ea typeface="+mn-ea"/>
              </a:rPr>
              <a:t>ICT plays a significant role in social mediation</a:t>
            </a:r>
          </a:p>
          <a:p>
            <a:pPr lvl="1" eaLnBrk="1" fontAlgn="auto" hangingPunct="1">
              <a:spcAft>
                <a:spcPts val="0"/>
              </a:spcAft>
              <a:buFont typeface="Arial"/>
              <a:buChar char="–"/>
              <a:defRPr/>
            </a:pPr>
            <a:r>
              <a:rPr lang="en-GB" dirty="0" smtClean="0">
                <a:ea typeface="+mn-ea"/>
              </a:rPr>
              <a:t>The agents are users and possibly computational agents and services</a:t>
            </a:r>
          </a:p>
          <a:p>
            <a:pPr lvl="1" eaLnBrk="1" fontAlgn="auto" hangingPunct="1">
              <a:spcAft>
                <a:spcPts val="0"/>
              </a:spcAft>
              <a:buFont typeface="Arial"/>
              <a:buChar char="–"/>
              <a:defRPr/>
            </a:pPr>
            <a:r>
              <a:rPr lang="en-GB" dirty="0" smtClean="0">
                <a:ea typeface="+mn-ea"/>
              </a:rPr>
              <a:t>enables the emergence of “collectively good” outcomes through e.g.:</a:t>
            </a:r>
          </a:p>
          <a:p>
            <a:pPr lvl="2" eaLnBrk="1" fontAlgn="auto" hangingPunct="1">
              <a:spcAft>
                <a:spcPts val="0"/>
              </a:spcAft>
              <a:buFont typeface="Arial"/>
              <a:buChar char="•"/>
              <a:defRPr/>
            </a:pPr>
            <a:r>
              <a:rPr lang="en-US" dirty="0" smtClean="0">
                <a:ea typeface="+mn-ea"/>
              </a:rPr>
              <a:t>Fostering cooperation</a:t>
            </a:r>
            <a:r>
              <a:rPr lang="en-GB" dirty="0" smtClean="0">
                <a:ea typeface="+mn-ea"/>
              </a:rPr>
              <a:t> (incentives)</a:t>
            </a:r>
          </a:p>
          <a:p>
            <a:pPr lvl="2" eaLnBrk="1" fontAlgn="auto" hangingPunct="1">
              <a:spcAft>
                <a:spcPts val="0"/>
              </a:spcAft>
              <a:buFont typeface="Arial"/>
              <a:buChar char="•"/>
              <a:defRPr/>
            </a:pPr>
            <a:r>
              <a:rPr lang="en-US" dirty="0" smtClean="0">
                <a:ea typeface="+mn-ea"/>
              </a:rPr>
              <a:t>Conflict resolution (norms, rules, policing)</a:t>
            </a:r>
          </a:p>
          <a:p>
            <a:pPr lvl="2" eaLnBrk="1" fontAlgn="auto" hangingPunct="1">
              <a:spcAft>
                <a:spcPts val="0"/>
              </a:spcAft>
              <a:buFont typeface="Arial"/>
              <a:buChar char="•"/>
              <a:defRPr/>
            </a:pPr>
            <a:r>
              <a:rPr lang="en-US" dirty="0" smtClean="0">
                <a:ea typeface="+mn-ea"/>
              </a:rPr>
              <a:t>“Fair” and “productive” allocation of resources</a:t>
            </a:r>
          </a:p>
          <a:p>
            <a:pPr lvl="2" eaLnBrk="1" fontAlgn="auto" hangingPunct="1">
              <a:spcAft>
                <a:spcPts val="0"/>
              </a:spcAft>
              <a:buFont typeface="Arial"/>
              <a:buChar char="•"/>
              <a:defRPr/>
            </a:pPr>
            <a:r>
              <a:rPr lang="en-US" dirty="0" smtClean="0">
                <a:ea typeface="+mn-ea"/>
              </a:rPr>
              <a:t>Filtering out “bad” adaptations and spreading “good” adaptations</a:t>
            </a:r>
            <a:endParaRPr lang="en-GB" dirty="0" smtClean="0">
              <a:ea typeface="+mn-ea"/>
            </a:endParaRPr>
          </a:p>
          <a:p>
            <a:pPr eaLnBrk="1" fontAlgn="auto" hangingPunct="1">
              <a:spcAft>
                <a:spcPts val="0"/>
              </a:spcAft>
              <a:buFont typeface="Arial"/>
              <a:buChar char="•"/>
              <a:defRPr/>
            </a:pPr>
            <a:endParaRPr lang="en-GB" dirty="0" smtClean="0">
              <a:ea typeface="+mn-ea"/>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2. What theories exists on social intelligence?</a:t>
            </a:r>
            <a:endParaRPr lang="en-GB" dirty="0" smtClean="0">
              <a:ea typeface="+mj-ea"/>
              <a:cs typeface="+mj-cs"/>
            </a:endParaRPr>
          </a:p>
        </p:txBody>
      </p:sp>
      <p:sp>
        <p:nvSpPr>
          <p:cNvPr id="3" name="Content Placeholder 2"/>
          <p:cNvSpPr>
            <a:spLocks noGrp="1"/>
          </p:cNvSpPr>
          <p:nvPr>
            <p:ph idx="1"/>
          </p:nvPr>
        </p:nvSpPr>
        <p:spPr>
          <a:xfrm>
            <a:off x="457200" y="1600200"/>
            <a:ext cx="8229600" cy="5105400"/>
          </a:xfrm>
        </p:spPr>
        <p:txBody>
          <a:bodyPr rtlCol="0">
            <a:normAutofit fontScale="92500" lnSpcReduction="20000"/>
          </a:bodyPr>
          <a:lstStyle/>
          <a:p>
            <a:pPr eaLnBrk="1" fontAlgn="auto" hangingPunct="1">
              <a:spcAft>
                <a:spcPts val="0"/>
              </a:spcAft>
              <a:buFont typeface="Arial"/>
              <a:buChar char="•"/>
              <a:defRPr/>
            </a:pPr>
            <a:r>
              <a:rPr lang="en-US" b="1" dirty="0" smtClean="0">
                <a:ea typeface="+mn-ea"/>
                <a:cs typeface="+mn-cs"/>
              </a:rPr>
              <a:t>Evolutionary theory</a:t>
            </a:r>
            <a:r>
              <a:rPr lang="en-US" dirty="0" smtClean="0">
                <a:ea typeface="+mn-ea"/>
                <a:cs typeface="+mn-cs"/>
              </a:rPr>
              <a:t>: reciprocal altruism, kin, group and cultural group selection</a:t>
            </a:r>
          </a:p>
          <a:p>
            <a:pPr lvl="1" eaLnBrk="1" fontAlgn="auto" hangingPunct="1">
              <a:spcAft>
                <a:spcPts val="0"/>
              </a:spcAft>
              <a:buFont typeface="Arial"/>
              <a:buChar char="–"/>
              <a:defRPr/>
            </a:pPr>
            <a:r>
              <a:rPr lang="en-US" dirty="0" smtClean="0">
                <a:ea typeface="+mn-ea"/>
              </a:rPr>
              <a:t>How +</a:t>
            </a:r>
            <a:r>
              <a:rPr lang="en-US" dirty="0" err="1" smtClean="0">
                <a:ea typeface="+mn-ea"/>
              </a:rPr>
              <a:t>ve</a:t>
            </a:r>
            <a:r>
              <a:rPr lang="en-US" dirty="0" smtClean="0">
                <a:ea typeface="+mn-ea"/>
              </a:rPr>
              <a:t> social behaviors / strategies / norms emerge through evolutionary processes</a:t>
            </a:r>
          </a:p>
          <a:p>
            <a:pPr eaLnBrk="1" fontAlgn="auto" hangingPunct="1">
              <a:spcAft>
                <a:spcPts val="0"/>
              </a:spcAft>
              <a:buFont typeface="Arial"/>
              <a:buChar char="•"/>
              <a:defRPr/>
            </a:pPr>
            <a:r>
              <a:rPr lang="en-US" b="1" dirty="0" smtClean="0">
                <a:ea typeface="+mn-ea"/>
                <a:cs typeface="+mn-cs"/>
              </a:rPr>
              <a:t>Common pool resource theory</a:t>
            </a:r>
            <a:r>
              <a:rPr lang="en-US" dirty="0" smtClean="0">
                <a:ea typeface="+mn-ea"/>
                <a:cs typeface="+mn-cs"/>
              </a:rPr>
              <a:t>: </a:t>
            </a:r>
            <a:r>
              <a:rPr lang="en-US" dirty="0" err="1" smtClean="0">
                <a:ea typeface="+mn-ea"/>
                <a:cs typeface="+mn-cs"/>
              </a:rPr>
              <a:t>Ostrom’s</a:t>
            </a:r>
            <a:r>
              <a:rPr lang="en-US" dirty="0" smtClean="0">
                <a:ea typeface="+mn-ea"/>
                <a:cs typeface="+mn-cs"/>
              </a:rPr>
              <a:t> CPRG</a:t>
            </a:r>
            <a:endParaRPr lang="en-US" b="1" dirty="0" smtClean="0">
              <a:ea typeface="+mn-ea"/>
              <a:cs typeface="+mn-cs"/>
            </a:endParaRPr>
          </a:p>
          <a:p>
            <a:pPr lvl="1" eaLnBrk="1" fontAlgn="auto" hangingPunct="1">
              <a:spcAft>
                <a:spcPts val="0"/>
              </a:spcAft>
              <a:buFont typeface="Arial"/>
              <a:buChar char="–"/>
              <a:defRPr/>
            </a:pPr>
            <a:r>
              <a:rPr lang="en-US" dirty="0" smtClean="0">
                <a:ea typeface="+mn-ea"/>
              </a:rPr>
              <a:t>How people govern common resources collectively and productively</a:t>
            </a:r>
          </a:p>
          <a:p>
            <a:pPr eaLnBrk="1" fontAlgn="auto" hangingPunct="1">
              <a:spcAft>
                <a:spcPts val="0"/>
              </a:spcAft>
              <a:buFont typeface="Arial"/>
              <a:buChar char="•"/>
              <a:defRPr/>
            </a:pPr>
            <a:r>
              <a:rPr lang="en-US" b="1" dirty="0" smtClean="0">
                <a:ea typeface="+mn-ea"/>
                <a:cs typeface="+mn-cs"/>
              </a:rPr>
              <a:t>Social contract theory</a:t>
            </a:r>
            <a:r>
              <a:rPr lang="en-US" dirty="0" smtClean="0">
                <a:ea typeface="+mn-ea"/>
                <a:cs typeface="+mn-cs"/>
              </a:rPr>
              <a:t>: Rawls’ “Theory of Justice” </a:t>
            </a:r>
          </a:p>
          <a:p>
            <a:pPr lvl="1" eaLnBrk="1" fontAlgn="auto" hangingPunct="1">
              <a:spcAft>
                <a:spcPts val="0"/>
              </a:spcAft>
              <a:buFont typeface="Arial"/>
              <a:buChar char="–"/>
              <a:defRPr/>
            </a:pPr>
            <a:r>
              <a:rPr lang="en-US" dirty="0" smtClean="0">
                <a:ea typeface="+mn-ea"/>
              </a:rPr>
              <a:t>Using reason to derive just social norms / laws that others subscribe to rationally</a:t>
            </a:r>
          </a:p>
          <a:p>
            <a:pPr eaLnBrk="1" fontAlgn="auto" hangingPunct="1">
              <a:spcAft>
                <a:spcPts val="0"/>
              </a:spcAft>
              <a:defRPr/>
            </a:pPr>
            <a:r>
              <a:rPr lang="en-US" b="1" dirty="0" smtClean="0">
                <a:ea typeface="+mn-ea"/>
              </a:rPr>
              <a:t>Economics, markets, peer production, symbolic </a:t>
            </a:r>
            <a:r>
              <a:rPr lang="en-US" b="1" dirty="0" err="1" smtClean="0">
                <a:ea typeface="+mn-ea"/>
              </a:rPr>
              <a:t>interactionism</a:t>
            </a:r>
            <a:r>
              <a:rPr lang="en-US" b="1" dirty="0" smtClean="0">
                <a:ea typeface="+mn-ea"/>
              </a:rPr>
              <a:t>, </a:t>
            </a:r>
            <a:r>
              <a:rPr lang="en-US" b="1" dirty="0" err="1" smtClean="0">
                <a:ea typeface="+mn-ea"/>
              </a:rPr>
              <a:t>enthnomethodology</a:t>
            </a:r>
            <a:r>
              <a:rPr lang="en-US" b="1" dirty="0" smtClean="0">
                <a:ea typeface="+mn-ea"/>
              </a:rPr>
              <a:t>…</a:t>
            </a:r>
          </a:p>
          <a:p>
            <a:pPr eaLnBrk="1" fontAlgn="auto" hangingPunct="1">
              <a:spcAft>
                <a:spcPts val="0"/>
              </a:spcAft>
              <a:buFont typeface="Arial"/>
              <a:buChar char="•"/>
              <a:defRPr/>
            </a:pPr>
            <a:endParaRPr lang="en-GB" dirty="0" smtClean="0">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dirty="0" smtClean="0">
                <a:ea typeface="+mj-ea"/>
                <a:cs typeface="+mj-cs"/>
              </a:rPr>
              <a:t>3. Engineering principles for creating social intelligence systems?</a:t>
            </a:r>
            <a:endParaRPr lang="en-GB" dirty="0" smtClean="0">
              <a:ea typeface="+mj-ea"/>
              <a:cs typeface="+mj-cs"/>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GB" dirty="0" smtClean="0">
                <a:ea typeface="+mn-ea"/>
                <a:cs typeface="+mn-cs"/>
              </a:rPr>
              <a:t>Active research area we focus on in </a:t>
            </a:r>
            <a:r>
              <a:rPr lang="en-GB" dirty="0" err="1" smtClean="0">
                <a:ea typeface="+mn-ea"/>
                <a:cs typeface="+mn-cs"/>
              </a:rPr>
              <a:t>QLectives</a:t>
            </a:r>
            <a:endParaRPr lang="en-GB" dirty="0" smtClean="0">
              <a:ea typeface="+mn-ea"/>
              <a:cs typeface="+mn-cs"/>
            </a:endParaRPr>
          </a:p>
          <a:p>
            <a:pPr eaLnBrk="1" fontAlgn="auto" hangingPunct="1">
              <a:spcAft>
                <a:spcPts val="0"/>
              </a:spcAft>
              <a:buFont typeface="Arial"/>
              <a:buChar char="•"/>
              <a:defRPr/>
            </a:pPr>
            <a:r>
              <a:rPr lang="en-GB" dirty="0" smtClean="0">
                <a:ea typeface="+mn-ea"/>
                <a:cs typeface="+mn-cs"/>
              </a:rPr>
              <a:t>Socially inspired design patterns for P2P:</a:t>
            </a:r>
          </a:p>
          <a:p>
            <a:pPr lvl="1" eaLnBrk="1" fontAlgn="auto" hangingPunct="1">
              <a:spcAft>
                <a:spcPts val="0"/>
              </a:spcAft>
              <a:buFont typeface="Arial"/>
              <a:buChar char="–"/>
              <a:defRPr/>
            </a:pPr>
            <a:r>
              <a:rPr lang="en-US" dirty="0" smtClean="0">
                <a:ea typeface="+mn-ea"/>
              </a:rPr>
              <a:t>Direct reciprocity (e.g. TFT in </a:t>
            </a:r>
            <a:r>
              <a:rPr lang="en-US" dirty="0" err="1" smtClean="0">
                <a:ea typeface="+mn-ea"/>
              </a:rPr>
              <a:t>BitTorrent</a:t>
            </a:r>
            <a:r>
              <a:rPr lang="en-US" dirty="0" smtClean="0">
                <a:ea typeface="+mn-ea"/>
              </a:rPr>
              <a:t>)</a:t>
            </a:r>
          </a:p>
          <a:p>
            <a:pPr lvl="1" eaLnBrk="1" fontAlgn="auto" hangingPunct="1">
              <a:spcAft>
                <a:spcPts val="0"/>
              </a:spcAft>
              <a:buFont typeface="Arial"/>
              <a:buChar char="–"/>
              <a:defRPr/>
            </a:pPr>
            <a:r>
              <a:rPr lang="en-US" dirty="0" smtClean="0">
                <a:ea typeface="+mn-ea"/>
              </a:rPr>
              <a:t>Indirect reciprocity (e.g. credit / points systems)</a:t>
            </a:r>
          </a:p>
          <a:p>
            <a:pPr lvl="1" eaLnBrk="1" fontAlgn="auto" hangingPunct="1">
              <a:spcAft>
                <a:spcPts val="0"/>
              </a:spcAft>
              <a:buFont typeface="Arial"/>
              <a:buChar char="–"/>
              <a:defRPr/>
            </a:pPr>
            <a:r>
              <a:rPr lang="en-US" dirty="0" smtClean="0">
                <a:ea typeface="+mn-ea"/>
              </a:rPr>
              <a:t>Group selection (e.g. evolving communities)</a:t>
            </a:r>
          </a:p>
          <a:p>
            <a:pPr lvl="1" eaLnBrk="1" fontAlgn="auto" hangingPunct="1">
              <a:spcAft>
                <a:spcPts val="0"/>
              </a:spcAft>
              <a:buFont typeface="Arial"/>
              <a:buChar char="–"/>
              <a:defRPr/>
            </a:pPr>
            <a:r>
              <a:rPr lang="en-US" dirty="0" smtClean="0">
                <a:ea typeface="+mn-ea"/>
              </a:rPr>
              <a:t>Altruistic punishment (e.g. self-policing)</a:t>
            </a:r>
          </a:p>
          <a:p>
            <a:pPr eaLnBrk="1" fontAlgn="auto" hangingPunct="1">
              <a:spcAft>
                <a:spcPts val="0"/>
              </a:spcAft>
              <a:buFont typeface="Arial"/>
              <a:buChar char="•"/>
              <a:defRPr/>
            </a:pPr>
            <a:r>
              <a:rPr lang="en-US" dirty="0" smtClean="0">
                <a:ea typeface="+mn-ea"/>
                <a:cs typeface="+mn-cs"/>
              </a:rPr>
              <a:t>See </a:t>
            </a:r>
            <a:r>
              <a:rPr lang="en-US" b="1" i="1" dirty="0" err="1" smtClean="0">
                <a:ea typeface="+mn-ea"/>
                <a:cs typeface="+mn-cs"/>
              </a:rPr>
              <a:t>QLectives</a:t>
            </a:r>
            <a:r>
              <a:rPr lang="en-US" b="1" i="1" dirty="0" smtClean="0">
                <a:ea typeface="+mn-ea"/>
                <a:cs typeface="+mn-cs"/>
              </a:rPr>
              <a:t> deliverable D2.1.1</a:t>
            </a:r>
            <a:r>
              <a:rPr lang="en-US" dirty="0" smtClean="0">
                <a:ea typeface="+mn-ea"/>
                <a:cs typeface="+mn-cs"/>
              </a:rPr>
              <a:t> for details on </a:t>
            </a:r>
            <a:r>
              <a:rPr lang="en-US" dirty="0" err="1" smtClean="0">
                <a:ea typeface="+mn-ea"/>
                <a:cs typeface="+mn-cs"/>
              </a:rPr>
              <a:t>www.qlectives.eu</a:t>
            </a:r>
            <a:r>
              <a:rPr lang="en-US" dirty="0" smtClean="0">
                <a:ea typeface="+mn-ea"/>
                <a:cs typeface="+mn-cs"/>
              </a:rPr>
              <a:t> </a:t>
            </a:r>
            <a:endParaRPr lang="en-GB" dirty="0" smtClean="0">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792163"/>
          </a:xfrm>
        </p:spPr>
        <p:txBody>
          <a:bodyPr/>
          <a:lstStyle/>
          <a:p>
            <a:pPr eaLnBrk="1" hangingPunct="1"/>
            <a:r>
              <a:rPr lang="en-US" smtClean="0"/>
              <a:t>Elinor Ostrom 1990 </a:t>
            </a:r>
            <a:endParaRPr lang="en-GB" smtClean="0"/>
          </a:p>
        </p:txBody>
      </p:sp>
      <p:sp>
        <p:nvSpPr>
          <p:cNvPr id="3" name="Content Placeholder 2"/>
          <p:cNvSpPr>
            <a:spLocks noGrp="1"/>
          </p:cNvSpPr>
          <p:nvPr>
            <p:ph idx="1"/>
          </p:nvPr>
        </p:nvSpPr>
        <p:spPr>
          <a:xfrm>
            <a:off x="152400" y="914400"/>
            <a:ext cx="8991600" cy="5943600"/>
          </a:xfrm>
        </p:spPr>
        <p:txBody>
          <a:bodyPr rtlCol="0">
            <a:noAutofit/>
          </a:bodyPr>
          <a:lstStyle/>
          <a:p>
            <a:pPr eaLnBrk="1" fontAlgn="auto" hangingPunct="1">
              <a:spcAft>
                <a:spcPts val="0"/>
              </a:spcAft>
              <a:buFont typeface="Arial"/>
              <a:buNone/>
              <a:defRPr/>
            </a:pPr>
            <a:r>
              <a:rPr lang="en-US" sz="2000" b="1" dirty="0" err="1" smtClean="0">
                <a:ea typeface="+mn-ea"/>
                <a:cs typeface="+mn-cs"/>
              </a:rPr>
              <a:t>Ostrom</a:t>
            </a:r>
            <a:r>
              <a:rPr lang="en-US" sz="2000" b="1" dirty="0" smtClean="0">
                <a:ea typeface="+mn-ea"/>
                <a:cs typeface="+mn-cs"/>
              </a:rPr>
              <a:t> identifies eight "design principles" of stable local common pool resource management:</a:t>
            </a:r>
          </a:p>
          <a:p>
            <a:pPr marL="514350" indent="-514350" eaLnBrk="1" fontAlgn="auto" hangingPunct="1">
              <a:spcAft>
                <a:spcPts val="0"/>
              </a:spcAft>
              <a:buFont typeface="+mj-lt"/>
              <a:buAutoNum type="arabicPeriod"/>
              <a:defRPr/>
            </a:pPr>
            <a:r>
              <a:rPr lang="en-US" sz="2000" dirty="0" smtClean="0">
                <a:ea typeface="+mn-ea"/>
                <a:cs typeface="+mn-cs"/>
              </a:rPr>
              <a:t>Clearly defined boundaries (effective exclusion of external </a:t>
            </a:r>
            <a:r>
              <a:rPr lang="en-US" sz="2000" dirty="0" err="1" smtClean="0">
                <a:ea typeface="+mn-ea"/>
                <a:cs typeface="+mn-cs"/>
              </a:rPr>
              <a:t>unentitled</a:t>
            </a:r>
            <a:r>
              <a:rPr lang="en-US" sz="2000" dirty="0" smtClean="0">
                <a:ea typeface="+mn-ea"/>
                <a:cs typeface="+mn-cs"/>
              </a:rPr>
              <a:t> parties);</a:t>
            </a:r>
          </a:p>
          <a:p>
            <a:pPr marL="514350" indent="-514350" eaLnBrk="1" fontAlgn="auto" hangingPunct="1">
              <a:spcAft>
                <a:spcPts val="0"/>
              </a:spcAft>
              <a:buFont typeface="+mj-lt"/>
              <a:buAutoNum type="arabicPeriod"/>
              <a:defRPr/>
            </a:pPr>
            <a:r>
              <a:rPr lang="en-US" sz="2000" dirty="0" smtClean="0">
                <a:ea typeface="+mn-ea"/>
                <a:cs typeface="+mn-cs"/>
              </a:rPr>
              <a:t>Rules regarding the appropriation and provision of common resources are adapted to local conditions;</a:t>
            </a:r>
          </a:p>
          <a:p>
            <a:pPr marL="514350" indent="-514350" eaLnBrk="1" fontAlgn="auto" hangingPunct="1">
              <a:spcAft>
                <a:spcPts val="0"/>
              </a:spcAft>
              <a:buFont typeface="+mj-lt"/>
              <a:buAutoNum type="arabicPeriod"/>
              <a:defRPr/>
            </a:pPr>
            <a:r>
              <a:rPr lang="en-US" sz="2000" dirty="0" smtClean="0">
                <a:ea typeface="+mn-ea"/>
                <a:cs typeface="+mn-cs"/>
              </a:rPr>
              <a:t>Collective-choice arrangements allow most resource appropriators to participate in the decision-making process;</a:t>
            </a:r>
          </a:p>
          <a:p>
            <a:pPr marL="514350" indent="-514350" eaLnBrk="1" fontAlgn="auto" hangingPunct="1">
              <a:spcAft>
                <a:spcPts val="0"/>
              </a:spcAft>
              <a:buFont typeface="+mj-lt"/>
              <a:buAutoNum type="arabicPeriod"/>
              <a:defRPr/>
            </a:pPr>
            <a:r>
              <a:rPr lang="en-US" sz="2000" dirty="0" smtClean="0">
                <a:ea typeface="+mn-ea"/>
                <a:cs typeface="+mn-cs"/>
              </a:rPr>
              <a:t>Effective monitoring by monitors who are part of or accountable to the appropriators;</a:t>
            </a:r>
          </a:p>
          <a:p>
            <a:pPr marL="514350" indent="-514350" eaLnBrk="1" fontAlgn="auto" hangingPunct="1">
              <a:spcAft>
                <a:spcPts val="0"/>
              </a:spcAft>
              <a:buFont typeface="+mj-lt"/>
              <a:buAutoNum type="arabicPeriod"/>
              <a:defRPr/>
            </a:pPr>
            <a:r>
              <a:rPr lang="en-US" sz="2000" dirty="0" smtClean="0">
                <a:ea typeface="+mn-ea"/>
                <a:cs typeface="+mn-cs"/>
              </a:rPr>
              <a:t>There is a scale of graduated sanctions for resource appropriators who violate community rules;</a:t>
            </a:r>
          </a:p>
          <a:p>
            <a:pPr marL="514350" indent="-514350" eaLnBrk="1" fontAlgn="auto" hangingPunct="1">
              <a:spcAft>
                <a:spcPts val="0"/>
              </a:spcAft>
              <a:buFont typeface="+mj-lt"/>
              <a:buAutoNum type="arabicPeriod"/>
              <a:defRPr/>
            </a:pPr>
            <a:r>
              <a:rPr lang="en-US" sz="2000" dirty="0" smtClean="0">
                <a:ea typeface="+mn-ea"/>
                <a:cs typeface="+mn-cs"/>
              </a:rPr>
              <a:t>Mechanisms of conflict resolution are cheap and of easy access;</a:t>
            </a:r>
          </a:p>
          <a:p>
            <a:pPr marL="514350" indent="-514350" eaLnBrk="1" fontAlgn="auto" hangingPunct="1">
              <a:spcAft>
                <a:spcPts val="0"/>
              </a:spcAft>
              <a:buFont typeface="+mj-lt"/>
              <a:buAutoNum type="arabicPeriod"/>
              <a:defRPr/>
            </a:pPr>
            <a:r>
              <a:rPr lang="en-US" sz="2000" dirty="0" smtClean="0">
                <a:ea typeface="+mn-ea"/>
                <a:cs typeface="+mn-cs"/>
              </a:rPr>
              <a:t>The self-determination of the community is recognized by higher-level authorities;</a:t>
            </a:r>
          </a:p>
          <a:p>
            <a:pPr marL="514350" indent="-514350" eaLnBrk="1" fontAlgn="auto" hangingPunct="1">
              <a:spcAft>
                <a:spcPts val="0"/>
              </a:spcAft>
              <a:buFont typeface="+mj-lt"/>
              <a:buAutoNum type="arabicPeriod"/>
              <a:defRPr/>
            </a:pPr>
            <a:r>
              <a:rPr lang="en-US" sz="2000" dirty="0" smtClean="0">
                <a:ea typeface="+mn-ea"/>
                <a:cs typeface="+mn-cs"/>
              </a:rPr>
              <a:t>In the case of larger common-pool resources: organization in the form of multiple layers of nested enterprises, with small local </a:t>
            </a:r>
            <a:r>
              <a:rPr lang="en-US" sz="2000" dirty="0" err="1" smtClean="0">
                <a:ea typeface="+mn-ea"/>
                <a:cs typeface="+mn-cs"/>
              </a:rPr>
              <a:t>CPRs</a:t>
            </a:r>
            <a:r>
              <a:rPr lang="en-US" sz="2000" dirty="0" smtClean="0">
                <a:ea typeface="+mn-ea"/>
                <a:cs typeface="+mn-cs"/>
              </a:rPr>
              <a:t> at the base level.</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GB" smtClean="0"/>
              <a:t>User Models</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en-GB" dirty="0" smtClean="0">
                <a:ea typeface="+mn-ea"/>
                <a:cs typeface="+mn-cs"/>
              </a:rPr>
              <a:t>We need realistic models of how users behave when embedded within given ICT systems</a:t>
            </a:r>
          </a:p>
          <a:p>
            <a:pPr eaLnBrk="1" fontAlgn="auto" hangingPunct="1">
              <a:spcAft>
                <a:spcPts val="0"/>
              </a:spcAft>
              <a:buFont typeface="Arial"/>
              <a:buChar char="•"/>
              <a:defRPr/>
            </a:pPr>
            <a:r>
              <a:rPr lang="en-GB" dirty="0" smtClean="0">
                <a:ea typeface="+mn-ea"/>
                <a:cs typeface="+mn-cs"/>
              </a:rPr>
              <a:t>A priori theoretical models tend not work </a:t>
            </a:r>
            <a:r>
              <a:rPr lang="en-US" dirty="0" smtClean="0">
                <a:ea typeface="+mn-ea"/>
                <a:cs typeface="+mn-cs"/>
              </a:rPr>
              <a:t>–</a:t>
            </a:r>
            <a:r>
              <a:rPr lang="en-GB" dirty="0" smtClean="0">
                <a:ea typeface="+mn-ea"/>
                <a:cs typeface="+mn-cs"/>
              </a:rPr>
              <a:t> users rarely behave “rationally” in the sense of maximising some simple utility</a:t>
            </a:r>
          </a:p>
          <a:p>
            <a:pPr eaLnBrk="1" fontAlgn="auto" hangingPunct="1">
              <a:spcAft>
                <a:spcPts val="0"/>
              </a:spcAft>
              <a:buFont typeface="Arial"/>
              <a:buChar char="•"/>
              <a:defRPr/>
            </a:pPr>
            <a:r>
              <a:rPr lang="en-GB" dirty="0" smtClean="0">
                <a:ea typeface="+mn-ea"/>
                <a:cs typeface="+mn-cs"/>
              </a:rPr>
              <a:t>Empirical measurements suggest its complex </a:t>
            </a:r>
            <a:r>
              <a:rPr lang="en-US" dirty="0" smtClean="0">
                <a:ea typeface="+mn-ea"/>
                <a:cs typeface="+mn-cs"/>
              </a:rPr>
              <a:t>–</a:t>
            </a:r>
            <a:r>
              <a:rPr lang="en-GB" dirty="0" smtClean="0">
                <a:ea typeface="+mn-ea"/>
                <a:cs typeface="+mn-cs"/>
              </a:rPr>
              <a:t> heterogeneous, adaptive, but progress can be made</a:t>
            </a:r>
          </a:p>
          <a:p>
            <a:pPr eaLnBrk="1" fontAlgn="auto" hangingPunct="1">
              <a:spcAft>
                <a:spcPts val="0"/>
              </a:spcAft>
              <a:buFont typeface="Arial"/>
              <a:buChar char="•"/>
              <a:defRPr/>
            </a:pPr>
            <a:r>
              <a:rPr lang="en-GB" dirty="0" smtClean="0">
                <a:ea typeface="+mn-ea"/>
                <a:cs typeface="+mn-cs"/>
              </a:rPr>
              <a:t>Need large-scale deployments / measurements </a:t>
            </a:r>
            <a:r>
              <a:rPr lang="en-US" dirty="0" smtClean="0">
                <a:ea typeface="+mn-ea"/>
                <a:cs typeface="+mn-cs"/>
              </a:rPr>
              <a:t>–</a:t>
            </a:r>
            <a:r>
              <a:rPr lang="en-GB" dirty="0" smtClean="0">
                <a:ea typeface="+mn-ea"/>
                <a:cs typeface="+mn-cs"/>
              </a:rPr>
              <a:t> an empirical / experimental approach</a:t>
            </a:r>
          </a:p>
          <a:p>
            <a:pPr eaLnBrk="1" fontAlgn="auto" hangingPunct="1">
              <a:spcAft>
                <a:spcPts val="0"/>
              </a:spcAft>
              <a:buFont typeface="Arial"/>
              <a:buChar char="•"/>
              <a:defRPr/>
            </a:pPr>
            <a:endParaRPr lang="en-GB" dirty="0" smtClean="0">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Rawls’ "veil of ignorance" approach</a:t>
            </a:r>
            <a:endParaRPr lang="en-GB" smtClean="0"/>
          </a:p>
        </p:txBody>
      </p:sp>
      <p:sp>
        <p:nvSpPr>
          <p:cNvPr id="81923" name="Content Placeholder 2"/>
          <p:cNvSpPr>
            <a:spLocks noGrp="1"/>
          </p:cNvSpPr>
          <p:nvPr>
            <p:ph idx="1"/>
          </p:nvPr>
        </p:nvSpPr>
        <p:spPr>
          <a:xfrm>
            <a:off x="457200" y="1600200"/>
            <a:ext cx="8229600" cy="5029200"/>
          </a:xfrm>
        </p:spPr>
        <p:txBody>
          <a:bodyPr/>
          <a:lstStyle/>
          <a:p>
            <a:pPr eaLnBrk="1" hangingPunct="1"/>
            <a:r>
              <a:rPr lang="en-US" smtClean="0"/>
              <a:t>assume we wish to specify the kind of society that is just and good</a:t>
            </a:r>
          </a:p>
          <a:p>
            <a:pPr eaLnBrk="1" hangingPunct="1"/>
            <a:r>
              <a:rPr lang="en-US" smtClean="0"/>
              <a:t>but we stand outside the society and don't know what role we ourselves would play</a:t>
            </a:r>
          </a:p>
          <a:p>
            <a:pPr lvl="1" eaLnBrk="1" hangingPunct="1"/>
            <a:r>
              <a:rPr lang="en-US" smtClean="0"/>
              <a:t>we are ignorant of what endowments, knowledge, capacities and position we would hold</a:t>
            </a:r>
          </a:p>
          <a:p>
            <a:pPr eaLnBrk="1" hangingPunct="1"/>
            <a:r>
              <a:rPr lang="en-US" smtClean="0"/>
              <a:t>what rules / norms would we accept as just and fair? i.e. what would we accept as “collective good”</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Designing a socially int. system</a:t>
            </a:r>
            <a:endParaRPr lang="en-GB" smtClean="0"/>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buFont typeface="Arial"/>
              <a:buChar char="•"/>
              <a:defRPr/>
            </a:pPr>
            <a:r>
              <a:rPr lang="en-US" dirty="0" smtClean="0">
                <a:ea typeface="+mn-ea"/>
                <a:cs typeface="+mn-cs"/>
              </a:rPr>
              <a:t>We wish to specify the requirements of a system that will structure interaction between peers</a:t>
            </a:r>
          </a:p>
          <a:p>
            <a:pPr eaLnBrk="1" fontAlgn="auto" hangingPunct="1">
              <a:spcAft>
                <a:spcPts val="0"/>
              </a:spcAft>
              <a:buFont typeface="Arial"/>
              <a:buChar char="•"/>
              <a:defRPr/>
            </a:pPr>
            <a:r>
              <a:rPr lang="en-US" dirty="0" smtClean="0">
                <a:ea typeface="+mn-ea"/>
                <a:cs typeface="+mn-cs"/>
              </a:rPr>
              <a:t>the protocol could run on diverse devices with diverse goals, capacities and user </a:t>
            </a:r>
            <a:r>
              <a:rPr lang="en-US" dirty="0" err="1" smtClean="0">
                <a:ea typeface="+mn-ea"/>
                <a:cs typeface="+mn-cs"/>
              </a:rPr>
              <a:t>behaviour</a:t>
            </a:r>
            <a:endParaRPr lang="en-US" dirty="0" smtClean="0">
              <a:ea typeface="+mn-ea"/>
              <a:cs typeface="+mn-cs"/>
            </a:endParaRPr>
          </a:p>
          <a:p>
            <a:pPr eaLnBrk="1" fontAlgn="auto" hangingPunct="1">
              <a:spcAft>
                <a:spcPts val="0"/>
              </a:spcAft>
              <a:buFont typeface="Arial"/>
              <a:buChar char="•"/>
              <a:defRPr/>
            </a:pPr>
            <a:r>
              <a:rPr lang="en-US" dirty="0" smtClean="0">
                <a:ea typeface="+mn-ea"/>
                <a:cs typeface="+mn-cs"/>
              </a:rPr>
              <a:t>but we need 1 billion users of the system to make it a success (and get rich)</a:t>
            </a:r>
          </a:p>
          <a:p>
            <a:pPr eaLnBrk="1" fontAlgn="auto" hangingPunct="1">
              <a:spcAft>
                <a:spcPts val="0"/>
              </a:spcAft>
              <a:buFont typeface="Arial"/>
              <a:buChar char="•"/>
              <a:defRPr/>
            </a:pPr>
            <a:r>
              <a:rPr lang="en-US" dirty="0" smtClean="0">
                <a:ea typeface="+mn-ea"/>
                <a:cs typeface="+mn-cs"/>
              </a:rPr>
              <a:t>What collective goals will we define such that many different devices and users would accept and run it?</a:t>
            </a:r>
          </a:p>
          <a:p>
            <a:pPr lvl="1" eaLnBrk="1" fontAlgn="auto" hangingPunct="1">
              <a:spcAft>
                <a:spcPts val="0"/>
              </a:spcAft>
              <a:buFont typeface="Arial"/>
              <a:buChar char="•"/>
              <a:defRPr/>
            </a:pPr>
            <a:r>
              <a:rPr lang="en-US" dirty="0" smtClean="0">
                <a:ea typeface="+mn-ea"/>
              </a:rPr>
              <a:t>“do no evil”? or “make the world a better place”? or “from each according to his abilities to each according to his need”?</a:t>
            </a:r>
            <a:endParaRPr lang="en-GB" dirty="0" smtClean="0">
              <a:ea typeface="+mn-e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GB" smtClean="0"/>
              <a:t>Replacing the banks</a:t>
            </a:r>
            <a:r>
              <a:rPr lang="en-US" smtClean="0"/>
              <a:t>….</a:t>
            </a:r>
            <a:endParaRPr lang="en-GB"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 name="Picture 3" descr="200px-Server-based-network.svg.png"/>
          <p:cNvPicPr>
            <a:picLocks noChangeAspect="1"/>
          </p:cNvPicPr>
          <p:nvPr/>
        </p:nvPicPr>
        <p:blipFill>
          <a:blip r:embed="rId2"/>
          <a:stretch>
            <a:fillRect/>
          </a:stretch>
        </p:blipFill>
        <p:spPr>
          <a:xfrm>
            <a:off x="990600" y="1417638"/>
            <a:ext cx="3048000" cy="3154680"/>
          </a:xfrm>
          <a:prstGeom prst="rect">
            <a:avLst/>
          </a:prstGeom>
        </p:spPr>
      </p:pic>
      <p:pic>
        <p:nvPicPr>
          <p:cNvPr id="5" name="Picture 4" descr="200px-P2P-network.svg.png"/>
          <p:cNvPicPr>
            <a:picLocks noChangeAspect="1"/>
          </p:cNvPicPr>
          <p:nvPr/>
        </p:nvPicPr>
        <p:blipFill>
          <a:blip r:embed="rId3"/>
          <a:stretch>
            <a:fillRect/>
          </a:stretch>
        </p:blipFill>
        <p:spPr>
          <a:xfrm>
            <a:off x="5181600" y="1417638"/>
            <a:ext cx="3048000" cy="3154680"/>
          </a:xfrm>
          <a:prstGeom prst="rect">
            <a:avLst/>
          </a:prstGeom>
        </p:spPr>
      </p:pic>
      <p:sp>
        <p:nvSpPr>
          <p:cNvPr id="6" name="TextBox 5"/>
          <p:cNvSpPr txBox="1"/>
          <p:nvPr/>
        </p:nvSpPr>
        <p:spPr>
          <a:xfrm>
            <a:off x="1295400" y="4343400"/>
            <a:ext cx="2590800" cy="369332"/>
          </a:xfrm>
          <a:prstGeom prst="rect">
            <a:avLst/>
          </a:prstGeom>
          <a:noFill/>
        </p:spPr>
        <p:txBody>
          <a:bodyPr wrap="square" rtlCol="0">
            <a:spAutoFit/>
          </a:bodyPr>
          <a:lstStyle/>
          <a:p>
            <a:r>
              <a:rPr lang="en-US" dirty="0" smtClean="0"/>
              <a:t>Traditional Client / Server</a:t>
            </a:r>
            <a:endParaRPr lang="en-US" dirty="0"/>
          </a:p>
        </p:txBody>
      </p:sp>
      <p:sp>
        <p:nvSpPr>
          <p:cNvPr id="7" name="TextBox 6"/>
          <p:cNvSpPr txBox="1"/>
          <p:nvPr/>
        </p:nvSpPr>
        <p:spPr>
          <a:xfrm>
            <a:off x="5410200" y="4343400"/>
            <a:ext cx="2590800" cy="369332"/>
          </a:xfrm>
          <a:prstGeom prst="rect">
            <a:avLst/>
          </a:prstGeom>
          <a:noFill/>
        </p:spPr>
        <p:txBody>
          <a:bodyPr wrap="square" rtlCol="0">
            <a:spAutoFit/>
          </a:bodyPr>
          <a:lstStyle/>
          <a:p>
            <a:pPr algn="ctr"/>
            <a:r>
              <a:rPr lang="en-US" dirty="0" smtClean="0"/>
              <a:t>Peer-to-Peer</a:t>
            </a:r>
            <a:endParaRPr lang="en-US" dirty="0"/>
          </a:p>
        </p:txBody>
      </p:sp>
      <p:sp>
        <p:nvSpPr>
          <p:cNvPr id="8" name="TextBox 7"/>
          <p:cNvSpPr txBox="1"/>
          <p:nvPr/>
        </p:nvSpPr>
        <p:spPr>
          <a:xfrm>
            <a:off x="1371600" y="5486400"/>
            <a:ext cx="6629400" cy="369332"/>
          </a:xfrm>
          <a:prstGeom prst="rect">
            <a:avLst/>
          </a:prstGeom>
          <a:noFill/>
        </p:spPr>
        <p:txBody>
          <a:bodyPr wrap="square" rtlCol="0">
            <a:spAutoFit/>
          </a:bodyPr>
          <a:lstStyle/>
          <a:p>
            <a:pPr algn="ctr"/>
            <a:r>
              <a:rPr lang="en-US" i="1" dirty="0" smtClean="0"/>
              <a:t>From: http</a:t>
            </a:r>
            <a:r>
              <a:rPr lang="en-US" i="1" dirty="0" smtClean="0"/>
              <a:t>://</a:t>
            </a:r>
            <a:r>
              <a:rPr lang="en-US" i="1" dirty="0" err="1" smtClean="0"/>
              <a:t>en.wikipedia.org/wiki/Peer</a:t>
            </a:r>
            <a:r>
              <a:rPr lang="en-US" i="1" dirty="0" smtClean="0"/>
              <a:t>-to-peer</a:t>
            </a:r>
            <a:endParaRPr lang="en-US" i="1"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GB" smtClean="0"/>
              <a:t>Tragedy of the financial commons</a:t>
            </a:r>
          </a:p>
        </p:txBody>
      </p:sp>
      <p:sp>
        <p:nvSpPr>
          <p:cNvPr id="3" name="Content Placeholder 2"/>
          <p:cNvSpPr>
            <a:spLocks noGrp="1"/>
          </p:cNvSpPr>
          <p:nvPr>
            <p:ph idx="1"/>
          </p:nvPr>
        </p:nvSpPr>
        <p:spPr/>
        <p:txBody>
          <a:bodyPr>
            <a:normAutofit fontScale="92500" lnSpcReduction="10000"/>
          </a:bodyPr>
          <a:lstStyle/>
          <a:p>
            <a:pPr>
              <a:defRPr/>
            </a:pPr>
            <a:r>
              <a:rPr lang="en-GB" dirty="0" smtClean="0"/>
              <a:t>Some examples:</a:t>
            </a:r>
          </a:p>
          <a:p>
            <a:pPr lvl="1">
              <a:defRPr/>
            </a:pPr>
            <a:r>
              <a:rPr lang="en-GB" dirty="0" smtClean="0"/>
              <a:t>Individual bank creates excessive credit through lax loans that can be securitised and sold on (to another bank)</a:t>
            </a:r>
          </a:p>
          <a:p>
            <a:pPr lvl="1">
              <a:defRPr/>
            </a:pPr>
            <a:r>
              <a:rPr lang="en-GB" dirty="0" smtClean="0"/>
              <a:t>Asset bubbles transfer wealth from the majority to the minority</a:t>
            </a:r>
          </a:p>
          <a:p>
            <a:pPr lvl="1">
              <a:defRPr/>
            </a:pPr>
            <a:r>
              <a:rPr lang="en-GB" dirty="0" smtClean="0"/>
              <a:t>State debases the coin via printing money</a:t>
            </a:r>
          </a:p>
          <a:p>
            <a:pPr>
              <a:defRPr/>
            </a:pPr>
            <a:r>
              <a:rPr lang="en-GB" dirty="0" smtClean="0"/>
              <a:t>Two broad responses:</a:t>
            </a:r>
          </a:p>
          <a:p>
            <a:pPr lvl="1">
              <a:defRPr/>
            </a:pPr>
            <a:r>
              <a:rPr lang="en-GB" dirty="0" smtClean="0"/>
              <a:t>More central control </a:t>
            </a:r>
            <a:r>
              <a:rPr lang="en-US" dirty="0" smtClean="0"/>
              <a:t>–</a:t>
            </a:r>
            <a:r>
              <a:rPr lang="en-GB" dirty="0" smtClean="0"/>
              <a:t> </a:t>
            </a:r>
            <a:r>
              <a:rPr lang="en-GB" dirty="0" err="1" smtClean="0"/>
              <a:t>Hobbsian</a:t>
            </a:r>
            <a:r>
              <a:rPr lang="en-GB" dirty="0" smtClean="0"/>
              <a:t> Leviathan</a:t>
            </a:r>
          </a:p>
          <a:p>
            <a:pPr lvl="1">
              <a:defRPr/>
            </a:pPr>
            <a:r>
              <a:rPr lang="en-GB" dirty="0" smtClean="0"/>
              <a:t>Less central control </a:t>
            </a:r>
            <a:r>
              <a:rPr lang="en-US" dirty="0" smtClean="0"/>
              <a:t>–</a:t>
            </a:r>
            <a:r>
              <a:rPr lang="en-GB" dirty="0" smtClean="0"/>
              <a:t> Efficient markets</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GB" smtClean="0"/>
              <a:t>Some financial functions</a:t>
            </a:r>
          </a:p>
        </p:txBody>
      </p:sp>
      <p:sp>
        <p:nvSpPr>
          <p:cNvPr id="86019" name="Content Placeholder 2"/>
          <p:cNvSpPr>
            <a:spLocks noGrp="1"/>
          </p:cNvSpPr>
          <p:nvPr>
            <p:ph idx="1"/>
          </p:nvPr>
        </p:nvSpPr>
        <p:spPr/>
        <p:txBody>
          <a:bodyPr/>
          <a:lstStyle/>
          <a:p>
            <a:r>
              <a:rPr lang="en-GB" smtClean="0"/>
              <a:t>Value transfer</a:t>
            </a:r>
          </a:p>
          <a:p>
            <a:r>
              <a:rPr lang="en-GB" smtClean="0"/>
              <a:t>Credit creation</a:t>
            </a:r>
          </a:p>
          <a:p>
            <a:r>
              <a:rPr lang="en-GB" smtClean="0"/>
              <a:t>Value storage</a:t>
            </a:r>
          </a:p>
          <a:p>
            <a:r>
              <a:rPr lang="en-GB" smtClean="0"/>
              <a:t>Exchange of services and products</a:t>
            </a:r>
          </a:p>
          <a:p>
            <a:r>
              <a:rPr lang="en-GB" smtClean="0"/>
              <a:t>Quality money?</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GB" smtClean="0"/>
              <a:t>Alternative</a:t>
            </a:r>
          </a:p>
        </p:txBody>
      </p:sp>
      <p:sp>
        <p:nvSpPr>
          <p:cNvPr id="87043" name="Content Placeholder 2"/>
          <p:cNvSpPr>
            <a:spLocks noGrp="1"/>
          </p:cNvSpPr>
          <p:nvPr>
            <p:ph idx="1"/>
          </p:nvPr>
        </p:nvSpPr>
        <p:spPr/>
        <p:txBody>
          <a:bodyPr/>
          <a:lstStyle/>
          <a:p>
            <a:r>
              <a:rPr lang="en-GB" smtClean="0"/>
              <a:t>Possible emerging alternative: </a:t>
            </a:r>
          </a:p>
          <a:p>
            <a:pPr lvl="1"/>
            <a:r>
              <a:rPr lang="en-GB" smtClean="0"/>
              <a:t>Radically decentralise systems that support financial functions</a:t>
            </a:r>
          </a:p>
          <a:p>
            <a:pPr lvl="1"/>
            <a:r>
              <a:rPr lang="en-GB" smtClean="0"/>
              <a:t>Use emerging trends in distributed information systems</a:t>
            </a:r>
          </a:p>
          <a:p>
            <a:pPr lvl="1"/>
            <a:r>
              <a:rPr lang="en-GB" smtClean="0"/>
              <a:t>Alternative economic / cooperation theories</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GB" smtClean="0"/>
              <a:t>Emerging trends in info. systems</a:t>
            </a:r>
          </a:p>
        </p:txBody>
      </p:sp>
      <p:sp>
        <p:nvSpPr>
          <p:cNvPr id="88067" name="Content Placeholder 2"/>
          <p:cNvSpPr>
            <a:spLocks noGrp="1"/>
          </p:cNvSpPr>
          <p:nvPr>
            <p:ph idx="1"/>
          </p:nvPr>
        </p:nvSpPr>
        <p:spPr/>
        <p:txBody>
          <a:bodyPr/>
          <a:lstStyle/>
          <a:p>
            <a:r>
              <a:rPr lang="en-US" smtClean="0"/>
              <a:t>Over recent years a number trends have emerged within information systems:</a:t>
            </a:r>
          </a:p>
          <a:p>
            <a:pPr lvl="1"/>
            <a:r>
              <a:rPr lang="en-US" smtClean="0"/>
              <a:t>social networks (facebook, LinkedIn)</a:t>
            </a:r>
          </a:p>
          <a:p>
            <a:pPr lvl="1"/>
            <a:r>
              <a:rPr lang="en-US" smtClean="0"/>
              <a:t>peer production (wikipedia, open source)</a:t>
            </a:r>
          </a:p>
          <a:p>
            <a:pPr lvl="1"/>
            <a:r>
              <a:rPr lang="en-US" smtClean="0"/>
              <a:t>peer-to-peer systems (BitTorrent)</a:t>
            </a:r>
          </a:p>
          <a:p>
            <a:pPr lvl="1"/>
            <a:r>
              <a:rPr lang="en-US" smtClean="0"/>
              <a:t>virtual currencies (second life, farmville, BitCoin)</a:t>
            </a:r>
          </a:p>
          <a:p>
            <a:pPr lvl="1"/>
            <a:r>
              <a:rPr lang="en-US" smtClean="0"/>
              <a:t>cheap mobile devices connected to global networks</a:t>
            </a:r>
            <a:endParaRPr lang="en-GB" smtClean="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GB" smtClean="0"/>
              <a:t>Alternative cooperation theories</a:t>
            </a:r>
          </a:p>
        </p:txBody>
      </p:sp>
      <p:sp>
        <p:nvSpPr>
          <p:cNvPr id="89091" name="Content Placeholder 2"/>
          <p:cNvSpPr>
            <a:spLocks noGrp="1"/>
          </p:cNvSpPr>
          <p:nvPr>
            <p:ph idx="1"/>
          </p:nvPr>
        </p:nvSpPr>
        <p:spPr/>
        <p:txBody>
          <a:bodyPr/>
          <a:lstStyle/>
          <a:p>
            <a:r>
              <a:rPr lang="en-US" smtClean="0"/>
              <a:t>Bottom-up forms of altruism and trust</a:t>
            </a:r>
          </a:p>
          <a:p>
            <a:pPr lvl="1"/>
            <a:r>
              <a:rPr lang="en-US" smtClean="0"/>
              <a:t>group selection, migration</a:t>
            </a:r>
          </a:p>
          <a:p>
            <a:r>
              <a:rPr lang="en-US" smtClean="0"/>
              <a:t>Reciprocity:</a:t>
            </a:r>
          </a:p>
          <a:p>
            <a:pPr lvl="1"/>
            <a:r>
              <a:rPr lang="en-US" smtClean="0"/>
              <a:t>direct, indirect, network</a:t>
            </a:r>
          </a:p>
          <a:p>
            <a:r>
              <a:rPr lang="en-US" smtClean="0"/>
              <a:t>Others:</a:t>
            </a:r>
          </a:p>
          <a:p>
            <a:pPr lvl="1"/>
            <a:r>
              <a:rPr lang="en-US" smtClean="0"/>
              <a:t>affinity, reputation, altruistic punishment </a:t>
            </a:r>
          </a:p>
          <a:p>
            <a:endParaRPr lang="en-GB" smtClean="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GB" smtClean="0"/>
              <a:t>Some on-going projects</a:t>
            </a:r>
          </a:p>
        </p:txBody>
      </p:sp>
      <p:sp>
        <p:nvSpPr>
          <p:cNvPr id="90115" name="Content Placeholder 2"/>
          <p:cNvSpPr>
            <a:spLocks noGrp="1"/>
          </p:cNvSpPr>
          <p:nvPr>
            <p:ph idx="1"/>
          </p:nvPr>
        </p:nvSpPr>
        <p:spPr/>
        <p:txBody>
          <a:bodyPr/>
          <a:lstStyle/>
          <a:p>
            <a:r>
              <a:rPr lang="en-US" smtClean="0"/>
              <a:t>P</a:t>
            </a:r>
            <a:r>
              <a:rPr lang="en-GB" smtClean="0"/>
              <a:t>2P lending (lend/borrow directly)</a:t>
            </a:r>
          </a:p>
          <a:p>
            <a:r>
              <a:rPr lang="en-GB" smtClean="0"/>
              <a:t>Members banks (become a bank)</a:t>
            </a:r>
          </a:p>
          <a:p>
            <a:r>
              <a:rPr lang="en-GB" smtClean="0"/>
              <a:t>Money free economies (eliminate money)</a:t>
            </a:r>
          </a:p>
          <a:p>
            <a:r>
              <a:rPr lang="en-GB" smtClean="0"/>
              <a:t>P2P money (create your own money)</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GB" smtClean="0"/>
              <a:t>Eliminating banks / interest</a:t>
            </a:r>
          </a:p>
        </p:txBody>
      </p:sp>
      <p:sp>
        <p:nvSpPr>
          <p:cNvPr id="91139" name="Content Placeholder 2"/>
          <p:cNvSpPr>
            <a:spLocks noGrp="1"/>
          </p:cNvSpPr>
          <p:nvPr>
            <p:ph idx="1"/>
          </p:nvPr>
        </p:nvSpPr>
        <p:spPr/>
        <p:txBody>
          <a:bodyPr/>
          <a:lstStyle/>
          <a:p>
            <a:r>
              <a:rPr lang="en-GB" smtClean="0"/>
              <a:t>Zopa </a:t>
            </a:r>
            <a:r>
              <a:rPr lang="en-US" smtClean="0"/>
              <a:t>–</a:t>
            </a:r>
            <a:r>
              <a:rPr lang="en-GB" smtClean="0"/>
              <a:t> P2P lending system without a bank. Nonlocal, becoming successful</a:t>
            </a:r>
          </a:p>
          <a:p>
            <a:r>
              <a:rPr lang="en-GB" smtClean="0"/>
              <a:t>JAK Bank </a:t>
            </a:r>
            <a:r>
              <a:rPr lang="en-US" smtClean="0"/>
              <a:t>–</a:t>
            </a:r>
            <a:r>
              <a:rPr lang="en-GB" smtClean="0"/>
              <a:t> Members bank controlled by and for only the members. Eliminates interest. Highly local</a:t>
            </a: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62" name="Picture 3" descr="zopa.tiff"/>
          <p:cNvPicPr>
            <a:picLocks noChangeAspect="1"/>
          </p:cNvPicPr>
          <p:nvPr/>
        </p:nvPicPr>
        <p:blipFill>
          <a:blip r:embed="rId2"/>
          <a:srcRect/>
          <a:stretch>
            <a:fillRect/>
          </a:stretch>
        </p:blipFill>
        <p:spPr bwMode="auto">
          <a:xfrm>
            <a:off x="312738" y="0"/>
            <a:ext cx="8518525" cy="68580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3186" name="Picture 1" descr="jak.tiff"/>
          <p:cNvPicPr>
            <a:picLocks noChangeAspect="1"/>
          </p:cNvPicPr>
          <p:nvPr/>
        </p:nvPicPr>
        <p:blipFill>
          <a:blip r:embed="rId2"/>
          <a:srcRect/>
          <a:stretch>
            <a:fillRect/>
          </a:stretch>
        </p:blipFill>
        <p:spPr bwMode="auto">
          <a:xfrm>
            <a:off x="163513" y="0"/>
            <a:ext cx="8816975" cy="68580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GB" smtClean="0"/>
              <a:t>Eliminating money</a:t>
            </a:r>
          </a:p>
        </p:txBody>
      </p:sp>
      <p:sp>
        <p:nvSpPr>
          <p:cNvPr id="94211" name="Content Placeholder 2"/>
          <p:cNvSpPr>
            <a:spLocks noGrp="1"/>
          </p:cNvSpPr>
          <p:nvPr>
            <p:ph idx="1"/>
          </p:nvPr>
        </p:nvSpPr>
        <p:spPr/>
        <p:txBody>
          <a:bodyPr/>
          <a:lstStyle/>
          <a:p>
            <a:r>
              <a:rPr lang="en-GB" smtClean="0"/>
              <a:t>CouchSurfing </a:t>
            </a:r>
            <a:r>
              <a:rPr lang="en-US" smtClean="0"/>
              <a:t>–</a:t>
            </a:r>
            <a:r>
              <a:rPr lang="en-GB" smtClean="0"/>
              <a:t> people freely share spare accommodation all over the world. Global and active</a:t>
            </a:r>
          </a:p>
          <a:p>
            <a:r>
              <a:rPr lang="en-GB" smtClean="0"/>
              <a:t>Freecomony </a:t>
            </a:r>
            <a:r>
              <a:rPr lang="en-US" smtClean="0"/>
              <a:t>–</a:t>
            </a:r>
            <a:r>
              <a:rPr lang="en-GB" smtClean="0"/>
              <a:t> people freely share anything (generally localised)</a:t>
            </a:r>
          </a:p>
          <a:p>
            <a:endParaRPr lang="en-GB" smtClean="0"/>
          </a:p>
          <a:p>
            <a:endParaRPr lang="en-GB"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matters!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Since P2P systems have </a:t>
            </a:r>
            <a:r>
              <a:rPr lang="en-US" dirty="0" smtClean="0"/>
              <a:t>no central servers</a:t>
            </a:r>
          </a:p>
          <a:p>
            <a:pPr lvl="1"/>
            <a:r>
              <a:rPr lang="en-US" dirty="0" smtClean="0"/>
              <a:t>No </a:t>
            </a:r>
            <a:r>
              <a:rPr lang="en-US" dirty="0" smtClean="0"/>
              <a:t>central ownership or control</a:t>
            </a:r>
          </a:p>
          <a:p>
            <a:pPr lvl="1"/>
            <a:r>
              <a:rPr lang="en-US" dirty="0" smtClean="0"/>
              <a:t>No traditional business model</a:t>
            </a:r>
          </a:p>
          <a:p>
            <a:pPr lvl="1"/>
            <a:r>
              <a:rPr lang="en-US" dirty="0" smtClean="0"/>
              <a:t>Often open source projects</a:t>
            </a:r>
            <a:endParaRPr lang="en-US" dirty="0" smtClean="0"/>
          </a:p>
          <a:p>
            <a:r>
              <a:rPr lang="en-US" dirty="0" smtClean="0"/>
              <a:t>This has policy implications (discuss later)</a:t>
            </a:r>
          </a:p>
          <a:p>
            <a:r>
              <a:rPr lang="en-US" dirty="0" smtClean="0"/>
              <a:t>Also has </a:t>
            </a:r>
            <a:r>
              <a:rPr lang="en-US" dirty="0" smtClean="0"/>
              <a:t>implementation implications</a:t>
            </a:r>
          </a:p>
          <a:p>
            <a:pPr lvl="1"/>
            <a:r>
              <a:rPr lang="en-US" dirty="0" smtClean="0"/>
              <a:t>How to ensure peers do the right thing?</a:t>
            </a:r>
          </a:p>
          <a:p>
            <a:pPr lvl="1"/>
            <a:r>
              <a:rPr lang="en-US" dirty="0" smtClean="0"/>
              <a:t>Distributed incentives, cooperation theory</a:t>
            </a:r>
          </a:p>
          <a:p>
            <a:pPr lvl="1"/>
            <a:r>
              <a:rPr lang="en-US" dirty="0" smtClean="0"/>
              <a:t>i.e. peers must be programmed using some form of socio-economic theory</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4" name="Picture 1" descr="surf.tiff"/>
          <p:cNvPicPr>
            <a:picLocks noChangeAspect="1"/>
          </p:cNvPicPr>
          <p:nvPr/>
        </p:nvPicPr>
        <p:blipFill>
          <a:blip r:embed="rId2"/>
          <a:srcRect/>
          <a:stretch>
            <a:fillRect/>
          </a:stretch>
        </p:blipFill>
        <p:spPr bwMode="auto">
          <a:xfrm>
            <a:off x="163513" y="0"/>
            <a:ext cx="8816975" cy="6858000"/>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6258" name="Picture 1" descr="free.tiff"/>
          <p:cNvPicPr>
            <a:picLocks noChangeAspect="1"/>
          </p:cNvPicPr>
          <p:nvPr/>
        </p:nvPicPr>
        <p:blipFill>
          <a:blip r:embed="rId2"/>
          <a:srcRect/>
          <a:stretch>
            <a:fillRect/>
          </a:stretch>
        </p:blipFill>
        <p:spPr bwMode="auto">
          <a:xfrm>
            <a:off x="285750" y="0"/>
            <a:ext cx="8572500" cy="685800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GB" smtClean="0"/>
              <a:t>P2P money</a:t>
            </a:r>
          </a:p>
        </p:txBody>
      </p:sp>
      <p:sp>
        <p:nvSpPr>
          <p:cNvPr id="3" name="Content Placeholder 2"/>
          <p:cNvSpPr>
            <a:spLocks noGrp="1"/>
          </p:cNvSpPr>
          <p:nvPr>
            <p:ph idx="1"/>
          </p:nvPr>
        </p:nvSpPr>
        <p:spPr/>
        <p:txBody>
          <a:bodyPr>
            <a:normAutofit fontScale="92500" lnSpcReduction="20000"/>
          </a:bodyPr>
          <a:lstStyle/>
          <a:p>
            <a:pPr>
              <a:defRPr/>
            </a:pPr>
            <a:r>
              <a:rPr lang="en-GB" dirty="0" smtClean="0"/>
              <a:t>Using a social network of trusted friends</a:t>
            </a:r>
          </a:p>
          <a:p>
            <a:pPr>
              <a:defRPr/>
            </a:pPr>
            <a:r>
              <a:rPr lang="en-GB" dirty="0" smtClean="0"/>
              <a:t>Each person can apply a credit level to each link in any monetary unit</a:t>
            </a:r>
          </a:p>
          <a:p>
            <a:pPr>
              <a:defRPr/>
            </a:pPr>
            <a:r>
              <a:rPr lang="en-GB" dirty="0" smtClean="0"/>
              <a:t>Payments between nodes (value transfer) involves the system finding a route of credit between nodes</a:t>
            </a:r>
          </a:p>
          <a:p>
            <a:pPr>
              <a:defRPr/>
            </a:pPr>
            <a:r>
              <a:rPr lang="en-GB" dirty="0" smtClean="0"/>
              <a:t>Depends on trust and enough back-to-back transfers to balance over time</a:t>
            </a:r>
          </a:p>
          <a:p>
            <a:pPr>
              <a:defRPr/>
            </a:pPr>
            <a:r>
              <a:rPr lang="en-GB" dirty="0" smtClean="0"/>
              <a:t>Compare to </a:t>
            </a:r>
            <a:r>
              <a:rPr lang="en-GB" i="1" dirty="0" err="1" smtClean="0">
                <a:solidFill>
                  <a:srgbClr val="FF0000"/>
                </a:solidFill>
              </a:rPr>
              <a:t>Hawala</a:t>
            </a:r>
            <a:r>
              <a:rPr lang="en-GB" dirty="0" smtClean="0"/>
              <a:t> system and other “informal value transfer” IVT, systems</a:t>
            </a:r>
          </a:p>
          <a:p>
            <a:pPr>
              <a:defRPr/>
            </a:pPr>
            <a:endParaRPr lang="en-GB" dirty="0" smtClean="0"/>
          </a:p>
          <a:p>
            <a:pPr>
              <a:defRPr/>
            </a:pPr>
            <a:endParaRPr lang="en-GB" dirty="0" smtClean="0"/>
          </a:p>
          <a:p>
            <a:pPr>
              <a:defRPr/>
            </a:pP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1" descr="ripple.tiff"/>
          <p:cNvPicPr>
            <a:picLocks noChangeAspect="1"/>
          </p:cNvPicPr>
          <p:nvPr/>
        </p:nvPicPr>
        <p:blipFill>
          <a:blip r:embed="rId2"/>
          <a:srcRect/>
          <a:stretch>
            <a:fillRect/>
          </a:stretch>
        </p:blipFill>
        <p:spPr bwMode="auto">
          <a:xfrm>
            <a:off x="782638" y="0"/>
            <a:ext cx="7578725" cy="6858000"/>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smtClean="0"/>
              <a:t>P2P Money</a:t>
            </a:r>
          </a:p>
        </p:txBody>
      </p:sp>
      <p:sp>
        <p:nvSpPr>
          <p:cNvPr id="99331" name="Content Placeholder 2"/>
          <p:cNvSpPr>
            <a:spLocks noGrp="1"/>
          </p:cNvSpPr>
          <p:nvPr>
            <p:ph idx="1"/>
          </p:nvPr>
        </p:nvSpPr>
        <p:spPr/>
        <p:txBody>
          <a:bodyPr/>
          <a:lstStyle/>
          <a:p>
            <a:r>
              <a:rPr lang="en-US" sz="3000" smtClean="0"/>
              <a:t>Currently know of no widely used deployed system (but </a:t>
            </a:r>
            <a:r>
              <a:rPr lang="en-US" sz="3000" i="1" smtClean="0">
                <a:solidFill>
                  <a:srgbClr val="FF0000"/>
                </a:solidFill>
              </a:rPr>
              <a:t>BitCoin</a:t>
            </a:r>
            <a:r>
              <a:rPr lang="en-US" sz="3000" smtClean="0"/>
              <a:t> gaining ground)</a:t>
            </a:r>
          </a:p>
          <a:p>
            <a:r>
              <a:rPr lang="en-US" sz="3000" smtClean="0"/>
              <a:t>Bootstrapping problem - possible way forward:</a:t>
            </a:r>
          </a:p>
          <a:p>
            <a:pPr lvl="1"/>
            <a:r>
              <a:rPr lang="en-US" sz="2600" smtClean="0"/>
              <a:t>C</a:t>
            </a:r>
            <a:r>
              <a:rPr lang="en-GB" sz="2600" smtClean="0"/>
              <a:t>reate a p2p virtual currency in a virtual game world with existing social networks</a:t>
            </a:r>
          </a:p>
          <a:p>
            <a:pPr lvl="1"/>
            <a:r>
              <a:rPr lang="en-GB" sz="2600" smtClean="0"/>
              <a:t>Take detailed measurements and collect data</a:t>
            </a:r>
          </a:p>
          <a:p>
            <a:pPr lvl="1"/>
            <a:r>
              <a:rPr lang="en-GB" sz="2600" smtClean="0"/>
              <a:t>See if it works and produce models</a:t>
            </a:r>
          </a:p>
          <a:p>
            <a:pPr lvl="1"/>
            <a:r>
              <a:rPr lang="en-GB" sz="2600" smtClean="0"/>
              <a:t>If successful grow the currency outside the virtual game</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GB" smtClean="0"/>
              <a:t>BitCoin</a:t>
            </a:r>
          </a:p>
        </p:txBody>
      </p:sp>
      <p:sp>
        <p:nvSpPr>
          <p:cNvPr id="100355" name="Content Placeholder 2"/>
          <p:cNvSpPr>
            <a:spLocks noGrp="1"/>
          </p:cNvSpPr>
          <p:nvPr>
            <p:ph idx="1"/>
          </p:nvPr>
        </p:nvSpPr>
        <p:spPr/>
        <p:txBody>
          <a:bodyPr>
            <a:normAutofit fontScale="92500"/>
          </a:bodyPr>
          <a:lstStyle/>
          <a:p>
            <a:r>
              <a:rPr lang="en-GB" smtClean="0"/>
              <a:t>P2P fully distributed crypto-currency</a:t>
            </a:r>
          </a:p>
          <a:p>
            <a:r>
              <a:rPr lang="en-GB" smtClean="0"/>
              <a:t>Distributed database of all transaction (transparency)</a:t>
            </a:r>
          </a:p>
          <a:p>
            <a:r>
              <a:rPr lang="en-GB" smtClean="0"/>
              <a:t>Various anti-attack mechanisms</a:t>
            </a:r>
          </a:p>
          <a:p>
            <a:r>
              <a:rPr lang="en-GB" smtClean="0"/>
              <a:t>No central control = should be hard to shutdown</a:t>
            </a:r>
          </a:p>
          <a:p>
            <a:r>
              <a:rPr lang="en-GB" smtClean="0"/>
              <a:t>New coins issued in a controlled and distributed way</a:t>
            </a:r>
          </a:p>
          <a:p>
            <a:r>
              <a:rPr lang="en-GB" smtClean="0"/>
              <a:t>Seems to be in a speculative bubble right now</a:t>
            </a:r>
          </a:p>
          <a:p>
            <a:endParaRPr lang="en-GB" smtClean="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smtClean="0"/>
              <a:t>Quality money</a:t>
            </a:r>
          </a:p>
        </p:txBody>
      </p:sp>
      <p:sp>
        <p:nvSpPr>
          <p:cNvPr id="101379" name="Content Placeholder 2"/>
          <p:cNvSpPr>
            <a:spLocks noGrp="1"/>
          </p:cNvSpPr>
          <p:nvPr>
            <p:ph idx="1"/>
          </p:nvPr>
        </p:nvSpPr>
        <p:spPr/>
        <p:txBody>
          <a:bodyPr/>
          <a:lstStyle/>
          <a:p>
            <a:r>
              <a:rPr lang="en-GB" smtClean="0"/>
              <a:t>Subjective rating = objective quality?</a:t>
            </a:r>
          </a:p>
          <a:p>
            <a:r>
              <a:rPr lang="en-GB" smtClean="0"/>
              <a:t>In a given community:</a:t>
            </a:r>
          </a:p>
          <a:p>
            <a:pPr lvl="1"/>
            <a:r>
              <a:rPr lang="en-GB" smtClean="0"/>
              <a:t>if enough people believe a unit of exchange is high quality they will accept it for payment</a:t>
            </a:r>
          </a:p>
          <a:p>
            <a:pPr lvl="1"/>
            <a:r>
              <a:rPr lang="en-GB" smtClean="0"/>
              <a:t>then it is high quality</a:t>
            </a:r>
          </a:p>
          <a:p>
            <a:pPr lvl="1"/>
            <a:r>
              <a:rPr lang="en-US" smtClean="0"/>
              <a:t>B</a:t>
            </a:r>
            <a:r>
              <a:rPr lang="en-GB" smtClean="0"/>
              <a:t>ut, you can only fool </a:t>
            </a:r>
            <a:r>
              <a:rPr lang="en-GB" i="1" smtClean="0"/>
              <a:t>all</a:t>
            </a:r>
            <a:r>
              <a:rPr lang="en-GB" smtClean="0"/>
              <a:t> of the people </a:t>
            </a:r>
            <a:r>
              <a:rPr lang="en-GB" i="1" smtClean="0"/>
              <a:t>some</a:t>
            </a:r>
            <a:r>
              <a:rPr lang="en-GB" smtClean="0"/>
              <a:t> of time</a:t>
            </a:r>
            <a:r>
              <a:rPr lang="en-US" smtClean="0"/>
              <a:t>…</a:t>
            </a:r>
            <a:endParaRPr lang="en-GB" smtClean="0"/>
          </a:p>
          <a:p>
            <a:endParaRPr lang="en-GB" smtClean="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lstStyle/>
          <a:p>
            <a:r>
              <a:rPr lang="en-GB" smtClean="0"/>
              <a:t>Let 1000 experiments bloom</a:t>
            </a:r>
          </a:p>
        </p:txBody>
      </p:sp>
      <p:sp>
        <p:nvSpPr>
          <p:cNvPr id="102403" name="Content Placeholder 2"/>
          <p:cNvSpPr>
            <a:spLocks noGrp="1"/>
          </p:cNvSpPr>
          <p:nvPr>
            <p:ph idx="1"/>
          </p:nvPr>
        </p:nvSpPr>
        <p:spPr/>
        <p:txBody>
          <a:bodyPr/>
          <a:lstStyle/>
          <a:p>
            <a:pPr>
              <a:lnSpc>
                <a:spcPct val="90000"/>
              </a:lnSpc>
            </a:pPr>
            <a:r>
              <a:rPr lang="en-US" smtClean="0"/>
              <a:t>G</a:t>
            </a:r>
            <a:r>
              <a:rPr lang="en-GB" smtClean="0"/>
              <a:t>iven a sufficient ecology of financial commons systems (avoiding a financial monoculture)</a:t>
            </a:r>
          </a:p>
          <a:p>
            <a:pPr>
              <a:lnSpc>
                <a:spcPct val="90000"/>
              </a:lnSpc>
            </a:pPr>
            <a:r>
              <a:rPr lang="en-GB" smtClean="0"/>
              <a:t>Individuals can “vote with their feet” migrating to those that are of high quality</a:t>
            </a:r>
          </a:p>
          <a:p>
            <a:pPr>
              <a:lnSpc>
                <a:spcPct val="90000"/>
              </a:lnSpc>
            </a:pPr>
            <a:r>
              <a:rPr lang="en-GB" smtClean="0"/>
              <a:t>Hence even “rational” behaviour could drive quality rather than driving it out</a:t>
            </a:r>
          </a:p>
          <a:p>
            <a:pPr>
              <a:lnSpc>
                <a:spcPct val="90000"/>
              </a:lnSpc>
            </a:pPr>
            <a:r>
              <a:rPr lang="en-GB" smtClean="0"/>
              <a:t>Tiebout (1956), Hayek (1978)</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r>
              <a:rPr lang="en-US" smtClean="0"/>
              <a:t>B</a:t>
            </a:r>
            <a:r>
              <a:rPr lang="en-GB" smtClean="0"/>
              <a:t>its and bats</a:t>
            </a:r>
          </a:p>
        </p:txBody>
      </p:sp>
      <p:sp>
        <p:nvSpPr>
          <p:cNvPr id="103427" name="Content Placeholder 2"/>
          <p:cNvSpPr>
            <a:spLocks noGrp="1"/>
          </p:cNvSpPr>
          <p:nvPr>
            <p:ph idx="1"/>
          </p:nvPr>
        </p:nvSpPr>
        <p:spPr/>
        <p:txBody>
          <a:bodyPr/>
          <a:lstStyle/>
          <a:p>
            <a:r>
              <a:rPr lang="en-US" smtClean="0"/>
              <a:t>S</a:t>
            </a:r>
            <a:r>
              <a:rPr lang="en-GB" smtClean="0"/>
              <a:t>ome leftover slides that might be interesting</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GB" smtClean="0"/>
              <a:t>Trends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dirty="0" smtClean="0">
                <a:ea typeface="+mn-ea"/>
                <a:cs typeface="+mn-cs"/>
              </a:rPr>
              <a:t>Recent trends</a:t>
            </a:r>
          </a:p>
          <a:p>
            <a:pPr lvl="1" eaLnBrk="1" fontAlgn="auto" hangingPunct="1">
              <a:spcAft>
                <a:spcPts val="0"/>
              </a:spcAft>
              <a:buFont typeface="Arial"/>
              <a:buChar char="–"/>
              <a:defRPr/>
            </a:pPr>
            <a:r>
              <a:rPr lang="en-GB" dirty="0" smtClean="0">
                <a:ea typeface="+mn-ea"/>
              </a:rPr>
              <a:t>Peer Production (</a:t>
            </a:r>
            <a:r>
              <a:rPr lang="en-GB" dirty="0" err="1" smtClean="0">
                <a:ea typeface="+mn-ea"/>
              </a:rPr>
              <a:t>wikipedia</a:t>
            </a:r>
            <a:r>
              <a:rPr lang="en-GB" dirty="0" smtClean="0">
                <a:ea typeface="+mn-ea"/>
              </a:rPr>
              <a:t>, open source)</a:t>
            </a:r>
          </a:p>
          <a:p>
            <a:pPr lvl="1" eaLnBrk="1" fontAlgn="auto" hangingPunct="1">
              <a:spcAft>
                <a:spcPts val="0"/>
              </a:spcAft>
              <a:buFont typeface="Arial"/>
              <a:buChar char="–"/>
              <a:defRPr/>
            </a:pPr>
            <a:r>
              <a:rPr lang="en-GB" dirty="0" smtClean="0">
                <a:ea typeface="+mn-ea"/>
              </a:rPr>
              <a:t>Social Networks (</a:t>
            </a:r>
            <a:r>
              <a:rPr lang="en-GB" dirty="0" err="1" smtClean="0">
                <a:ea typeface="+mn-ea"/>
              </a:rPr>
              <a:t>facebook</a:t>
            </a:r>
            <a:r>
              <a:rPr lang="en-GB" dirty="0" smtClean="0">
                <a:ea typeface="+mn-ea"/>
              </a:rPr>
              <a:t>)</a:t>
            </a:r>
          </a:p>
          <a:p>
            <a:pPr lvl="1" eaLnBrk="1" fontAlgn="auto" hangingPunct="1">
              <a:spcAft>
                <a:spcPts val="0"/>
              </a:spcAft>
              <a:buFont typeface="Arial"/>
              <a:buChar char="–"/>
              <a:defRPr/>
            </a:pPr>
            <a:r>
              <a:rPr lang="en-GB" dirty="0" smtClean="0">
                <a:ea typeface="+mn-ea"/>
              </a:rPr>
              <a:t>Peer-to-Peer (P2P) systems (</a:t>
            </a:r>
            <a:r>
              <a:rPr lang="en-GB" dirty="0" err="1" smtClean="0">
                <a:ea typeface="+mn-ea"/>
              </a:rPr>
              <a:t>bittorrent</a:t>
            </a:r>
            <a:r>
              <a:rPr lang="en-GB" dirty="0" smtClean="0">
                <a:ea typeface="+mn-ea"/>
              </a:rPr>
              <a:t>, </a:t>
            </a:r>
            <a:r>
              <a:rPr lang="en-GB" dirty="0" err="1" smtClean="0">
                <a:ea typeface="+mn-ea"/>
              </a:rPr>
              <a:t>skype</a:t>
            </a:r>
            <a:r>
              <a:rPr lang="en-GB" dirty="0" smtClean="0">
                <a:ea typeface="+mn-ea"/>
              </a:rPr>
              <a:t>)</a:t>
            </a:r>
          </a:p>
          <a:p>
            <a:pPr eaLnBrk="1" fontAlgn="auto" hangingPunct="1">
              <a:spcAft>
                <a:spcPts val="0"/>
              </a:spcAft>
              <a:buFont typeface="Arial"/>
              <a:buChar char="•"/>
              <a:defRPr/>
            </a:pPr>
            <a:r>
              <a:rPr lang="en-GB" dirty="0" smtClean="0">
                <a:ea typeface="+mn-ea"/>
                <a:cs typeface="+mn-cs"/>
              </a:rPr>
              <a:t>Related themes</a:t>
            </a:r>
          </a:p>
          <a:p>
            <a:pPr lvl="1" eaLnBrk="1" fontAlgn="auto" hangingPunct="1">
              <a:spcAft>
                <a:spcPts val="0"/>
              </a:spcAft>
              <a:buFont typeface="Arial"/>
              <a:buChar char="–"/>
              <a:defRPr/>
            </a:pPr>
            <a:r>
              <a:rPr lang="en-GB" dirty="0" smtClean="0">
                <a:ea typeface="+mn-ea"/>
              </a:rPr>
              <a:t>Communities not individuals (social)</a:t>
            </a:r>
          </a:p>
          <a:p>
            <a:pPr lvl="1" eaLnBrk="1" fontAlgn="auto" hangingPunct="1">
              <a:spcAft>
                <a:spcPts val="0"/>
              </a:spcAft>
              <a:buFont typeface="Arial"/>
              <a:buChar char="–"/>
              <a:defRPr/>
            </a:pPr>
            <a:r>
              <a:rPr lang="en-GB" dirty="0" smtClean="0">
                <a:ea typeface="+mn-ea"/>
              </a:rPr>
              <a:t>Sharing, giving, social production without traditional economic incentives</a:t>
            </a:r>
          </a:p>
          <a:p>
            <a:pPr lvl="1" eaLnBrk="1" fontAlgn="auto" hangingPunct="1">
              <a:spcAft>
                <a:spcPts val="0"/>
              </a:spcAft>
              <a:buFont typeface="Arial"/>
              <a:buChar char="–"/>
              <a:defRPr/>
            </a:pPr>
            <a:r>
              <a:rPr lang="en-GB" dirty="0" smtClean="0">
                <a:ea typeface="+mn-ea"/>
              </a:rPr>
              <a:t>New kinds of “commons” new kinds of tools for managing those commons</a:t>
            </a:r>
          </a:p>
          <a:p>
            <a:pPr eaLnBrk="1" fontAlgn="auto" hangingPunct="1">
              <a:spcAft>
                <a:spcPts val="0"/>
              </a:spcAft>
              <a:buFont typeface="Arial"/>
              <a:buChar char="•"/>
              <a:defRPr/>
            </a:pPr>
            <a:endParaRPr lang="en-GB" dirty="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 aside</a:t>
            </a:r>
            <a:endParaRPr lang="en-US" dirty="0"/>
          </a:p>
        </p:txBody>
      </p:sp>
      <p:sp>
        <p:nvSpPr>
          <p:cNvPr id="3" name="Content Placeholder 2"/>
          <p:cNvSpPr>
            <a:spLocks noGrp="1"/>
          </p:cNvSpPr>
          <p:nvPr>
            <p:ph idx="1"/>
          </p:nvPr>
        </p:nvSpPr>
        <p:spPr/>
        <p:txBody>
          <a:bodyPr/>
          <a:lstStyle/>
          <a:p>
            <a:r>
              <a:rPr lang="en-US" dirty="0" smtClean="0"/>
              <a:t>In fact there is no such thing as a fully </a:t>
            </a:r>
            <a:r>
              <a:rPr lang="en-US" dirty="0" err="1" smtClean="0"/>
              <a:t>centralised</a:t>
            </a:r>
            <a:r>
              <a:rPr lang="en-US" dirty="0" smtClean="0"/>
              <a:t> or fully </a:t>
            </a:r>
            <a:r>
              <a:rPr lang="en-US" dirty="0" err="1" smtClean="0"/>
              <a:t>decentralised</a:t>
            </a:r>
            <a:r>
              <a:rPr lang="en-US" dirty="0" smtClean="0"/>
              <a:t> system</a:t>
            </a:r>
          </a:p>
          <a:p>
            <a:r>
              <a:rPr lang="en-US" dirty="0" smtClean="0"/>
              <a:t>It’s more of a spectrum</a:t>
            </a:r>
          </a:p>
          <a:p>
            <a:r>
              <a:rPr lang="en-US" dirty="0" smtClean="0"/>
              <a:t>The social and technical aspects interact</a:t>
            </a:r>
          </a:p>
          <a:p>
            <a:r>
              <a:rPr lang="en-US" dirty="0" smtClean="0"/>
              <a:t>There is often a tension between central / </a:t>
            </a:r>
            <a:r>
              <a:rPr lang="en-US" dirty="0" err="1" smtClean="0"/>
              <a:t>decentalised</a:t>
            </a:r>
            <a:endParaRPr lang="en-US" dirty="0" smtClean="0"/>
          </a:p>
          <a:p>
            <a:r>
              <a:rPr lang="en-US" dirty="0" smtClean="0"/>
              <a:t>Historically, things appear to follow a cycle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6522</TotalTime>
  <Words>5091</Words>
  <Application>Microsoft Macintosh PowerPoint</Application>
  <PresentationFormat>On-screen Show (4:3)</PresentationFormat>
  <Paragraphs>560</Paragraphs>
  <Slides>89</Slides>
  <Notes>2</Notes>
  <HiddenSlides>0</HiddenSlides>
  <MMClips>0</MMClips>
  <ScaleCrop>false</ScaleCrop>
  <HeadingPairs>
    <vt:vector size="4" baseType="variant">
      <vt:variant>
        <vt:lpstr>Design Template</vt:lpstr>
      </vt:variant>
      <vt:variant>
        <vt:i4>1</vt:i4>
      </vt:variant>
      <vt:variant>
        <vt:lpstr>Slide Titles</vt:lpstr>
      </vt:variant>
      <vt:variant>
        <vt:i4>89</vt:i4>
      </vt:variant>
    </vt:vector>
  </HeadingPairs>
  <TitlesOfParts>
    <vt:vector size="90" baseType="lpstr">
      <vt:lpstr>Office Theme</vt:lpstr>
      <vt:lpstr>Incentives in Transformation – P2P, ABM and (a new kind of) Policy</vt:lpstr>
      <vt:lpstr>Overview of day</vt:lpstr>
      <vt:lpstr>Who am I?</vt:lpstr>
      <vt:lpstr>Agent-Based Modelling</vt:lpstr>
      <vt:lpstr>Peer-to-Peer systems (P2P)</vt:lpstr>
      <vt:lpstr>P2P systems</vt:lpstr>
      <vt:lpstr>Architecture</vt:lpstr>
      <vt:lpstr>Architecture matters!</vt:lpstr>
      <vt:lpstr>Architecture - aside</vt:lpstr>
      <vt:lpstr>P2P Terminology</vt:lpstr>
      <vt:lpstr>Bittorrent example</vt:lpstr>
      <vt:lpstr>Individualism v. Collectivism</vt:lpstr>
      <vt:lpstr>Individualism v. Collectivism</vt:lpstr>
      <vt:lpstr>The tragedy of the commons</vt:lpstr>
      <vt:lpstr>Avoiding a commons tragedy?</vt:lpstr>
      <vt:lpstr>What is game theory?</vt:lpstr>
      <vt:lpstr>What game are you playing?</vt:lpstr>
      <vt:lpstr>Capturing a commons tragedy with a simple game</vt:lpstr>
      <vt:lpstr>The Prisoner’s Dilemma - “payoff matrix”</vt:lpstr>
      <vt:lpstr>The Prisoner's Dilemma - example games</vt:lpstr>
      <vt:lpstr>Game theory says defect!</vt:lpstr>
      <vt:lpstr>Iterated Prisoner’s Dilemma</vt:lpstr>
      <vt:lpstr>What is the rational thing to do in the IPD?</vt:lpstr>
      <vt:lpstr>Axelrod’s Tournament - programs as strategies</vt:lpstr>
      <vt:lpstr>Axlerod’s Tournament - what happened?</vt:lpstr>
      <vt:lpstr>What has this got to do with BitTorrent?</vt:lpstr>
      <vt:lpstr>Some BitTorrent Terminology</vt:lpstr>
      <vt:lpstr>BitTorrent Protocol</vt:lpstr>
      <vt:lpstr>The Global Ecology of BitTorrent Clients</vt:lpstr>
      <vt:lpstr>Slide 30</vt:lpstr>
      <vt:lpstr>Take home message</vt:lpstr>
      <vt:lpstr>References</vt:lpstr>
      <vt:lpstr>From swarms to collectives</vt:lpstr>
      <vt:lpstr>Communities have formed around BitTorrent Trackers</vt:lpstr>
      <vt:lpstr>Public Trackers (e.g. PirateBay)</vt:lpstr>
      <vt:lpstr>Private Trackers (Many)</vt:lpstr>
      <vt:lpstr>A little detail on credit systems</vt:lpstr>
      <vt:lpstr>Private Trackers - Credit</vt:lpstr>
      <vt:lpstr>Private Trackers - Credit</vt:lpstr>
      <vt:lpstr>BitCrunch Model</vt:lpstr>
      <vt:lpstr>BitCrunch Model – baseline runs</vt:lpstr>
      <vt:lpstr>Typical basline simulation run</vt:lpstr>
      <vt:lpstr>Baseline simulation results</vt:lpstr>
      <vt:lpstr>Unequal capacities runs</vt:lpstr>
      <vt:lpstr>Typical unequal capacities run </vt:lpstr>
      <vt:lpstr>Unequal capacities simulation results</vt:lpstr>
      <vt:lpstr>Observations</vt:lpstr>
      <vt:lpstr>Observations</vt:lpstr>
      <vt:lpstr>Observations</vt:lpstr>
      <vt:lpstr>Statistics from a Private Tracker</vt:lpstr>
      <vt:lpstr>Statistics from a Private Tracker</vt:lpstr>
      <vt:lpstr>Conclusions</vt:lpstr>
      <vt:lpstr>Take home message</vt:lpstr>
      <vt:lpstr>References</vt:lpstr>
      <vt:lpstr>What are we trying to do?</vt:lpstr>
      <vt:lpstr>COSI-ICT (ASSYST)</vt:lpstr>
      <vt:lpstr>Basic Questions from Jeff Johnson</vt:lpstr>
      <vt:lpstr>1. What is ICT enabled social intelligence?</vt:lpstr>
      <vt:lpstr>What is social intelligence?</vt:lpstr>
      <vt:lpstr>What is social intelligence?</vt:lpstr>
      <vt:lpstr>What is social intelligence</vt:lpstr>
      <vt:lpstr>1. What is ICT enabled social intelligence?</vt:lpstr>
      <vt:lpstr>2. What theories exists on social intelligence?</vt:lpstr>
      <vt:lpstr>3. Engineering principles for creating social intelligence systems?</vt:lpstr>
      <vt:lpstr>Elinor Ostrom 1990 </vt:lpstr>
      <vt:lpstr>User Models</vt:lpstr>
      <vt:lpstr>Rawls’ "veil of ignorance" approach</vt:lpstr>
      <vt:lpstr>Designing a socially int. system</vt:lpstr>
      <vt:lpstr>Replacing the banks….</vt:lpstr>
      <vt:lpstr>Tragedy of the financial commons</vt:lpstr>
      <vt:lpstr>Some financial functions</vt:lpstr>
      <vt:lpstr>Alternative</vt:lpstr>
      <vt:lpstr>Emerging trends in info. systems</vt:lpstr>
      <vt:lpstr>Alternative cooperation theories</vt:lpstr>
      <vt:lpstr>Some on-going projects</vt:lpstr>
      <vt:lpstr>Eliminating banks / interest</vt:lpstr>
      <vt:lpstr>Slide 77</vt:lpstr>
      <vt:lpstr>Slide 78</vt:lpstr>
      <vt:lpstr>Eliminating money</vt:lpstr>
      <vt:lpstr>Slide 80</vt:lpstr>
      <vt:lpstr>Slide 81</vt:lpstr>
      <vt:lpstr>P2P money</vt:lpstr>
      <vt:lpstr>Slide 83</vt:lpstr>
      <vt:lpstr>P2P Money</vt:lpstr>
      <vt:lpstr>BitCoin</vt:lpstr>
      <vt:lpstr>Quality money</vt:lpstr>
      <vt:lpstr>Let 1000 experiments bloom</vt:lpstr>
      <vt:lpstr>Bits and bats</vt:lpstr>
      <vt:lpstr>Trends</vt:lpstr>
    </vt:vector>
  </TitlesOfParts>
  <Company>uni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Incentives in Transformation – P2P, ABM and (a new kind of) Policy</dc:title>
  <dc:creator>Jeff</dc:creator>
  <cp:lastModifiedBy>Jeff</cp:lastModifiedBy>
  <cp:revision>66</cp:revision>
  <cp:lastPrinted>2014-02-22T22:36:36Z</cp:lastPrinted>
  <dcterms:created xsi:type="dcterms:W3CDTF">2014-02-18T12:51:30Z</dcterms:created>
  <dcterms:modified xsi:type="dcterms:W3CDTF">2014-02-22T23:27:53Z</dcterms:modified>
</cp:coreProperties>
</file>