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2"/>
  </p:notesMasterIdLst>
  <p:sldIdLst>
    <p:sldId id="256" r:id="rId2"/>
    <p:sldId id="257" r:id="rId3"/>
    <p:sldId id="260" r:id="rId4"/>
    <p:sldId id="262" r:id="rId5"/>
    <p:sldId id="261" r:id="rId6"/>
    <p:sldId id="263" r:id="rId7"/>
    <p:sldId id="272" r:id="rId8"/>
    <p:sldId id="267" r:id="rId9"/>
    <p:sldId id="268" r:id="rId10"/>
    <p:sldId id="269" r:id="rId11"/>
    <p:sldId id="270" r:id="rId12"/>
    <p:sldId id="271" r:id="rId13"/>
    <p:sldId id="266" r:id="rId14"/>
    <p:sldId id="275" r:id="rId15"/>
    <p:sldId id="276" r:id="rId16"/>
    <p:sldId id="277" r:id="rId17"/>
    <p:sldId id="258" r:id="rId18"/>
    <p:sldId id="278" r:id="rId19"/>
    <p:sldId id="280" r:id="rId20"/>
    <p:sldId id="282" r:id="rId21"/>
    <p:sldId id="283" r:id="rId22"/>
    <p:sldId id="285"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273" r:id="rId46"/>
    <p:sldId id="274" r:id="rId47"/>
    <p:sldId id="312" r:id="rId48"/>
    <p:sldId id="310" r:id="rId49"/>
    <p:sldId id="311" r:id="rId50"/>
    <p:sldId id="313" r:id="rId51"/>
    <p:sldId id="314" r:id="rId52"/>
    <p:sldId id="315" r:id="rId53"/>
    <p:sldId id="286" r:id="rId54"/>
    <p:sldId id="309" r:id="rId55"/>
    <p:sldId id="259" r:id="rId56"/>
    <p:sldId id="264" r:id="rId57"/>
    <p:sldId id="284" r:id="rId58"/>
    <p:sldId id="317" r:id="rId59"/>
    <p:sldId id="316" r:id="rId60"/>
    <p:sldId id="318"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53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FE1B2-2033-B648-994A-4A284C0B4C18}" type="datetimeFigureOut">
              <a:rPr lang="en-US" smtClean="0"/>
              <a:pPr/>
              <a:t>9/14/11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6D654-4E32-EC43-ABFF-4E46125BCA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97795AD-04D1-1942-A4FA-2E6D41D84D87}" type="slidenum">
              <a:rPr lang="en-GB"/>
              <a:pPr/>
              <a:t>30</a:t>
            </a:fld>
            <a:endParaRPr lang="en-GB"/>
          </a:p>
        </p:txBody>
      </p:sp>
      <p:sp>
        <p:nvSpPr>
          <p:cNvPr id="32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476EC42-730C-0640-ACDD-C1627CBDC346}" type="slidenum">
              <a:rPr lang="en-GB"/>
              <a:pPr/>
              <a:t>40</a:t>
            </a:fld>
            <a:endParaRPr lang="en-GB"/>
          </a:p>
        </p:txBody>
      </p:sp>
      <p:sp>
        <p:nvSpPr>
          <p:cNvPr id="53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3F0F75B-BFF6-AE4B-8FC8-F2B9ED71CA64}" type="slidenum">
              <a:rPr lang="en-GB"/>
              <a:pPr/>
              <a:t>41</a:t>
            </a:fld>
            <a:endParaRPr lang="en-GB"/>
          </a:p>
        </p:txBody>
      </p:sp>
      <p:sp>
        <p:nvSpPr>
          <p:cNvPr id="55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FAD37FC-F332-D04F-91AB-B90F35552F85}" type="slidenum">
              <a:rPr lang="en-GB"/>
              <a:pPr/>
              <a:t>42</a:t>
            </a:fld>
            <a:endParaRPr lang="en-GB"/>
          </a:p>
        </p:txBody>
      </p:sp>
      <p:sp>
        <p:nvSpPr>
          <p:cNvPr id="57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642502F-9BC7-A94B-9A4B-E689B621A024}" type="slidenum">
              <a:rPr lang="en-GB"/>
              <a:pPr/>
              <a:t>43</a:t>
            </a:fld>
            <a:endParaRPr lang="en-GB"/>
          </a:p>
        </p:txBody>
      </p:sp>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58AD30D-EDBC-E043-BD99-97117DBD6D00}" type="slidenum">
              <a:rPr lang="en-GB"/>
              <a:pPr/>
              <a:t>31</a:t>
            </a:fld>
            <a:endParaRPr lang="en-GB"/>
          </a:p>
        </p:txBody>
      </p:sp>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B33AB2A-25D0-A649-B7AE-55FF58D62762}" type="slidenum">
              <a:rPr lang="en-GB"/>
              <a:pPr/>
              <a:t>32</a:t>
            </a:fld>
            <a:endParaRPr lang="en-GB"/>
          </a:p>
        </p:txBody>
      </p:sp>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3D252E8-D6F7-294F-AAF8-EEFA81247243}" type="slidenum">
              <a:rPr lang="en-GB"/>
              <a:pPr/>
              <a:t>33</a:t>
            </a:fld>
            <a:endParaRPr lang="en-GB"/>
          </a:p>
        </p:txBody>
      </p:sp>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FF76AF7-128D-DE40-A35F-A82252B02984}" type="slidenum">
              <a:rPr lang="en-GB"/>
              <a:pPr/>
              <a:t>34</a:t>
            </a:fld>
            <a:endParaRPr lang="en-GB"/>
          </a:p>
        </p:txBody>
      </p:sp>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7FBCF4B-714F-594E-8B40-021AE9FE8152}" type="slidenum">
              <a:rPr lang="en-GB"/>
              <a:pPr/>
              <a:t>35</a:t>
            </a:fld>
            <a:endParaRPr lang="en-GB"/>
          </a:p>
        </p:txBody>
      </p:sp>
      <p:sp>
        <p:nvSpPr>
          <p:cNvPr id="43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AA3EA01-AB36-BC45-BE94-64A2CA96DE07}" type="slidenum">
              <a:rPr lang="en-GB"/>
              <a:pPr/>
              <a:t>36</a:t>
            </a:fld>
            <a:endParaRPr lang="en-GB"/>
          </a:p>
        </p:txBody>
      </p:sp>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CC8D188-373D-0342-BC44-2837B35493CC}" type="slidenum">
              <a:rPr lang="en-GB"/>
              <a:pPr/>
              <a:t>37</a:t>
            </a:fld>
            <a:endParaRPr lang="en-GB"/>
          </a:p>
        </p:txBody>
      </p:sp>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891D9F9-AA07-0141-8BC0-01704D07E38D}" type="slidenum">
              <a:rPr lang="en-GB"/>
              <a:pPr/>
              <a:t>38</a:t>
            </a:fld>
            <a:endParaRPr lang="en-GB"/>
          </a:p>
        </p:txBody>
      </p:sp>
      <p:sp>
        <p:nvSpPr>
          <p:cNvPr id="49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34A52-E5C6-0C45-877F-6659BC9F8332}"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4A52-E5C6-0C45-877F-6659BC9F8332}"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4A52-E5C6-0C45-877F-6659BC9F8332}"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4A52-E5C6-0C45-877F-6659BC9F8332}"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34A52-E5C6-0C45-877F-6659BC9F8332}"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34A52-E5C6-0C45-877F-6659BC9F8332}" type="datetimeFigureOut">
              <a:rPr lang="en-US" smtClean="0"/>
              <a:pPr/>
              <a:t>9/14/11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34A52-E5C6-0C45-877F-6659BC9F8332}" type="datetimeFigureOut">
              <a:rPr lang="en-US" smtClean="0"/>
              <a:pPr/>
              <a:t>9/14/11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34A52-E5C6-0C45-877F-6659BC9F8332}" type="datetimeFigureOut">
              <a:rPr lang="en-US" smtClean="0"/>
              <a:pPr/>
              <a:t>9/14/11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34A52-E5C6-0C45-877F-6659BC9F8332}" type="datetimeFigureOut">
              <a:rPr lang="en-US" smtClean="0"/>
              <a:pPr/>
              <a:t>9/14/11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4A52-E5C6-0C45-877F-6659BC9F8332}" type="datetimeFigureOut">
              <a:rPr lang="en-US" smtClean="0"/>
              <a:pPr/>
              <a:t>9/14/11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4A52-E5C6-0C45-877F-6659BC9F8332}" type="datetimeFigureOut">
              <a:rPr lang="en-US" smtClean="0"/>
              <a:pPr/>
              <a:t>9/14/11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F4983-721C-054B-9FC1-D74E758A29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4A52-E5C6-0C45-877F-6659BC9F8332}" type="datetimeFigureOut">
              <a:rPr lang="en-US" smtClean="0"/>
              <a:pPr/>
              <a:t>9/14/11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F4983-721C-054B-9FC1-D74E758A29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video" Target="%255CUsers%255Cdave%255Chome%255Cstudy%255Claptop%255Cmoney%255Cexpenses%255Clondon-dec-2010%255Cpresentation%255CiShowU-Capture4-ants1-grave.mov" TargetMode="External"/><Relationship Id="rId2" Type="http://schemas.openxmlformats.org/officeDocument/2006/relationships/slideLayout" Target="../slideLayouts/slideLayout2.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video" Target="file://localhost/C/%5CWINDOWS%5CDesktop%5Cessa2007%5Chales.avi" TargetMode="External"/><Relationship Id="rId2" Type="http://schemas.openxmlformats.org/officeDocument/2006/relationships/slideLayout" Target="../slideLayouts/slideLayout7.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social transformation and your role in it</a:t>
            </a:r>
            <a:endParaRPr lang="en-US" dirty="0"/>
          </a:p>
        </p:txBody>
      </p:sp>
      <p:sp>
        <p:nvSpPr>
          <p:cNvPr id="3" name="Subtitle 2"/>
          <p:cNvSpPr>
            <a:spLocks noGrp="1"/>
          </p:cNvSpPr>
          <p:nvPr>
            <p:ph type="subTitle" idx="1"/>
          </p:nvPr>
        </p:nvSpPr>
        <p:spPr/>
        <p:txBody>
          <a:bodyPr/>
          <a:lstStyle/>
          <a:p>
            <a:r>
              <a:rPr lang="en-US" dirty="0" smtClean="0"/>
              <a:t>David Hales</a:t>
            </a:r>
          </a:p>
          <a:p>
            <a:r>
              <a:rPr lang="en-US" dirty="0" smtClean="0"/>
              <a:t>The Open University</a:t>
            </a:r>
          </a:p>
          <a:p>
            <a:r>
              <a:rPr lang="en-US" dirty="0" err="1" smtClean="0"/>
              <a:t>www.davidhales.com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The tragedy of the commons</a:t>
            </a:r>
          </a:p>
        </p:txBody>
      </p:sp>
      <p:sp>
        <p:nvSpPr>
          <p:cNvPr id="23555" name="Rectangle 3"/>
          <p:cNvSpPr>
            <a:spLocks noGrp="1" noChangeArrowheads="1"/>
          </p:cNvSpPr>
          <p:nvPr>
            <p:ph type="body" idx="1"/>
          </p:nvPr>
        </p:nvSpPr>
        <p:spPr/>
        <p:txBody>
          <a:bodyPr rtlCol="0">
            <a:normAutofit/>
          </a:bodyPr>
          <a:lstStyle/>
          <a:p>
            <a:pPr eaLnBrk="1" fontAlgn="auto" hangingPunct="1">
              <a:spcAft>
                <a:spcPts val="0"/>
              </a:spcAft>
              <a:buFont typeface="Arial"/>
              <a:buChar char="•"/>
              <a:defRPr/>
            </a:pPr>
            <a:r>
              <a:rPr lang="en-GB" sz="2800" dirty="0" smtClean="0">
                <a:ea typeface="+mn-ea"/>
                <a:cs typeface="+mn-cs"/>
              </a:rPr>
              <a:t>These kinds of situations have been termed “commons dilemmas” or “common pool resource dilemmas”</a:t>
            </a:r>
          </a:p>
          <a:p>
            <a:pPr eaLnBrk="1" fontAlgn="auto" hangingPunct="1">
              <a:spcAft>
                <a:spcPts val="0"/>
              </a:spcAft>
              <a:buFont typeface="Arial"/>
              <a:buChar char="•"/>
              <a:defRPr/>
            </a:pPr>
            <a:r>
              <a:rPr lang="en-GB" sz="2800" dirty="0" smtClean="0">
                <a:ea typeface="+mn-ea"/>
                <a:cs typeface="+mn-cs"/>
              </a:rPr>
              <a:t>Called “dilemmas” because we would all be better off if we “did the right thing” but there is an individual incentive to do the wrong thing</a:t>
            </a:r>
          </a:p>
          <a:p>
            <a:pPr eaLnBrk="1" fontAlgn="auto" hangingPunct="1">
              <a:spcAft>
                <a:spcPts val="0"/>
              </a:spcAft>
              <a:buFont typeface="Arial"/>
              <a:buChar char="•"/>
              <a:defRPr/>
            </a:pPr>
            <a:r>
              <a:rPr lang="en-GB" sz="2800" dirty="0" smtClean="0">
                <a:ea typeface="+mn-ea"/>
                <a:cs typeface="+mn-cs"/>
              </a:rPr>
              <a:t>G. Hardin (1968) summarized the issue in his famous paper: “The </a:t>
            </a:r>
            <a:r>
              <a:rPr lang="en-GB" sz="2800" i="1" dirty="0" smtClean="0">
                <a:ea typeface="+mn-ea"/>
                <a:cs typeface="+mn-cs"/>
              </a:rPr>
              <a:t>Tragedy of the Commons</a:t>
            </a:r>
            <a:r>
              <a:rPr lang="en-GB" sz="2800" dirty="0" smtClean="0">
                <a:ea typeface="+mn-ea"/>
                <a:cs typeface="+mn-cs"/>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74638"/>
            <a:ext cx="8839200" cy="1143000"/>
          </a:xfrm>
        </p:spPr>
        <p:txBody>
          <a:bodyPr/>
          <a:lstStyle/>
          <a:p>
            <a:pPr eaLnBrk="1" hangingPunct="1"/>
            <a:r>
              <a:rPr lang="en-GB" smtClean="0"/>
              <a:t>How to avoid the commons tragedy?</a:t>
            </a:r>
          </a:p>
        </p:txBody>
      </p:sp>
      <p:sp>
        <p:nvSpPr>
          <p:cNvPr id="27651" name="Rectangle 3"/>
          <p:cNvSpPr>
            <a:spLocks noGrp="1" noChangeArrowheads="1"/>
          </p:cNvSpPr>
          <p:nvPr>
            <p:ph type="body" idx="1"/>
          </p:nvPr>
        </p:nvSpPr>
        <p:spPr/>
        <p:txBody>
          <a:bodyPr/>
          <a:lstStyle/>
          <a:p>
            <a:pPr eaLnBrk="1" hangingPunct="1"/>
            <a:r>
              <a:rPr lang="en-GB" sz="2400" dirty="0" smtClean="0"/>
              <a:t>Central enforcement of correct behaviour (top down)</a:t>
            </a:r>
          </a:p>
          <a:p>
            <a:pPr lvl="1" eaLnBrk="1" hangingPunct="1"/>
            <a:r>
              <a:rPr lang="en-GB" sz="2400" dirty="0" smtClean="0"/>
              <a:t>require beneficent centralised agencies and policing</a:t>
            </a:r>
          </a:p>
          <a:p>
            <a:pPr lvl="1" eaLnBrk="1" hangingPunct="1"/>
            <a:r>
              <a:rPr lang="en-GB" sz="2400" dirty="0" smtClean="0"/>
              <a:t>ability to identify and track individuals centrally</a:t>
            </a:r>
          </a:p>
          <a:p>
            <a:pPr lvl="1" eaLnBrk="1" hangingPunct="1"/>
            <a:r>
              <a:rPr lang="en-GB" sz="2400" dirty="0" smtClean="0"/>
              <a:t>Who polices the police?</a:t>
            </a:r>
          </a:p>
          <a:p>
            <a:pPr lvl="1" eaLnBrk="1" hangingPunct="1"/>
            <a:r>
              <a:rPr lang="en-GB" sz="2400" dirty="0" smtClean="0"/>
              <a:t>Absolute authority of the monarch - Hobbs</a:t>
            </a:r>
          </a:p>
          <a:p>
            <a:pPr eaLnBrk="1" hangingPunct="1"/>
            <a:r>
              <a:rPr lang="en-GB" sz="2400" dirty="0" smtClean="0"/>
              <a:t>Decentralised methods (bottom up)</a:t>
            </a:r>
          </a:p>
          <a:p>
            <a:pPr lvl="1" eaLnBrk="1" hangingPunct="1"/>
            <a:r>
              <a:rPr lang="en-GB" sz="2400" dirty="0" smtClean="0"/>
              <a:t>incentives for cooperation based on individual self-interest</a:t>
            </a:r>
          </a:p>
          <a:p>
            <a:pPr lvl="1" eaLnBrk="1" hangingPunct="1"/>
            <a:r>
              <a:rPr lang="en-GB" sz="2400" dirty="0" smtClean="0"/>
              <a:t>Complete individual autonomy</a:t>
            </a:r>
          </a:p>
          <a:p>
            <a:pPr lvl="1" eaLnBrk="1" hangingPunct="1"/>
            <a:r>
              <a:rPr lang="en-GB" sz="2400" dirty="0" smtClean="0">
                <a:solidFill>
                  <a:srgbClr val="000000"/>
                </a:solidFill>
              </a:rPr>
              <a:t>The market – Smith / Nash equilibrium (game theory)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What is game theory?</a:t>
            </a:r>
          </a:p>
        </p:txBody>
      </p:sp>
      <p:sp>
        <p:nvSpPr>
          <p:cNvPr id="28675" name="Rectangle 3"/>
          <p:cNvSpPr>
            <a:spLocks noGrp="1" noChangeArrowheads="1"/>
          </p:cNvSpPr>
          <p:nvPr>
            <p:ph type="body" idx="1"/>
          </p:nvPr>
        </p:nvSpPr>
        <p:spPr>
          <a:xfrm>
            <a:off x="152400" y="1600200"/>
            <a:ext cx="8763000" cy="4525963"/>
          </a:xfrm>
        </p:spPr>
        <p:txBody>
          <a:bodyPr/>
          <a:lstStyle/>
          <a:p>
            <a:pPr eaLnBrk="1" hangingPunct="1"/>
            <a:r>
              <a:rPr lang="en-GB" smtClean="0"/>
              <a:t>Way to mathematically analyse games assuming we know:</a:t>
            </a:r>
          </a:p>
          <a:p>
            <a:pPr lvl="1" eaLnBrk="1" hangingPunct="1"/>
            <a:r>
              <a:rPr lang="en-GB" smtClean="0"/>
              <a:t>number of players</a:t>
            </a:r>
          </a:p>
          <a:p>
            <a:pPr lvl="1" eaLnBrk="1" hangingPunct="1"/>
            <a:r>
              <a:rPr lang="en-GB" smtClean="0"/>
              <a:t>possible moves they can make (strategies)</a:t>
            </a:r>
          </a:p>
          <a:p>
            <a:pPr lvl="1" eaLnBrk="1" hangingPunct="1"/>
            <a:r>
              <a:rPr lang="en-GB" smtClean="0"/>
              <a:t>outcome of game based on players moves (pay-off)</a:t>
            </a:r>
          </a:p>
          <a:p>
            <a:pPr lvl="1" eaLnBrk="1" hangingPunct="1"/>
            <a:r>
              <a:rPr lang="en-GB" smtClean="0"/>
              <a:t>desirability of game outcomes for each player (utility)</a:t>
            </a:r>
          </a:p>
          <a:p>
            <a:pPr lvl="1" eaLnBrk="1" hangingPunct="1"/>
            <a:r>
              <a:rPr lang="en-GB" smtClean="0"/>
              <a:t>the players are “rational”, “homo-economicus” agents</a:t>
            </a:r>
          </a:p>
          <a:p>
            <a:pPr lvl="1" eaLnBrk="1" hangingPunct="1">
              <a:buFont typeface="Arial" charset="0"/>
              <a:buNone/>
            </a:pPr>
            <a:endParaRPr lang="en-GB"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GB" smtClean="0"/>
              <a:t>Game theory comes with a whole set of assumptions</a:t>
            </a:r>
          </a:p>
        </p:txBody>
      </p:sp>
      <p:sp>
        <p:nvSpPr>
          <p:cNvPr id="23555" name="Content Placeholder 2"/>
          <p:cNvSpPr>
            <a:spLocks noGrp="1"/>
          </p:cNvSpPr>
          <p:nvPr>
            <p:ph idx="1"/>
          </p:nvPr>
        </p:nvSpPr>
        <p:spPr/>
        <p:txBody>
          <a:bodyPr/>
          <a:lstStyle/>
          <a:p>
            <a:r>
              <a:rPr lang="en-GB" smtClean="0"/>
              <a:t>Developed as a response to the problem of the cold war within RAND corporation</a:t>
            </a:r>
          </a:p>
          <a:p>
            <a:r>
              <a:rPr lang="en-GB" smtClean="0"/>
              <a:t>Assumes extremely selfish and non-communicating agents</a:t>
            </a:r>
          </a:p>
          <a:p>
            <a:r>
              <a:rPr lang="en-GB" smtClean="0"/>
              <a:t>And extremely intelligent and well informed agents – “rational fools”</a:t>
            </a:r>
          </a:p>
          <a:p>
            <a:r>
              <a:rPr lang="en-GB" smtClean="0"/>
              <a:t>Nice solution concepts elegant mathematics</a:t>
            </a:r>
          </a:p>
          <a:p>
            <a:r>
              <a:rPr lang="en-GB" smtClean="0"/>
              <a:t>Losing credibility in economics (my opinion)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down</a:t>
            </a:r>
            <a:endParaRPr lang="en-US" dirty="0"/>
          </a:p>
        </p:txBody>
      </p:sp>
      <p:sp>
        <p:nvSpPr>
          <p:cNvPr id="3" name="Content Placeholder 2"/>
          <p:cNvSpPr>
            <a:spLocks noGrp="1"/>
          </p:cNvSpPr>
          <p:nvPr>
            <p:ph idx="1"/>
          </p:nvPr>
        </p:nvSpPr>
        <p:spPr/>
        <p:txBody>
          <a:bodyPr/>
          <a:lstStyle/>
          <a:p>
            <a:r>
              <a:rPr lang="en-US" dirty="0" smtClean="0"/>
              <a:t>Requires commitment to central plan decided in advance and imposed</a:t>
            </a:r>
          </a:p>
          <a:p>
            <a:r>
              <a:rPr lang="en-US" dirty="0" smtClean="0"/>
              <a:t>Specification of correct </a:t>
            </a:r>
            <a:r>
              <a:rPr lang="en-US" dirty="0" err="1" smtClean="0"/>
              <a:t>behaviour</a:t>
            </a:r>
            <a:r>
              <a:rPr lang="en-US" dirty="0" smtClean="0"/>
              <a:t> decided remotely in space and time</a:t>
            </a:r>
          </a:p>
          <a:p>
            <a:r>
              <a:rPr lang="en-US" dirty="0" smtClean="0"/>
              <a:t>Limits autonomy of individuals</a:t>
            </a:r>
          </a:p>
          <a:p>
            <a:r>
              <a:rPr lang="en-US" dirty="0" smtClean="0"/>
              <a:t>Tendency to treat individuals as homogenous applying universal laws</a:t>
            </a:r>
          </a:p>
          <a:p>
            <a:r>
              <a:rPr lang="en-US" dirty="0" smtClean="0"/>
              <a:t>A “social contract” exists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Bottom-up</a:t>
            </a:r>
            <a:endParaRPr lang="en-US" dirty="0"/>
          </a:p>
        </p:txBody>
      </p:sp>
      <p:sp>
        <p:nvSpPr>
          <p:cNvPr id="3" name="Content Placeholder 2"/>
          <p:cNvSpPr>
            <a:spLocks noGrp="1"/>
          </p:cNvSpPr>
          <p:nvPr>
            <p:ph idx="1"/>
          </p:nvPr>
        </p:nvSpPr>
        <p:spPr/>
        <p:txBody>
          <a:bodyPr>
            <a:normAutofit lnSpcReduction="10000"/>
          </a:bodyPr>
          <a:lstStyle/>
          <a:p>
            <a:r>
              <a:rPr lang="en-US" dirty="0" smtClean="0"/>
              <a:t>Assumes agents know what they want</a:t>
            </a:r>
          </a:p>
          <a:p>
            <a:r>
              <a:rPr lang="en-US" dirty="0" smtClean="0"/>
              <a:t>Don’t care what others want</a:t>
            </a:r>
          </a:p>
          <a:p>
            <a:r>
              <a:rPr lang="en-US" dirty="0" smtClean="0"/>
              <a:t>Can determine the best way to get it</a:t>
            </a:r>
          </a:p>
          <a:p>
            <a:r>
              <a:rPr lang="en-US" dirty="0" smtClean="0"/>
              <a:t>no communication</a:t>
            </a:r>
          </a:p>
          <a:p>
            <a:r>
              <a:rPr lang="en-US" dirty="0" smtClean="0"/>
              <a:t>no coordination</a:t>
            </a:r>
          </a:p>
          <a:p>
            <a:r>
              <a:rPr lang="en-US" dirty="0" smtClean="0"/>
              <a:t>no constraints on autonomy</a:t>
            </a:r>
          </a:p>
          <a:p>
            <a:r>
              <a:rPr lang="en-US" dirty="0" smtClean="0"/>
              <a:t>Tendency to treat agents as homogenous</a:t>
            </a:r>
          </a:p>
          <a:p>
            <a:r>
              <a:rPr lang="en-US" dirty="0" smtClean="0"/>
              <a:t>An incentive structure exists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top-down</a:t>
            </a:r>
            <a:r>
              <a:rPr lang="en-US" dirty="0"/>
              <a:t>/</a:t>
            </a:r>
            <a:r>
              <a:rPr lang="en-US" dirty="0" smtClean="0"/>
              <a:t>bottom-up</a:t>
            </a:r>
            <a:endParaRPr lang="en-US" dirty="0"/>
          </a:p>
        </p:txBody>
      </p:sp>
      <p:sp>
        <p:nvSpPr>
          <p:cNvPr id="3" name="Content Placeholder 2"/>
          <p:cNvSpPr>
            <a:spLocks noGrp="1"/>
          </p:cNvSpPr>
          <p:nvPr>
            <p:ph idx="1"/>
          </p:nvPr>
        </p:nvSpPr>
        <p:spPr/>
        <p:txBody>
          <a:bodyPr/>
          <a:lstStyle/>
          <a:p>
            <a:r>
              <a:rPr lang="en-US" dirty="0" smtClean="0"/>
              <a:t>In the real world often both extremes fail</a:t>
            </a:r>
          </a:p>
          <a:p>
            <a:r>
              <a:rPr lang="en-US" dirty="0" smtClean="0"/>
              <a:t>Hence often find mixtures of the two where top-down imposes the “incentive structure” for bottom-up activity e.g.:</a:t>
            </a:r>
          </a:p>
          <a:p>
            <a:pPr lvl="1"/>
            <a:r>
              <a:rPr lang="en-US" dirty="0" smtClean="0"/>
              <a:t>“carbon trading”</a:t>
            </a:r>
          </a:p>
          <a:p>
            <a:pPr lvl="1"/>
            <a:r>
              <a:rPr lang="en-US" dirty="0" smtClean="0"/>
              <a:t>“target based public services”</a:t>
            </a:r>
          </a:p>
          <a:p>
            <a:r>
              <a:rPr lang="en-US" dirty="0" smtClean="0"/>
              <a:t>But still suffers from top-down problems pushed into “creating the right incentives”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Combining top-down/bottom-up</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way is through the bottom-up creation of top-down (like) constraints on bottom-up interaction</a:t>
            </a:r>
          </a:p>
          <a:p>
            <a:r>
              <a:rPr lang="en-US" dirty="0" smtClean="0"/>
              <a:t>Self-</a:t>
            </a:r>
            <a:r>
              <a:rPr lang="en-US" dirty="0" err="1" smtClean="0"/>
              <a:t>organised</a:t>
            </a:r>
            <a:r>
              <a:rPr lang="en-US" dirty="0" smtClean="0"/>
              <a:t> groups create norms, structures and institutions which influence individual </a:t>
            </a:r>
            <a:r>
              <a:rPr lang="en-US" dirty="0" err="1" smtClean="0"/>
              <a:t>behaviour</a:t>
            </a:r>
            <a:r>
              <a:rPr lang="en-US" dirty="0" smtClean="0"/>
              <a:t> e.g.:</a:t>
            </a:r>
          </a:p>
          <a:p>
            <a:pPr lvl="1"/>
            <a:r>
              <a:rPr lang="en-US" dirty="0" err="1"/>
              <a:t>S</a:t>
            </a:r>
            <a:r>
              <a:rPr lang="en-US" dirty="0" err="1" smtClean="0"/>
              <a:t>tigmergic</a:t>
            </a:r>
            <a:r>
              <a:rPr lang="en-US" dirty="0" smtClean="0"/>
              <a:t> </a:t>
            </a:r>
            <a:r>
              <a:rPr lang="en-US" dirty="0" err="1" smtClean="0"/>
              <a:t>behaviour</a:t>
            </a:r>
            <a:r>
              <a:rPr lang="en-US" dirty="0" smtClean="0"/>
              <a:t> in ants (minimal)</a:t>
            </a:r>
          </a:p>
          <a:p>
            <a:pPr lvl="1"/>
            <a:r>
              <a:rPr lang="en-US" dirty="0" smtClean="0"/>
              <a:t>Group selection, self-</a:t>
            </a:r>
            <a:r>
              <a:rPr lang="en-US" dirty="0" err="1" smtClean="0"/>
              <a:t>organised</a:t>
            </a:r>
            <a:r>
              <a:rPr lang="en-US" dirty="0" smtClean="0"/>
              <a:t> CPRG groups</a:t>
            </a:r>
          </a:p>
          <a:p>
            <a:pPr lvl="1"/>
            <a:r>
              <a:rPr lang="en-US" dirty="0" err="1" smtClean="0"/>
              <a:t>Wikipedia</a:t>
            </a:r>
            <a:r>
              <a:rPr lang="en-US" dirty="0" smtClean="0"/>
              <a:t>, open source?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latin typeface="Arial" charset="0"/>
              </a:rPr>
              <a:t>Stigmergy</a:t>
            </a:r>
          </a:p>
        </p:txBody>
      </p:sp>
      <p:sp>
        <p:nvSpPr>
          <p:cNvPr id="3" name="Content Placeholder 2"/>
          <p:cNvSpPr>
            <a:spLocks noGrp="1"/>
          </p:cNvSpPr>
          <p:nvPr>
            <p:ph idx="1"/>
          </p:nvPr>
        </p:nvSpPr>
        <p:spPr>
          <a:xfrm>
            <a:off x="1219200" y="1417638"/>
            <a:ext cx="6705600" cy="4678362"/>
          </a:xfrm>
        </p:spPr>
        <p:txBody>
          <a:bodyPr rtlCol="0">
            <a:normAutofit/>
          </a:bodyPr>
          <a:lstStyle/>
          <a:p>
            <a:pPr marL="0" eaLnBrk="1" fontAlgn="auto" hangingPunct="1">
              <a:spcAft>
                <a:spcPts val="0"/>
              </a:spcAft>
              <a:buFont typeface="Arial"/>
              <a:buNone/>
              <a:defRPr/>
            </a:pPr>
            <a:r>
              <a:rPr lang="en-US" sz="2800" i="1" dirty="0" smtClean="0">
                <a:ea typeface="+mn-ea"/>
              </a:rPr>
              <a:t>“</a:t>
            </a:r>
            <a:r>
              <a:rPr lang="en-US" sz="2800" i="1" dirty="0" err="1" smtClean="0">
                <a:ea typeface="+mn-ea"/>
              </a:rPr>
              <a:t>Stigmergy</a:t>
            </a:r>
            <a:r>
              <a:rPr lang="en-US" sz="2800" i="1" dirty="0" smtClean="0">
                <a:ea typeface="+mn-ea"/>
              </a:rPr>
              <a:t> is a mechanism of indirect coordination between agents or actions. The principle is that the trace left in the environment by an action stimulates the performance of a next action, by the same or a different agent. In that way, subsequent actions tend to reinforce and build on each other, leading to the spontaneous emergence of coherent, apparently systematic activity.”</a:t>
            </a:r>
          </a:p>
          <a:p>
            <a:pPr marL="0" algn="r" eaLnBrk="1" fontAlgn="auto" hangingPunct="1">
              <a:spcAft>
                <a:spcPts val="0"/>
              </a:spcAft>
              <a:buFont typeface="Arial"/>
              <a:buNone/>
              <a:defRPr/>
            </a:pPr>
            <a:r>
              <a:rPr lang="en-US" i="1" dirty="0" err="1" smtClean="0">
                <a:solidFill>
                  <a:schemeClr val="bg1">
                    <a:lumMod val="75000"/>
                  </a:schemeClr>
                </a:solidFill>
                <a:ea typeface="+mn-ea"/>
              </a:rPr>
              <a:t>Wikipedia</a:t>
            </a:r>
            <a:endParaRPr lang="en-US" i="1" dirty="0" smtClean="0">
              <a:solidFill>
                <a:schemeClr val="bg1">
                  <a:lumMod val="75000"/>
                </a:schemeClr>
              </a:solidFill>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latin typeface="Arial" charset="0"/>
              </a:rPr>
              <a:t>Stigmergic ant foraging</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rPr>
              <a:t>Consider a colony of ants</a:t>
            </a:r>
          </a:p>
          <a:p>
            <a:pPr eaLnBrk="1" fontAlgn="auto" hangingPunct="1">
              <a:spcAft>
                <a:spcPts val="0"/>
              </a:spcAft>
              <a:buFont typeface="Arial"/>
              <a:buChar char="•"/>
              <a:defRPr/>
            </a:pPr>
            <a:r>
              <a:rPr lang="en-US" dirty="0" smtClean="0">
                <a:ea typeface="+mn-ea"/>
              </a:rPr>
              <a:t>They need to find resources and bring them back to the nest</a:t>
            </a:r>
          </a:p>
          <a:p>
            <a:pPr eaLnBrk="1" fontAlgn="auto" hangingPunct="1">
              <a:spcAft>
                <a:spcPts val="0"/>
              </a:spcAft>
              <a:buFont typeface="Arial"/>
              <a:buChar char="•"/>
              <a:defRPr/>
            </a:pPr>
            <a:r>
              <a:rPr lang="en-US" dirty="0" smtClean="0">
                <a:ea typeface="+mn-ea"/>
              </a:rPr>
              <a:t>New resources may appear and old ones may disappear</a:t>
            </a:r>
          </a:p>
          <a:p>
            <a:pPr eaLnBrk="1" fontAlgn="auto" hangingPunct="1">
              <a:spcAft>
                <a:spcPts val="0"/>
              </a:spcAft>
              <a:buFont typeface="Arial"/>
              <a:buChar char="•"/>
              <a:defRPr/>
            </a:pPr>
            <a:r>
              <a:rPr lang="en-US" dirty="0" smtClean="0">
                <a:ea typeface="+mn-ea"/>
              </a:rPr>
              <a:t>Individual ants may disappear (die)</a:t>
            </a:r>
          </a:p>
          <a:p>
            <a:pPr eaLnBrk="1" fontAlgn="auto" hangingPunct="1">
              <a:spcAft>
                <a:spcPts val="0"/>
              </a:spcAft>
              <a:buFont typeface="Arial"/>
              <a:buChar char="•"/>
              <a:defRPr/>
            </a:pPr>
            <a:r>
              <a:rPr lang="en-US" dirty="0" smtClean="0">
                <a:ea typeface="+mn-ea"/>
              </a:rPr>
              <a:t>How to </a:t>
            </a:r>
            <a:r>
              <a:rPr lang="en-US" dirty="0" err="1" smtClean="0">
                <a:ea typeface="+mn-ea"/>
              </a:rPr>
              <a:t>organise</a:t>
            </a:r>
            <a:r>
              <a:rPr lang="en-US" dirty="0" smtClean="0">
                <a:ea typeface="+mn-ea"/>
              </a:rPr>
              <a:t> efficient logistics under these difficult conditions without central planning?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people matter</a:t>
            </a:r>
            <a:endParaRPr lang="en-US" dirty="0"/>
          </a:p>
        </p:txBody>
      </p:sp>
      <p:sp>
        <p:nvSpPr>
          <p:cNvPr id="3" name="Content Placeholder 2"/>
          <p:cNvSpPr>
            <a:spLocks noGrp="1"/>
          </p:cNvSpPr>
          <p:nvPr>
            <p:ph idx="1"/>
          </p:nvPr>
        </p:nvSpPr>
        <p:spPr/>
        <p:txBody>
          <a:bodyPr/>
          <a:lstStyle/>
          <a:p>
            <a:r>
              <a:rPr lang="en-US" dirty="0" smtClean="0"/>
              <a:t>Models of social phenomena are social theories</a:t>
            </a:r>
          </a:p>
          <a:p>
            <a:r>
              <a:rPr lang="en-US" dirty="0" smtClean="0"/>
              <a:t>Social theories matter because they influence how we interpret things and hence act</a:t>
            </a:r>
          </a:p>
          <a:p>
            <a:r>
              <a:rPr lang="en-US" dirty="0" smtClean="0"/>
              <a:t>So models change, not only reflect, the world </a:t>
            </a:r>
          </a:p>
          <a:p>
            <a:r>
              <a:rPr lang="en-US" dirty="0" smtClean="0"/>
              <a:t>Models influence the design of systems that change things</a:t>
            </a:r>
          </a:p>
          <a:p>
            <a:r>
              <a:rPr lang="en-US" dirty="0" smtClean="0"/>
              <a:t>You are already using social models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latin typeface="Arial" charset="0"/>
              </a:rPr>
              <a:t>Stigmergic foraging</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smtClean="0">
                <a:ea typeface="+mn-ea"/>
              </a:rPr>
              <a:t>Consider each ant follows this simple rule:</a:t>
            </a:r>
          </a:p>
          <a:p>
            <a:pPr lvl="1" eaLnBrk="1" fontAlgn="auto" hangingPunct="1">
              <a:spcAft>
                <a:spcPts val="0"/>
              </a:spcAft>
              <a:buFont typeface="Arial"/>
              <a:buChar char="–"/>
              <a:defRPr/>
            </a:pPr>
            <a:r>
              <a:rPr lang="en-US" dirty="0" smtClean="0">
                <a:ea typeface="+mn-ea"/>
              </a:rPr>
              <a:t>Leave nest and wander around randomly</a:t>
            </a:r>
          </a:p>
          <a:p>
            <a:pPr lvl="1" eaLnBrk="1" fontAlgn="auto" hangingPunct="1">
              <a:spcAft>
                <a:spcPts val="0"/>
              </a:spcAft>
              <a:buFont typeface="Arial"/>
              <a:buChar char="–"/>
              <a:defRPr/>
            </a:pPr>
            <a:r>
              <a:rPr lang="en-US" dirty="0" smtClean="0">
                <a:ea typeface="+mn-ea"/>
              </a:rPr>
              <a:t>If you detect a pheromone trail then follow it</a:t>
            </a:r>
          </a:p>
          <a:p>
            <a:pPr lvl="1" eaLnBrk="1" fontAlgn="auto" hangingPunct="1">
              <a:spcAft>
                <a:spcPts val="0"/>
              </a:spcAft>
              <a:buFont typeface="Arial"/>
              <a:buChar char="–"/>
              <a:defRPr/>
            </a:pPr>
            <a:r>
              <a:rPr lang="en-US" dirty="0" smtClean="0">
                <a:ea typeface="+mn-ea"/>
              </a:rPr>
              <a:t>If you bump into a resource</a:t>
            </a:r>
          </a:p>
          <a:p>
            <a:pPr lvl="2" eaLnBrk="1" fontAlgn="auto" hangingPunct="1">
              <a:spcAft>
                <a:spcPts val="0"/>
              </a:spcAft>
              <a:buFont typeface="Arial"/>
              <a:buChar char="•"/>
              <a:defRPr/>
            </a:pPr>
            <a:r>
              <a:rPr lang="en-US" dirty="0" smtClean="0">
                <a:ea typeface="+mn-ea"/>
              </a:rPr>
              <a:t>Pick it up</a:t>
            </a:r>
          </a:p>
          <a:p>
            <a:pPr lvl="2" eaLnBrk="1" fontAlgn="auto" hangingPunct="1">
              <a:spcAft>
                <a:spcPts val="0"/>
              </a:spcAft>
              <a:buFont typeface="Arial"/>
              <a:buChar char="•"/>
              <a:defRPr/>
            </a:pPr>
            <a:r>
              <a:rPr lang="en-US" dirty="0" smtClean="0">
                <a:ea typeface="+mn-ea"/>
              </a:rPr>
              <a:t>Deposit a pheromone trail behind you</a:t>
            </a:r>
          </a:p>
          <a:p>
            <a:pPr lvl="2" eaLnBrk="1" fontAlgn="auto" hangingPunct="1">
              <a:spcAft>
                <a:spcPts val="0"/>
              </a:spcAft>
              <a:buFont typeface="Arial"/>
              <a:buChar char="•"/>
              <a:defRPr/>
            </a:pPr>
            <a:r>
              <a:rPr lang="en-US" dirty="0" smtClean="0">
                <a:ea typeface="+mn-ea"/>
              </a:rPr>
              <a:t>Go back to nest</a:t>
            </a:r>
          </a:p>
          <a:p>
            <a:pPr eaLnBrk="1" fontAlgn="auto" hangingPunct="1">
              <a:spcAft>
                <a:spcPts val="0"/>
              </a:spcAft>
              <a:buFont typeface="Arial"/>
              <a:buChar char="•"/>
              <a:defRPr/>
            </a:pPr>
            <a:r>
              <a:rPr lang="en-US" dirty="0" smtClean="0">
                <a:ea typeface="+mn-ea"/>
              </a:rPr>
              <a:t>The pheromone trail is a signal left in the environment that other ants can follow</a:t>
            </a:r>
          </a:p>
          <a:p>
            <a:pPr eaLnBrk="1" fontAlgn="auto" hangingPunct="1">
              <a:spcAft>
                <a:spcPts val="0"/>
              </a:spcAft>
              <a:buFont typeface="Arial"/>
              <a:buChar char="•"/>
              <a:defRPr/>
            </a:pPr>
            <a:r>
              <a:rPr lang="en-US" dirty="0" smtClean="0">
                <a:ea typeface="+mn-ea"/>
              </a:rPr>
              <a:t>Over time it dissipates away leaving no trace</a:t>
            </a:r>
          </a:p>
          <a:p>
            <a:pPr eaLnBrk="1" fontAlgn="auto" hangingPunct="1">
              <a:spcAft>
                <a:spcPts val="0"/>
              </a:spcAft>
              <a:buFont typeface="Arial"/>
              <a:buNone/>
              <a:defRPr/>
            </a:pPr>
            <a:endParaRPr lang="en-US" dirty="0" smtClean="0">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dirty="0" err="1" smtClean="0">
                <a:ea typeface="+mj-ea"/>
              </a:rPr>
              <a:t>Stigmergic</a:t>
            </a:r>
            <a:r>
              <a:rPr lang="en-US" dirty="0" smtClean="0">
                <a:ea typeface="+mj-ea"/>
              </a:rPr>
              <a:t> ant foraging</a:t>
            </a:r>
          </a:p>
        </p:txBody>
      </p:sp>
      <p:pic>
        <p:nvPicPr>
          <p:cNvPr id="23555" name="Picture 3" descr="/Users/dave/home/study/laptop/money/expenses/london-dec-2010/presentation/iShowU-Capture4-ants1-grave.mov">
            <a:hlinkClick r:id="" action="ppaction://media"/>
          </p:cNvPr>
          <p:cNvPicPr/>
          <p:nvPr>
            <a:videoFile r:link="rId1"/>
          </p:nvPr>
        </p:nvPicPr>
        <p:blipFill>
          <a:blip r:embed="rId3"/>
          <a:srcRect/>
          <a:stretch>
            <a:fillRect/>
          </a:stretch>
        </p:blipFill>
        <p:spPr bwMode="auto">
          <a:xfrm>
            <a:off x="152400" y="838200"/>
            <a:ext cx="8845550" cy="5862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3555"/>
                                        </p:tgtEl>
                                      </p:cBhvr>
                                    </p:cmd>
                                  </p:childTnLst>
                                </p:cTn>
                              </p:par>
                            </p:childTnLst>
                          </p:cTn>
                        </p:par>
                      </p:childTnLst>
                    </p:cTn>
                  </p:par>
                </p:childTnLst>
              </p:cTn>
              <p:nextCondLst>
                <p:cond evt="onClick" delay="0">
                  <p:tgtEl>
                    <p:spTgt spid="23555"/>
                  </p:tgtEl>
                </p:cond>
              </p:nextCondLst>
            </p:seq>
            <p:video>
              <p:cMediaNode>
                <p:cTn id="7" fill="hold" display="0">
                  <p:stCondLst>
                    <p:cond delay="indefinite"/>
                  </p:stCondLst>
                  <p:endCondLst>
                    <p:cond evt="onNext" delay="0">
                      <p:tgtEl>
                        <p:sldTgt/>
                      </p:tgtEl>
                    </p:cond>
                    <p:cond evt="onPrev" delay="0">
                      <p:tgtEl>
                        <p:sldTgt/>
                      </p:tgtEl>
                    </p:cond>
                  </p:endCondLst>
                </p:cTn>
                <p:tgtEl>
                  <p:spTgt spid="23555"/>
                </p:tgtEl>
              </p:cMediaNode>
            </p:video>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792163"/>
          </a:xfrm>
        </p:spPr>
        <p:txBody>
          <a:bodyPr>
            <a:normAutofit/>
          </a:bodyPr>
          <a:lstStyle/>
          <a:p>
            <a:pPr eaLnBrk="1" hangingPunct="1"/>
            <a:r>
              <a:rPr lang="en-US" sz="2800" dirty="0" smtClean="0"/>
              <a:t>Governing the commons - </a:t>
            </a:r>
            <a:r>
              <a:rPr lang="en-US" sz="2800" dirty="0" err="1" smtClean="0"/>
              <a:t>Elinor</a:t>
            </a:r>
            <a:r>
              <a:rPr lang="en-US" sz="2800" dirty="0" smtClean="0"/>
              <a:t> </a:t>
            </a:r>
            <a:r>
              <a:rPr lang="en-US" sz="2800" dirty="0" err="1" smtClean="0"/>
              <a:t>Ostrom</a:t>
            </a:r>
            <a:r>
              <a:rPr lang="en-US" sz="2800" dirty="0" smtClean="0"/>
              <a:t> 1990 </a:t>
            </a:r>
            <a:endParaRPr lang="en-GB" sz="2800" dirty="0" smtClean="0"/>
          </a:p>
        </p:txBody>
      </p:sp>
      <p:sp>
        <p:nvSpPr>
          <p:cNvPr id="3" name="Content Placeholder 2"/>
          <p:cNvSpPr>
            <a:spLocks noGrp="1"/>
          </p:cNvSpPr>
          <p:nvPr>
            <p:ph idx="1"/>
          </p:nvPr>
        </p:nvSpPr>
        <p:spPr>
          <a:xfrm>
            <a:off x="152400" y="914400"/>
            <a:ext cx="8991600" cy="5943600"/>
          </a:xfrm>
        </p:spPr>
        <p:txBody>
          <a:bodyPr rtlCol="0">
            <a:noAutofit/>
          </a:bodyPr>
          <a:lstStyle/>
          <a:p>
            <a:pPr eaLnBrk="1" fontAlgn="auto" hangingPunct="1">
              <a:spcAft>
                <a:spcPts val="0"/>
              </a:spcAft>
              <a:buFont typeface="Arial"/>
              <a:buNone/>
              <a:defRPr/>
            </a:pPr>
            <a:r>
              <a:rPr lang="en-US" sz="2000" b="1" dirty="0" err="1" smtClean="0">
                <a:ea typeface="+mn-ea"/>
                <a:cs typeface="+mn-cs"/>
              </a:rPr>
              <a:t>Ostrom</a:t>
            </a:r>
            <a:r>
              <a:rPr lang="en-US" sz="2000" b="1" dirty="0" smtClean="0">
                <a:ea typeface="+mn-ea"/>
                <a:cs typeface="+mn-cs"/>
              </a:rPr>
              <a:t> identifies eight "design principles" of stable local common pool resource management:</a:t>
            </a:r>
          </a:p>
          <a:p>
            <a:pPr marL="514350" indent="-514350" eaLnBrk="1" fontAlgn="auto" hangingPunct="1">
              <a:spcAft>
                <a:spcPts val="0"/>
              </a:spcAft>
              <a:buFont typeface="+mj-lt"/>
              <a:buAutoNum type="arabicPeriod"/>
              <a:defRPr/>
            </a:pPr>
            <a:r>
              <a:rPr lang="en-US" sz="2000" dirty="0" smtClean="0">
                <a:ea typeface="+mn-ea"/>
                <a:cs typeface="+mn-cs"/>
              </a:rPr>
              <a:t>Clearly defined boundaries (effective exclusion of external </a:t>
            </a:r>
            <a:r>
              <a:rPr lang="en-US" sz="2000" dirty="0" err="1" smtClean="0">
                <a:ea typeface="+mn-ea"/>
                <a:cs typeface="+mn-cs"/>
              </a:rPr>
              <a:t>unentitled</a:t>
            </a:r>
            <a:r>
              <a:rPr lang="en-US" sz="2000" dirty="0" smtClean="0">
                <a:ea typeface="+mn-ea"/>
                <a:cs typeface="+mn-cs"/>
              </a:rPr>
              <a:t> parties);</a:t>
            </a:r>
          </a:p>
          <a:p>
            <a:pPr marL="514350" indent="-514350" eaLnBrk="1" fontAlgn="auto" hangingPunct="1">
              <a:spcAft>
                <a:spcPts val="0"/>
              </a:spcAft>
              <a:buFont typeface="+mj-lt"/>
              <a:buAutoNum type="arabicPeriod"/>
              <a:defRPr/>
            </a:pPr>
            <a:r>
              <a:rPr lang="en-US" sz="2000" dirty="0" smtClean="0">
                <a:ea typeface="+mn-ea"/>
                <a:cs typeface="+mn-cs"/>
              </a:rPr>
              <a:t>Rules regarding the appropriation and provision of common resources are adapted to local conditions;</a:t>
            </a:r>
          </a:p>
          <a:p>
            <a:pPr marL="514350" indent="-514350" eaLnBrk="1" fontAlgn="auto" hangingPunct="1">
              <a:spcAft>
                <a:spcPts val="0"/>
              </a:spcAft>
              <a:buFont typeface="+mj-lt"/>
              <a:buAutoNum type="arabicPeriod"/>
              <a:defRPr/>
            </a:pPr>
            <a:r>
              <a:rPr lang="en-US" sz="2000" dirty="0" smtClean="0">
                <a:ea typeface="+mn-ea"/>
                <a:cs typeface="+mn-cs"/>
              </a:rPr>
              <a:t>Collective-choice arrangements allow most resource appropriators to participate in the decision-making process;</a:t>
            </a:r>
          </a:p>
          <a:p>
            <a:pPr marL="514350" indent="-514350" eaLnBrk="1" fontAlgn="auto" hangingPunct="1">
              <a:spcAft>
                <a:spcPts val="0"/>
              </a:spcAft>
              <a:buFont typeface="+mj-lt"/>
              <a:buAutoNum type="arabicPeriod"/>
              <a:defRPr/>
            </a:pPr>
            <a:r>
              <a:rPr lang="en-US" sz="2000" dirty="0" smtClean="0">
                <a:ea typeface="+mn-ea"/>
                <a:cs typeface="+mn-cs"/>
              </a:rPr>
              <a:t>Effective monitoring by monitors who are part of or accountable to the appropriators;</a:t>
            </a:r>
          </a:p>
          <a:p>
            <a:pPr marL="514350" indent="-514350" eaLnBrk="1" fontAlgn="auto" hangingPunct="1">
              <a:spcAft>
                <a:spcPts val="0"/>
              </a:spcAft>
              <a:buFont typeface="+mj-lt"/>
              <a:buAutoNum type="arabicPeriod"/>
              <a:defRPr/>
            </a:pPr>
            <a:r>
              <a:rPr lang="en-US" sz="2000" dirty="0" smtClean="0">
                <a:ea typeface="+mn-ea"/>
                <a:cs typeface="+mn-cs"/>
              </a:rPr>
              <a:t>There is a scale of graduated sanctions for resource appropriators who violate community rules;</a:t>
            </a:r>
          </a:p>
          <a:p>
            <a:pPr marL="514350" indent="-514350" eaLnBrk="1" fontAlgn="auto" hangingPunct="1">
              <a:spcAft>
                <a:spcPts val="0"/>
              </a:spcAft>
              <a:buFont typeface="+mj-lt"/>
              <a:buAutoNum type="arabicPeriod"/>
              <a:defRPr/>
            </a:pPr>
            <a:r>
              <a:rPr lang="en-US" sz="2000" dirty="0" smtClean="0">
                <a:ea typeface="+mn-ea"/>
                <a:cs typeface="+mn-cs"/>
              </a:rPr>
              <a:t>Mechanisms of conflict resolution are cheap and of easy access;</a:t>
            </a:r>
          </a:p>
          <a:p>
            <a:pPr marL="514350" indent="-514350" eaLnBrk="1" fontAlgn="auto" hangingPunct="1">
              <a:spcAft>
                <a:spcPts val="0"/>
              </a:spcAft>
              <a:buFont typeface="+mj-lt"/>
              <a:buAutoNum type="arabicPeriod"/>
              <a:defRPr/>
            </a:pPr>
            <a:r>
              <a:rPr lang="en-US" sz="2000" dirty="0" smtClean="0">
                <a:ea typeface="+mn-ea"/>
                <a:cs typeface="+mn-cs"/>
              </a:rPr>
              <a:t>The self-determination of the community is recognized by higher-level authorities;</a:t>
            </a:r>
          </a:p>
          <a:p>
            <a:pPr marL="514350" indent="-514350" eaLnBrk="1" fontAlgn="auto" hangingPunct="1">
              <a:spcAft>
                <a:spcPts val="0"/>
              </a:spcAft>
              <a:buFont typeface="+mj-lt"/>
              <a:buAutoNum type="arabicPeriod"/>
              <a:defRPr/>
            </a:pPr>
            <a:r>
              <a:rPr lang="en-US" sz="2000" dirty="0" smtClean="0">
                <a:ea typeface="+mn-ea"/>
                <a:cs typeface="+mn-cs"/>
              </a:rPr>
              <a:t>In the case of larger common-pool resources: organization in the form of multiple layers of nested enterprises, with small local </a:t>
            </a:r>
            <a:r>
              <a:rPr lang="en-US" sz="2000" dirty="0" err="1" smtClean="0">
                <a:ea typeface="+mn-ea"/>
                <a:cs typeface="+mn-cs"/>
              </a:rPr>
              <a:t>CPRs</a:t>
            </a:r>
            <a:r>
              <a:rPr lang="en-US" sz="2000" dirty="0" smtClean="0">
                <a:ea typeface="+mn-ea"/>
                <a:cs typeface="+mn-cs"/>
              </a:rPr>
              <a:t> at the base level.</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Group Selection Models</a:t>
            </a:r>
          </a:p>
        </p:txBody>
      </p:sp>
      <p:sp>
        <p:nvSpPr>
          <p:cNvPr id="21507" name="Rectangle 3"/>
          <p:cNvSpPr>
            <a:spLocks noGrp="1" noChangeArrowheads="1"/>
          </p:cNvSpPr>
          <p:nvPr>
            <p:ph type="body" idx="1"/>
          </p:nvPr>
        </p:nvSpPr>
        <p:spPr/>
        <p:txBody>
          <a:bodyPr/>
          <a:lstStyle/>
          <a:p>
            <a:r>
              <a:rPr lang="en-GB"/>
              <a:t>Recent models of “group selection”</a:t>
            </a:r>
          </a:p>
          <a:p>
            <a:r>
              <a:rPr lang="en-GB"/>
              <a:t>Based on individual selection</a:t>
            </a:r>
          </a:p>
          <a:p>
            <a:r>
              <a:rPr lang="en-GB"/>
              <a:t>Producing dynamic social structures</a:t>
            </a:r>
          </a:p>
          <a:p>
            <a:r>
              <a:rPr lang="en-GB"/>
              <a:t>Limit free-riding</a:t>
            </a:r>
          </a:p>
          <a:p>
            <a:r>
              <a:rPr lang="en-GB"/>
              <a:t>Increasingly group-level performance</a:t>
            </a:r>
          </a:p>
          <a:p>
            <a:r>
              <a:rPr lang="en-GB"/>
              <a:t>Don’t require reciprocity</a:t>
            </a:r>
          </a:p>
          <a:p>
            <a:r>
              <a:rPr lang="en-GB"/>
              <a:t>Could be very useful in P2P</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GB"/>
              <a:t>Evolutionary Group Selection Models</a:t>
            </a:r>
          </a:p>
        </p:txBody>
      </p:sp>
      <p:sp>
        <p:nvSpPr>
          <p:cNvPr id="23555" name="Rectangle 3"/>
          <p:cNvSpPr>
            <a:spLocks noGrp="1" noChangeArrowheads="1"/>
          </p:cNvSpPr>
          <p:nvPr>
            <p:ph type="body" idx="1"/>
          </p:nvPr>
        </p:nvSpPr>
        <p:spPr/>
        <p:txBody>
          <a:bodyPr/>
          <a:lstStyle/>
          <a:p>
            <a:pPr>
              <a:lnSpc>
                <a:spcPct val="90000"/>
              </a:lnSpc>
              <a:buClr>
                <a:schemeClr val="tx1"/>
              </a:buClr>
            </a:pPr>
            <a:r>
              <a:rPr lang="en-GB" sz="2600" i="1"/>
              <a:t>Group boundary</a:t>
            </a:r>
            <a:r>
              <a:rPr lang="en-GB" sz="2600"/>
              <a:t> - a mechanism which restricts interactions between agents such that the population is partitioned into groups </a:t>
            </a:r>
          </a:p>
          <a:p>
            <a:pPr>
              <a:lnSpc>
                <a:spcPct val="90000"/>
              </a:lnSpc>
              <a:buClr>
                <a:schemeClr val="tx1"/>
              </a:buClr>
            </a:pPr>
            <a:r>
              <a:rPr lang="en-GB" sz="2600" i="1"/>
              <a:t>Group formation</a:t>
            </a:r>
            <a:r>
              <a:rPr lang="en-GB" sz="2600"/>
              <a:t> - a process which forms groups dynamically in the population</a:t>
            </a:r>
          </a:p>
          <a:p>
            <a:pPr>
              <a:lnSpc>
                <a:spcPct val="90000"/>
              </a:lnSpc>
              <a:buClr>
                <a:schemeClr val="tx1"/>
              </a:buClr>
            </a:pPr>
            <a:r>
              <a:rPr lang="en-GB" sz="2600" i="1"/>
              <a:t>Migration</a:t>
            </a:r>
            <a:r>
              <a:rPr lang="en-GB" sz="2600"/>
              <a:t> - a process by which agents may move between different groups</a:t>
            </a:r>
          </a:p>
          <a:p>
            <a:pPr>
              <a:lnSpc>
                <a:spcPct val="90000"/>
              </a:lnSpc>
              <a:buClr>
                <a:schemeClr val="tx1"/>
              </a:buClr>
            </a:pPr>
            <a:r>
              <a:rPr lang="en-GB" sz="2600" i="1"/>
              <a:t>Conditions</a:t>
            </a:r>
            <a:r>
              <a:rPr lang="en-GB" sz="2600"/>
              <a:t> - cost / benefit ratio of individual interactions and other conditions which are sufficient for producing group-level selection </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9" name="Picture 3" descr="&#10;gs-tag.pdf                                                     00000291WINXP-HD                       8EF45680:"/>
          <p:cNvPicPr>
            <a:picLocks noChangeAspect="1" noChangeArrowheads="1"/>
          </p:cNvPicPr>
          <p:nvPr/>
        </p:nvPicPr>
        <p:blipFill>
          <a:blip r:embed="rId2"/>
          <a:srcRect/>
          <a:stretch>
            <a:fillRect/>
          </a:stretch>
        </p:blipFill>
        <p:spPr bwMode="auto">
          <a:xfrm>
            <a:off x="457200" y="533400"/>
            <a:ext cx="8291513" cy="2989263"/>
          </a:xfrm>
          <a:prstGeom prst="rect">
            <a:avLst/>
          </a:prstGeom>
          <a:noFill/>
        </p:spPr>
      </p:pic>
      <p:sp>
        <p:nvSpPr>
          <p:cNvPr id="24580" name="Rectangle 4"/>
          <p:cNvSpPr>
            <a:spLocks noChangeArrowheads="1"/>
          </p:cNvSpPr>
          <p:nvPr/>
        </p:nvSpPr>
        <p:spPr bwMode="auto">
          <a:xfrm>
            <a:off x="381000" y="3886200"/>
            <a:ext cx="8382000" cy="164465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GB" sz="1700">
                <a:latin typeface="Arial" charset="0"/>
              </a:rPr>
              <a:t>Schematic of the evolution of groups in the tag model. Three generations (a-c) are shown. White individuals are pro-social (altruistic), black are selfish. Individuals sharing the same tag are shown clustered and bounded by large circles. Arrows indicate group linage. When </a:t>
            </a:r>
            <a:r>
              <a:rPr lang="en-GB" sz="1700" b="1" i="1">
                <a:latin typeface="Arial" charset="0"/>
              </a:rPr>
              <a:t>b</a:t>
            </a:r>
            <a:r>
              <a:rPr lang="en-GB" sz="1700">
                <a:latin typeface="Arial" charset="0"/>
              </a:rPr>
              <a:t> is the benefit a pro-social agent can confer on another and </a:t>
            </a:r>
            <a:r>
              <a:rPr lang="en-GB" sz="1700" b="1" i="1">
                <a:latin typeface="Arial" charset="0"/>
              </a:rPr>
              <a:t>c</a:t>
            </a:r>
            <a:r>
              <a:rPr lang="en-GB" sz="1700">
                <a:latin typeface="Arial" charset="0"/>
              </a:rPr>
              <a:t> is the cost to that agent then the condition for group selection of pro-social groups is: </a:t>
            </a:r>
            <a:r>
              <a:rPr lang="en-GB" sz="1700" b="1" i="1">
                <a:latin typeface="Arial" charset="0"/>
              </a:rPr>
              <a:t>b &gt; c and mt &gt;&gt; ms</a:t>
            </a:r>
          </a:p>
        </p:txBody>
      </p:sp>
      <p:sp>
        <p:nvSpPr>
          <p:cNvPr id="24581" name="Text Box 5"/>
          <p:cNvSpPr txBox="1">
            <a:spLocks noChangeArrowheads="1"/>
          </p:cNvSpPr>
          <p:nvPr/>
        </p:nvSpPr>
        <p:spPr bwMode="auto">
          <a:xfrm>
            <a:off x="457200" y="5867400"/>
            <a:ext cx="7239000" cy="350838"/>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700">
                <a:latin typeface="Arial" charset="0"/>
              </a:rPr>
              <a:t>Riolo, Axelrod, Cohen, Holland, Hales, Edmonds…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810000"/>
            <a:ext cx="8670925" cy="852488"/>
          </a:xfrm>
          <a:prstGeom prst="rect">
            <a:avLst/>
          </a:prstGeom>
          <a:noFill/>
          <a:ln w="9525">
            <a:noFill/>
            <a:miter lim="800000"/>
            <a:headEnd/>
            <a:tailEnd/>
          </a:ln>
          <a:effectLst/>
        </p:spPr>
        <p:txBody>
          <a:bodyPr lIns="77367" tIns="38684" rIns="77367" bIns="38684">
            <a:prstTxWarp prst="textNoShape">
              <a:avLst/>
            </a:prstTxWarp>
            <a:spAutoFit/>
          </a:bodyPr>
          <a:lstStyle/>
          <a:p>
            <a:pPr algn="ctr" defTabSz="644525" eaLnBrk="0" hangingPunct="0"/>
            <a:r>
              <a:rPr lang="en-GB" sz="1700">
                <a:latin typeface="Arial" charset="0"/>
              </a:rPr>
              <a:t>Schematic of the evolution of groups in the network-rewire model. Three generations (a-c) are shown. Altruism selected when:</a:t>
            </a:r>
            <a:r>
              <a:rPr lang="en-GB" sz="1700" b="1" i="1">
                <a:latin typeface="Arial" charset="0"/>
              </a:rPr>
              <a:t>b &gt; c and mt &gt;&gt; ms. </a:t>
            </a:r>
            <a:r>
              <a:rPr lang="en-GB" sz="1700">
                <a:latin typeface="Arial" charset="0"/>
              </a:rPr>
              <a:t>When </a:t>
            </a:r>
            <a:r>
              <a:rPr lang="en-GB" sz="1700" b="1" i="1">
                <a:latin typeface="Arial" charset="0"/>
              </a:rPr>
              <a:t>t = 1</a:t>
            </a:r>
            <a:r>
              <a:rPr lang="en-GB" sz="1700">
                <a:latin typeface="Arial" charset="0"/>
              </a:rPr>
              <a:t>, get disconnected components, when </a:t>
            </a:r>
            <a:r>
              <a:rPr lang="en-GB" sz="1700" b="1" i="1">
                <a:latin typeface="Arial" charset="0"/>
              </a:rPr>
              <a:t>1 &gt; t &gt; 0.5</a:t>
            </a:r>
            <a:r>
              <a:rPr lang="en-GB" sz="1700">
                <a:latin typeface="Arial" charset="0"/>
              </a:rPr>
              <a:t>, get small-world networks </a:t>
            </a:r>
          </a:p>
        </p:txBody>
      </p:sp>
      <p:pic>
        <p:nvPicPr>
          <p:cNvPr id="26627" name="Picture 3" descr="gs-net2.pdf                                                    00000291WINXP-HD                       8EF45680:"/>
          <p:cNvPicPr>
            <a:picLocks noChangeAspect="1" noChangeArrowheads="1"/>
          </p:cNvPicPr>
          <p:nvPr/>
        </p:nvPicPr>
        <p:blipFill>
          <a:blip r:embed="rId2"/>
          <a:srcRect/>
          <a:stretch>
            <a:fillRect/>
          </a:stretch>
        </p:blipFill>
        <p:spPr bwMode="auto">
          <a:xfrm>
            <a:off x="457200" y="457200"/>
            <a:ext cx="8291513" cy="3011488"/>
          </a:xfrm>
          <a:prstGeom prst="rect">
            <a:avLst/>
          </a:prstGeom>
          <a:noFill/>
        </p:spPr>
      </p:pic>
      <p:sp>
        <p:nvSpPr>
          <p:cNvPr id="26628" name="Rectangle 4"/>
          <p:cNvSpPr>
            <a:spLocks noChangeArrowheads="1"/>
          </p:cNvSpPr>
          <p:nvPr/>
        </p:nvSpPr>
        <p:spPr bwMode="auto">
          <a:xfrm>
            <a:off x="609600" y="5105400"/>
            <a:ext cx="7923213" cy="1370013"/>
          </a:xfrm>
          <a:prstGeom prst="rect">
            <a:avLst/>
          </a:prstGeom>
          <a:noFill/>
          <a:ln w="9525">
            <a:noFill/>
            <a:miter lim="800000"/>
            <a:headEnd/>
            <a:tailEnd/>
          </a:ln>
          <a:effectLst/>
        </p:spPr>
        <p:txBody>
          <a:bodyPr lIns="77367" tIns="38684" rIns="77367" bIns="38684">
            <a:prstTxWarp prst="textNoShape">
              <a:avLst/>
            </a:prstTxWarp>
            <a:spAutoFit/>
          </a:bodyPr>
          <a:lstStyle/>
          <a:p>
            <a:pPr defTabSz="644525" eaLnBrk="0" hangingPunct="0"/>
            <a:r>
              <a:rPr lang="en-GB" sz="1700" i="1">
                <a:latin typeface="Arial" charset="0"/>
              </a:rPr>
              <a:t>Hales, D. &amp; Arteconi, S. (2006) Article: SLACER: A Self-Organizing Protocol for Coordination in P2P Networks. IEEE Intelligent Systems, 21(2):29-35</a:t>
            </a:r>
          </a:p>
          <a:p>
            <a:pPr defTabSz="644525" eaLnBrk="0" hangingPunct="0"/>
            <a:endParaRPr lang="en-GB" sz="1700" i="1">
              <a:latin typeface="Arial" charset="0"/>
            </a:endParaRPr>
          </a:p>
          <a:p>
            <a:pPr defTabSz="644525" eaLnBrk="0" hangingPunct="0"/>
            <a:r>
              <a:rPr lang="en-GB" sz="1700" i="1">
                <a:latin typeface="Arial" charset="0"/>
              </a:rPr>
              <a:t>Santos F. C., Pacheco J. M., Lenaerts T. (2006) Cooperation prevails when individuals adjust their social ties. PLoS Comput Biol 2(10)</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657600"/>
            <a:ext cx="7718425" cy="852488"/>
          </a:xfrm>
          <a:prstGeom prst="rect">
            <a:avLst/>
          </a:prstGeom>
          <a:noFill/>
          <a:ln w="9525">
            <a:noFill/>
            <a:miter lim="800000"/>
            <a:headEnd/>
            <a:tailEnd/>
          </a:ln>
          <a:effectLst/>
        </p:spPr>
        <p:txBody>
          <a:bodyPr lIns="77367" tIns="38684" rIns="77367" bIns="38684">
            <a:prstTxWarp prst="textNoShape">
              <a:avLst/>
            </a:prstTxWarp>
            <a:spAutoFit/>
          </a:bodyPr>
          <a:lstStyle/>
          <a:p>
            <a:pPr algn="ctr" defTabSz="644525" eaLnBrk="0" hangingPunct="0"/>
            <a:r>
              <a:rPr lang="en-GB" sz="1700">
                <a:latin typeface="Arial" charset="0"/>
              </a:rPr>
              <a:t>Schematic of the evolution of in the group-splitting model. Three generations (a-c) are shown. Altruism is selected if the population is partitioned into </a:t>
            </a:r>
            <a:r>
              <a:rPr lang="en-GB" sz="1700" b="1" i="1">
                <a:latin typeface="Arial" charset="0"/>
              </a:rPr>
              <a:t>m</a:t>
            </a:r>
            <a:r>
              <a:rPr lang="en-GB" sz="1700">
                <a:latin typeface="Arial" charset="0"/>
              </a:rPr>
              <a:t> groups of maximum size </a:t>
            </a:r>
            <a:r>
              <a:rPr lang="en-GB" sz="1700" b="1" i="1">
                <a:latin typeface="Arial" charset="0"/>
              </a:rPr>
              <a:t>n</a:t>
            </a:r>
            <a:r>
              <a:rPr lang="en-GB" sz="1700">
                <a:latin typeface="Arial" charset="0"/>
              </a:rPr>
              <a:t> and </a:t>
            </a:r>
            <a:r>
              <a:rPr lang="en-GB" sz="1700" b="1" i="1">
                <a:latin typeface="Arial" charset="0"/>
              </a:rPr>
              <a:t>b / c &gt; 1 + n / m. </a:t>
            </a:r>
          </a:p>
        </p:txBody>
      </p:sp>
      <p:pic>
        <p:nvPicPr>
          <p:cNvPr id="27651" name="Picture 3" descr="&#10;gs-split2.pdf                                                  00000291WINXP-HD                       8EF45680:"/>
          <p:cNvPicPr>
            <a:picLocks noChangeAspect="1" noChangeArrowheads="1"/>
          </p:cNvPicPr>
          <p:nvPr/>
        </p:nvPicPr>
        <p:blipFill>
          <a:blip r:embed="rId2"/>
          <a:srcRect/>
          <a:stretch>
            <a:fillRect/>
          </a:stretch>
        </p:blipFill>
        <p:spPr bwMode="auto">
          <a:xfrm>
            <a:off x="457200" y="381000"/>
            <a:ext cx="8335963" cy="3036888"/>
          </a:xfrm>
          <a:prstGeom prst="rect">
            <a:avLst/>
          </a:prstGeom>
          <a:noFill/>
        </p:spPr>
      </p:pic>
      <p:sp>
        <p:nvSpPr>
          <p:cNvPr id="27652" name="Rectangle 4"/>
          <p:cNvSpPr>
            <a:spLocks noChangeArrowheads="1"/>
          </p:cNvSpPr>
          <p:nvPr/>
        </p:nvSpPr>
        <p:spPr bwMode="auto">
          <a:xfrm>
            <a:off x="609600" y="5715000"/>
            <a:ext cx="7772400" cy="852488"/>
          </a:xfrm>
          <a:prstGeom prst="rect">
            <a:avLst/>
          </a:prstGeom>
          <a:noFill/>
          <a:ln w="9525">
            <a:noFill/>
            <a:miter lim="800000"/>
            <a:headEnd/>
            <a:tailEnd/>
          </a:ln>
          <a:effectLst/>
        </p:spPr>
        <p:txBody>
          <a:bodyPr lIns="77367" tIns="38684" rIns="77367" bIns="38684">
            <a:prstTxWarp prst="textNoShape">
              <a:avLst/>
            </a:prstTxWarp>
            <a:spAutoFit/>
          </a:bodyPr>
          <a:lstStyle/>
          <a:p>
            <a:pPr defTabSz="644525" eaLnBrk="0" hangingPunct="0"/>
            <a:r>
              <a:rPr lang="en-GB" sz="1700" i="1">
                <a:latin typeface="Arial" charset="0"/>
              </a:rPr>
              <a:t>Traulsen, A. &amp; Nowak, M. A. (2006). Evolution of cooperation by multilevel selection. Proceedings of the National Academy of Sciences 130(29):10952-10955.</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SLAC: Network re-wire P2P model</a:t>
            </a:r>
          </a:p>
        </p:txBody>
      </p:sp>
      <p:sp>
        <p:nvSpPr>
          <p:cNvPr id="28675" name="Rectangle 3"/>
          <p:cNvSpPr>
            <a:spLocks noGrp="1" noChangeArrowheads="1"/>
          </p:cNvSpPr>
          <p:nvPr>
            <p:ph type="body" idx="1"/>
          </p:nvPr>
        </p:nvSpPr>
        <p:spPr/>
        <p:txBody>
          <a:bodyPr/>
          <a:lstStyle/>
          <a:p>
            <a:pPr>
              <a:lnSpc>
                <a:spcPct val="90000"/>
              </a:lnSpc>
              <a:buClr>
                <a:schemeClr val="tx1"/>
              </a:buClr>
              <a:buSzPct val="95000"/>
            </a:pPr>
            <a:r>
              <a:rPr lang="it-IT" sz="2800"/>
              <a:t>Agents = nodes in a P2P overlay network</a:t>
            </a:r>
          </a:p>
          <a:p>
            <a:pPr>
              <a:lnSpc>
                <a:spcPct val="90000"/>
              </a:lnSpc>
              <a:buClr>
                <a:schemeClr val="tx1"/>
              </a:buClr>
              <a:buSzPct val="95000"/>
            </a:pPr>
            <a:r>
              <a:rPr lang="it-IT" sz="2800"/>
              <a:t>Each node links to some neighbors (view) in overlay</a:t>
            </a:r>
          </a:p>
          <a:p>
            <a:pPr>
              <a:lnSpc>
                <a:spcPct val="90000"/>
              </a:lnSpc>
              <a:buClr>
                <a:schemeClr val="tx1"/>
              </a:buClr>
              <a:buSzPct val="95000"/>
            </a:pPr>
            <a:r>
              <a:rPr lang="it-IT" sz="2800"/>
              <a:t>Assume:</a:t>
            </a:r>
          </a:p>
          <a:p>
            <a:pPr lvl="1">
              <a:lnSpc>
                <a:spcPct val="90000"/>
              </a:lnSpc>
              <a:buClr>
                <a:schemeClr val="tx1"/>
              </a:buClr>
              <a:buSzPct val="95000"/>
              <a:buFontTx/>
              <a:buChar char="•"/>
            </a:pPr>
            <a:r>
              <a:rPr lang="it-IT" sz="2400"/>
              <a:t>Interaction between neighbors to achive some application task</a:t>
            </a:r>
          </a:p>
          <a:p>
            <a:pPr lvl="1">
              <a:lnSpc>
                <a:spcPct val="90000"/>
              </a:lnSpc>
              <a:buClr>
                <a:schemeClr val="tx1"/>
              </a:buClr>
              <a:buSzPct val="95000"/>
              <a:buFontTx/>
              <a:buChar char="•"/>
            </a:pPr>
            <a:r>
              <a:rPr lang="it-IT" sz="2400"/>
              <a:t>Behavior: Application behavior (i.e. share files or leech files, cooperate or defect)</a:t>
            </a:r>
          </a:p>
          <a:p>
            <a:pPr lvl="1">
              <a:lnSpc>
                <a:spcPct val="90000"/>
              </a:lnSpc>
              <a:buClr>
                <a:schemeClr val="tx1"/>
              </a:buClr>
              <a:buSzPct val="95000"/>
              <a:buFontTx/>
              <a:buChar char="•"/>
            </a:pPr>
            <a:r>
              <a:rPr lang="it-IT" sz="2400"/>
              <a:t>Utility: Evaluated at application level (i.e. number of files downloaded, performace metric)</a:t>
            </a:r>
            <a:endParaRPr lang="en-GB"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SLAC algorithm</a:t>
            </a:r>
          </a:p>
        </p:txBody>
      </p:sp>
      <p:sp>
        <p:nvSpPr>
          <p:cNvPr id="29700" name="Rectangle 4"/>
          <p:cNvSpPr>
            <a:spLocks noChangeArrowheads="1"/>
          </p:cNvSpPr>
          <p:nvPr/>
        </p:nvSpPr>
        <p:spPr bwMode="auto">
          <a:xfrm>
            <a:off x="457200" y="1752600"/>
            <a:ext cx="8305800" cy="4724400"/>
          </a:xfrm>
          <a:prstGeom prst="rect">
            <a:avLst/>
          </a:prstGeom>
          <a:solidFill>
            <a:srgbClr val="FFFFFF"/>
          </a:solidFill>
          <a:ln w="9525">
            <a:noFill/>
            <a:miter lim="800000"/>
            <a:headEnd/>
            <a:tailEnd/>
          </a:ln>
        </p:spPr>
        <p:txBody>
          <a:bodyPr lIns="86202" tIns="43101" rIns="35918" bIns="43101" anchor="ctr">
            <a:prstTxWarp prst="textNoShape">
              <a:avLst/>
            </a:prstTxWarp>
          </a:bodyPr>
          <a:lstStyle/>
          <a:p>
            <a:pPr marL="171450" defTabSz="773113">
              <a:spcBef>
                <a:spcPct val="20000"/>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a:latin typeface="Arial" charset="0"/>
              </a:rPr>
              <a:t>Each node </a:t>
            </a:r>
            <a:r>
              <a:rPr lang="en-US" i="1">
                <a:latin typeface="Arial" charset="0"/>
              </a:rPr>
              <a:t>p</a:t>
            </a:r>
            <a:r>
              <a:rPr lang="en-US">
                <a:latin typeface="Arial" charset="0"/>
              </a:rPr>
              <a:t> periodically executes the following:</a:t>
            </a:r>
          </a:p>
          <a:p>
            <a:pPr marL="171450" defTabSz="773113">
              <a:spcBef>
                <a:spcPct val="20000"/>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endParaRPr lang="en-US" u="sng">
              <a:latin typeface="Arial" charset="0"/>
            </a:endParaRPr>
          </a:p>
          <a:p>
            <a:pPr marL="171450" defTabSz="773113">
              <a:spcBef>
                <a:spcPts val="850"/>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i="1">
                <a:latin typeface="Arial" charset="0"/>
              </a:rPr>
              <a:t>q</a:t>
            </a:r>
            <a:r>
              <a:rPr lang="en-US">
                <a:latin typeface="Arial" charset="0"/>
              </a:rPr>
              <a:t> = SelectRandomPeer()</a:t>
            </a:r>
          </a:p>
          <a:p>
            <a:pPr marL="1714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b="1">
                <a:latin typeface="Arial" charset="0"/>
              </a:rPr>
              <a:t>if</a:t>
            </a:r>
            <a:r>
              <a:rPr lang="en-US">
                <a:latin typeface="Arial" charset="0"/>
              </a:rPr>
              <a:t> utility</a:t>
            </a:r>
            <a:r>
              <a:rPr lang="en-US" i="1" baseline="-6000">
                <a:latin typeface="Arial" charset="0"/>
              </a:rPr>
              <a:t>q</a:t>
            </a:r>
            <a:r>
              <a:rPr lang="en-US">
                <a:latin typeface="Arial" charset="0"/>
              </a:rPr>
              <a:t> &gt; utility</a:t>
            </a:r>
            <a:r>
              <a:rPr lang="en-US" i="1" baseline="-6000">
                <a:latin typeface="Arial" charset="0"/>
              </a:rPr>
              <a:t>p</a:t>
            </a:r>
            <a:endParaRPr lang="en-US" i="1">
              <a:latin typeface="Arial" charset="0"/>
            </a:endParaRPr>
          </a:p>
          <a:p>
            <a:pPr marL="1601788" lvl="1" indent="-1841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a:latin typeface="Arial" charset="0"/>
              </a:rPr>
              <a:t>drop all current links</a:t>
            </a:r>
          </a:p>
          <a:p>
            <a:pPr marL="1601788" lvl="1" indent="-1841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i="1">
                <a:latin typeface="Arial" charset="0"/>
              </a:rPr>
              <a:t>link</a:t>
            </a:r>
            <a:r>
              <a:rPr lang="en-US">
                <a:latin typeface="Arial" charset="0"/>
              </a:rPr>
              <a:t> to node </a:t>
            </a:r>
            <a:r>
              <a:rPr lang="en-US" i="1">
                <a:latin typeface="Arial" charset="0"/>
              </a:rPr>
              <a:t>q</a:t>
            </a:r>
            <a:r>
              <a:rPr lang="en-US">
                <a:latin typeface="Arial" charset="0"/>
              </a:rPr>
              <a:t> and copy its strategy and links</a:t>
            </a:r>
          </a:p>
          <a:p>
            <a:pPr marL="1601788" lvl="1" indent="-1841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i="1">
                <a:latin typeface="Arial" charset="0"/>
              </a:rPr>
              <a:t>mutate</a:t>
            </a:r>
            <a:r>
              <a:rPr lang="en-US">
                <a:latin typeface="Arial" charset="0"/>
              </a:rPr>
              <a:t> (with low probability) strategy and links</a:t>
            </a:r>
          </a:p>
          <a:p>
            <a:pPr marL="1714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b="1">
                <a:latin typeface="Arial" charset="0"/>
              </a:rPr>
              <a:t>fi</a:t>
            </a:r>
            <a:endParaRPr lang="en-US">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t>Quote:</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None/>
              <a:defRPr/>
            </a:pPr>
            <a:r>
              <a:rPr lang="en-GB" i="1" dirty="0" smtClean="0">
                <a:ea typeface="+mn-ea"/>
                <a:cs typeface="+mn-cs"/>
              </a:rPr>
              <a:t>“The ideas of economists and political philosophers, both when they are right and when they are wrong, are more powerful than is commonly understood. Indeed the world is ruled by little else. Practical men, who believe themselves to be quite exempt from any intellectual influence, are usually the slaves of some defunct economist.”</a:t>
            </a:r>
          </a:p>
          <a:p>
            <a:pPr eaLnBrk="1" fontAlgn="auto" hangingPunct="1">
              <a:spcAft>
                <a:spcPts val="0"/>
              </a:spcAft>
              <a:buFont typeface="Arial"/>
              <a:buNone/>
              <a:defRPr/>
            </a:pPr>
            <a:r>
              <a:rPr lang="en-GB" i="1" dirty="0" smtClean="0">
                <a:solidFill>
                  <a:schemeClr val="bg1">
                    <a:lumMod val="50000"/>
                  </a:schemeClr>
                </a:solidFill>
                <a:ea typeface="+mn-ea"/>
                <a:cs typeface="+mn-cs"/>
              </a:rPr>
              <a:t>John Maynard Keynes (English economist, journalist, and financier, 1883-1946)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3"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4"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5"/>
          <p:cNvGrpSpPr>
            <a:grpSpLocks/>
          </p:cNvGrpSpPr>
          <p:nvPr/>
        </p:nvGrpSpPr>
        <p:grpSpPr bwMode="auto">
          <a:xfrm>
            <a:off x="1519238" y="1930400"/>
            <a:ext cx="2560637" cy="3213100"/>
            <a:chOff x="0" y="0"/>
            <a:chExt cx="1791" cy="2248"/>
          </a:xfrm>
        </p:grpSpPr>
        <p:sp>
          <p:nvSpPr>
            <p:cNvPr id="30726" name="Line 6"/>
            <p:cNvSpPr>
              <a:spLocks noChangeShapeType="1"/>
            </p:cNvSpPr>
            <p:nvPr/>
          </p:nvSpPr>
          <p:spPr bwMode="auto">
            <a:xfrm flipH="1">
              <a:off x="1592" y="0"/>
              <a:ext cx="199" cy="108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7" name="Line 7"/>
            <p:cNvSpPr>
              <a:spLocks noChangeShapeType="1"/>
            </p:cNvSpPr>
            <p:nvPr/>
          </p:nvSpPr>
          <p:spPr bwMode="auto">
            <a:xfrm>
              <a:off x="0" y="1160"/>
              <a:ext cx="1360" cy="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8" name="Line 8"/>
            <p:cNvSpPr>
              <a:spLocks noChangeShapeType="1"/>
            </p:cNvSpPr>
            <p:nvPr/>
          </p:nvSpPr>
          <p:spPr bwMode="auto">
            <a:xfrm rot="10800000" flipH="1">
              <a:off x="232" y="1408"/>
              <a:ext cx="1168" cy="84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9" name="Line 9"/>
            <p:cNvSpPr>
              <a:spLocks noChangeShapeType="1"/>
            </p:cNvSpPr>
            <p:nvPr/>
          </p:nvSpPr>
          <p:spPr bwMode="auto">
            <a:xfrm>
              <a:off x="712" y="232"/>
              <a:ext cx="728" cy="89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30730"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31"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32"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3" name="Group 13"/>
          <p:cNvGrpSpPr>
            <a:grpSpLocks/>
          </p:cNvGrpSpPr>
          <p:nvPr/>
        </p:nvGrpSpPr>
        <p:grpSpPr bwMode="auto">
          <a:xfrm>
            <a:off x="1347788" y="5053013"/>
            <a:ext cx="584200" cy="582612"/>
            <a:chOff x="0" y="0"/>
            <a:chExt cx="408" cy="408"/>
          </a:xfrm>
        </p:grpSpPr>
        <p:sp>
          <p:nvSpPr>
            <p:cNvPr id="30734"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35"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4" name="Group 16"/>
          <p:cNvGrpSpPr>
            <a:grpSpLocks/>
          </p:cNvGrpSpPr>
          <p:nvPr/>
        </p:nvGrpSpPr>
        <p:grpSpPr bwMode="auto">
          <a:xfrm>
            <a:off x="949325" y="3246438"/>
            <a:ext cx="582613" cy="582612"/>
            <a:chOff x="0" y="0"/>
            <a:chExt cx="408" cy="408"/>
          </a:xfrm>
        </p:grpSpPr>
        <p:sp>
          <p:nvSpPr>
            <p:cNvPr id="30737"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38"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5" name="Group 19"/>
          <p:cNvGrpSpPr>
            <a:grpSpLocks/>
          </p:cNvGrpSpPr>
          <p:nvPr/>
        </p:nvGrpSpPr>
        <p:grpSpPr bwMode="auto">
          <a:xfrm>
            <a:off x="3463925" y="3486150"/>
            <a:ext cx="582613" cy="584200"/>
            <a:chOff x="0" y="0"/>
            <a:chExt cx="408" cy="408"/>
          </a:xfrm>
        </p:grpSpPr>
        <p:sp>
          <p:nvSpPr>
            <p:cNvPr id="30740" name="Oval 20"/>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41" name="Rectangle 21"/>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6" name="Group 22"/>
          <p:cNvGrpSpPr>
            <a:grpSpLocks/>
          </p:cNvGrpSpPr>
          <p:nvPr/>
        </p:nvGrpSpPr>
        <p:grpSpPr bwMode="auto">
          <a:xfrm>
            <a:off x="2024063" y="1784350"/>
            <a:ext cx="581025" cy="581025"/>
            <a:chOff x="0" y="0"/>
            <a:chExt cx="408" cy="408"/>
          </a:xfrm>
        </p:grpSpPr>
        <p:sp>
          <p:nvSpPr>
            <p:cNvPr id="30743"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44" name="Rectangle 24"/>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5"/>
          <p:cNvGrpSpPr>
            <a:grpSpLocks/>
          </p:cNvGrpSpPr>
          <p:nvPr/>
        </p:nvGrpSpPr>
        <p:grpSpPr bwMode="auto">
          <a:xfrm>
            <a:off x="3852863" y="1358900"/>
            <a:ext cx="581025" cy="584200"/>
            <a:chOff x="0" y="0"/>
            <a:chExt cx="408" cy="408"/>
          </a:xfrm>
        </p:grpSpPr>
        <p:sp>
          <p:nvSpPr>
            <p:cNvPr id="30746" name="Oval 2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47" name="Rectangle 27"/>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8"/>
          <p:cNvGrpSpPr>
            <a:grpSpLocks/>
          </p:cNvGrpSpPr>
          <p:nvPr/>
        </p:nvGrpSpPr>
        <p:grpSpPr bwMode="auto">
          <a:xfrm>
            <a:off x="6011863" y="1358900"/>
            <a:ext cx="584200" cy="584200"/>
            <a:chOff x="0" y="0"/>
            <a:chExt cx="408" cy="408"/>
          </a:xfrm>
        </p:grpSpPr>
        <p:sp>
          <p:nvSpPr>
            <p:cNvPr id="30749" name="Oval 2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0" name="Rectangle 30"/>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31"/>
          <p:cNvGrpSpPr>
            <a:grpSpLocks/>
          </p:cNvGrpSpPr>
          <p:nvPr/>
        </p:nvGrpSpPr>
        <p:grpSpPr bwMode="auto">
          <a:xfrm>
            <a:off x="6640513" y="3794125"/>
            <a:ext cx="582612" cy="582613"/>
            <a:chOff x="0" y="0"/>
            <a:chExt cx="408" cy="408"/>
          </a:xfrm>
        </p:grpSpPr>
        <p:sp>
          <p:nvSpPr>
            <p:cNvPr id="30752"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3" name="Rectangle 33"/>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4"/>
          <p:cNvGrpSpPr>
            <a:grpSpLocks/>
          </p:cNvGrpSpPr>
          <p:nvPr/>
        </p:nvGrpSpPr>
        <p:grpSpPr bwMode="auto">
          <a:xfrm>
            <a:off x="5235575" y="5429250"/>
            <a:ext cx="582613" cy="582613"/>
            <a:chOff x="0" y="0"/>
            <a:chExt cx="408" cy="408"/>
          </a:xfrm>
        </p:grpSpPr>
        <p:sp>
          <p:nvSpPr>
            <p:cNvPr id="30755" name="Oval 3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6" name="Rectangle 36"/>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7"/>
          <p:cNvGrpSpPr>
            <a:grpSpLocks/>
          </p:cNvGrpSpPr>
          <p:nvPr/>
        </p:nvGrpSpPr>
        <p:grpSpPr bwMode="auto">
          <a:xfrm>
            <a:off x="7566025" y="5233988"/>
            <a:ext cx="584200" cy="584200"/>
            <a:chOff x="0" y="0"/>
            <a:chExt cx="408" cy="408"/>
          </a:xfrm>
        </p:grpSpPr>
        <p:sp>
          <p:nvSpPr>
            <p:cNvPr id="30758" name="Oval 3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9" name="Rectangle 39"/>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40"/>
          <p:cNvGrpSpPr>
            <a:grpSpLocks/>
          </p:cNvGrpSpPr>
          <p:nvPr/>
        </p:nvGrpSpPr>
        <p:grpSpPr bwMode="auto">
          <a:xfrm>
            <a:off x="8115300" y="2628900"/>
            <a:ext cx="582613" cy="584200"/>
            <a:chOff x="0" y="0"/>
            <a:chExt cx="408" cy="408"/>
          </a:xfrm>
        </p:grpSpPr>
        <p:sp>
          <p:nvSpPr>
            <p:cNvPr id="30761" name="Oval 4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62" name="Rectangle 42"/>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0763" name="Line 43"/>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64" name="Line 44"/>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65" name="Line 45"/>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66" name="Rectangle 46"/>
          <p:cNvSpPr>
            <a:spLocks noGrp="1" noChangeArrowheads="1"/>
          </p:cNvSpPr>
          <p:nvPr>
            <p:ph type="title"/>
          </p:nvPr>
        </p:nvSpPr>
        <p:spPr>
          <a:xfrm>
            <a:off x="7620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3206624" presetClass="exit" presetSubtype="0" fill="hold" nodeType="clickEffect">
                                  <p:stCondLst>
                                    <p:cond delay="0"/>
                                  </p:stCondLst>
                                  <p:childTnLst>
                                    <p:set>
                                      <p:cBhvr>
                                        <p:cTn id="6" dur="1" fill="hold">
                                          <p:stCondLst>
                                            <p:cond delay="499"/>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33206624" presetClass="exit" presetSubtype="0" fill="hold" nodeType="clickEffect">
                                  <p:stCondLst>
                                    <p:cond delay="0"/>
                                  </p:stCondLst>
                                  <p:childTnLs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795"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796"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5"/>
          <p:cNvGrpSpPr>
            <a:grpSpLocks/>
          </p:cNvGrpSpPr>
          <p:nvPr/>
        </p:nvGrpSpPr>
        <p:grpSpPr bwMode="auto">
          <a:xfrm>
            <a:off x="1519238" y="1930400"/>
            <a:ext cx="2560637" cy="3213100"/>
            <a:chOff x="0" y="0"/>
            <a:chExt cx="1791" cy="2248"/>
          </a:xfrm>
        </p:grpSpPr>
        <p:sp>
          <p:nvSpPr>
            <p:cNvPr id="33798" name="Line 6"/>
            <p:cNvSpPr>
              <a:spLocks noChangeShapeType="1"/>
            </p:cNvSpPr>
            <p:nvPr/>
          </p:nvSpPr>
          <p:spPr bwMode="auto">
            <a:xfrm flipH="1">
              <a:off x="1592" y="0"/>
              <a:ext cx="199" cy="108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799" name="Line 7"/>
            <p:cNvSpPr>
              <a:spLocks noChangeShapeType="1"/>
            </p:cNvSpPr>
            <p:nvPr/>
          </p:nvSpPr>
          <p:spPr bwMode="auto">
            <a:xfrm>
              <a:off x="0" y="1160"/>
              <a:ext cx="1360" cy="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0" name="Line 8"/>
            <p:cNvSpPr>
              <a:spLocks noChangeShapeType="1"/>
            </p:cNvSpPr>
            <p:nvPr/>
          </p:nvSpPr>
          <p:spPr bwMode="auto">
            <a:xfrm rot="10800000" flipH="1">
              <a:off x="232" y="1408"/>
              <a:ext cx="1168" cy="84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1" name="Line 9"/>
            <p:cNvSpPr>
              <a:spLocks noChangeShapeType="1"/>
            </p:cNvSpPr>
            <p:nvPr/>
          </p:nvSpPr>
          <p:spPr bwMode="auto">
            <a:xfrm>
              <a:off x="712" y="232"/>
              <a:ext cx="728" cy="89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33802"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3"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4"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3" name="Group 13"/>
          <p:cNvGrpSpPr>
            <a:grpSpLocks/>
          </p:cNvGrpSpPr>
          <p:nvPr/>
        </p:nvGrpSpPr>
        <p:grpSpPr bwMode="auto">
          <a:xfrm>
            <a:off x="1347788" y="5053013"/>
            <a:ext cx="584200" cy="582612"/>
            <a:chOff x="0" y="0"/>
            <a:chExt cx="408" cy="408"/>
          </a:xfrm>
        </p:grpSpPr>
        <p:sp>
          <p:nvSpPr>
            <p:cNvPr id="33806"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07"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4" name="Group 16"/>
          <p:cNvGrpSpPr>
            <a:grpSpLocks/>
          </p:cNvGrpSpPr>
          <p:nvPr/>
        </p:nvGrpSpPr>
        <p:grpSpPr bwMode="auto">
          <a:xfrm>
            <a:off x="949325" y="3246438"/>
            <a:ext cx="582613" cy="582612"/>
            <a:chOff x="0" y="0"/>
            <a:chExt cx="408" cy="408"/>
          </a:xfrm>
        </p:grpSpPr>
        <p:sp>
          <p:nvSpPr>
            <p:cNvPr id="33809"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0"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5" name="Group 19"/>
          <p:cNvGrpSpPr>
            <a:grpSpLocks/>
          </p:cNvGrpSpPr>
          <p:nvPr/>
        </p:nvGrpSpPr>
        <p:grpSpPr bwMode="auto">
          <a:xfrm>
            <a:off x="3463925" y="3486150"/>
            <a:ext cx="582613" cy="584200"/>
            <a:chOff x="0" y="0"/>
            <a:chExt cx="408" cy="408"/>
          </a:xfrm>
        </p:grpSpPr>
        <p:sp>
          <p:nvSpPr>
            <p:cNvPr id="33812" name="Oval 20"/>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3" name="Rectangle 21"/>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6" name="Group 22"/>
          <p:cNvGrpSpPr>
            <a:grpSpLocks/>
          </p:cNvGrpSpPr>
          <p:nvPr/>
        </p:nvGrpSpPr>
        <p:grpSpPr bwMode="auto">
          <a:xfrm>
            <a:off x="2024063" y="1784350"/>
            <a:ext cx="581025" cy="581025"/>
            <a:chOff x="0" y="0"/>
            <a:chExt cx="408" cy="408"/>
          </a:xfrm>
        </p:grpSpPr>
        <p:sp>
          <p:nvSpPr>
            <p:cNvPr id="33815"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6" name="Rectangle 24"/>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5"/>
          <p:cNvGrpSpPr>
            <a:grpSpLocks/>
          </p:cNvGrpSpPr>
          <p:nvPr/>
        </p:nvGrpSpPr>
        <p:grpSpPr bwMode="auto">
          <a:xfrm>
            <a:off x="3852863" y="1358900"/>
            <a:ext cx="581025" cy="584200"/>
            <a:chOff x="0" y="0"/>
            <a:chExt cx="408" cy="408"/>
          </a:xfrm>
        </p:grpSpPr>
        <p:sp>
          <p:nvSpPr>
            <p:cNvPr id="33818" name="Oval 2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9" name="Rectangle 27"/>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8"/>
          <p:cNvGrpSpPr>
            <a:grpSpLocks/>
          </p:cNvGrpSpPr>
          <p:nvPr/>
        </p:nvGrpSpPr>
        <p:grpSpPr bwMode="auto">
          <a:xfrm>
            <a:off x="6011863" y="1358900"/>
            <a:ext cx="584200" cy="584200"/>
            <a:chOff x="0" y="0"/>
            <a:chExt cx="408" cy="408"/>
          </a:xfrm>
        </p:grpSpPr>
        <p:sp>
          <p:nvSpPr>
            <p:cNvPr id="33821" name="Oval 2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22" name="Rectangle 30"/>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31"/>
          <p:cNvGrpSpPr>
            <a:grpSpLocks/>
          </p:cNvGrpSpPr>
          <p:nvPr/>
        </p:nvGrpSpPr>
        <p:grpSpPr bwMode="auto">
          <a:xfrm>
            <a:off x="6640513" y="3794125"/>
            <a:ext cx="582612" cy="582613"/>
            <a:chOff x="0" y="0"/>
            <a:chExt cx="408" cy="408"/>
          </a:xfrm>
        </p:grpSpPr>
        <p:sp>
          <p:nvSpPr>
            <p:cNvPr id="33824"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25" name="Rectangle 33"/>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4"/>
          <p:cNvGrpSpPr>
            <a:grpSpLocks/>
          </p:cNvGrpSpPr>
          <p:nvPr/>
        </p:nvGrpSpPr>
        <p:grpSpPr bwMode="auto">
          <a:xfrm>
            <a:off x="5235575" y="5429250"/>
            <a:ext cx="582613" cy="582613"/>
            <a:chOff x="0" y="0"/>
            <a:chExt cx="408" cy="408"/>
          </a:xfrm>
        </p:grpSpPr>
        <p:sp>
          <p:nvSpPr>
            <p:cNvPr id="33827" name="Oval 3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28" name="Rectangle 36"/>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7"/>
          <p:cNvGrpSpPr>
            <a:grpSpLocks/>
          </p:cNvGrpSpPr>
          <p:nvPr/>
        </p:nvGrpSpPr>
        <p:grpSpPr bwMode="auto">
          <a:xfrm>
            <a:off x="7566025" y="5233988"/>
            <a:ext cx="584200" cy="584200"/>
            <a:chOff x="0" y="0"/>
            <a:chExt cx="408" cy="408"/>
          </a:xfrm>
        </p:grpSpPr>
        <p:sp>
          <p:nvSpPr>
            <p:cNvPr id="33830" name="Oval 3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31" name="Rectangle 39"/>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40"/>
          <p:cNvGrpSpPr>
            <a:grpSpLocks/>
          </p:cNvGrpSpPr>
          <p:nvPr/>
        </p:nvGrpSpPr>
        <p:grpSpPr bwMode="auto">
          <a:xfrm>
            <a:off x="8115300" y="2628900"/>
            <a:ext cx="582613" cy="584200"/>
            <a:chOff x="0" y="0"/>
            <a:chExt cx="408" cy="408"/>
          </a:xfrm>
        </p:grpSpPr>
        <p:sp>
          <p:nvSpPr>
            <p:cNvPr id="33833" name="Oval 4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34" name="Rectangle 42"/>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3835" name="Line 43"/>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36" name="Line 44"/>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37" name="Line 45"/>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3" name="Group 46"/>
          <p:cNvGrpSpPr>
            <a:grpSpLocks/>
          </p:cNvGrpSpPr>
          <p:nvPr/>
        </p:nvGrpSpPr>
        <p:grpSpPr bwMode="auto">
          <a:xfrm>
            <a:off x="4046538" y="3336925"/>
            <a:ext cx="2652712" cy="696913"/>
            <a:chOff x="0" y="87"/>
            <a:chExt cx="1858" cy="488"/>
          </a:xfrm>
        </p:grpSpPr>
        <p:sp>
          <p:nvSpPr>
            <p:cNvPr id="33839" name="Line 47"/>
            <p:cNvSpPr>
              <a:spLocks noChangeShapeType="1"/>
            </p:cNvSpPr>
            <p:nvPr/>
          </p:nvSpPr>
          <p:spPr bwMode="auto">
            <a:xfrm>
              <a:off x="0" y="415"/>
              <a:ext cx="1808" cy="160"/>
            </a:xfrm>
            <a:prstGeom prst="line">
              <a:avLst/>
            </a:prstGeom>
            <a:noFill/>
            <a:ln w="38100">
              <a:solidFill>
                <a:schemeClr val="tx1"/>
              </a:solidFill>
              <a:prstDash val="dash"/>
              <a:round/>
              <a:headEnd/>
              <a:tailEnd/>
            </a:ln>
          </p:spPr>
          <p:txBody>
            <a:bodyPr wrap="none" lIns="0" tIns="0" rIns="0" bIns="0" anchor="ctr">
              <a:prstTxWarp prst="textNoShape">
                <a:avLst/>
              </a:prstTxWarp>
              <a:spAutoFit/>
            </a:bodyPr>
            <a:lstStyle/>
            <a:p>
              <a:endParaRPr lang="en-US"/>
            </a:p>
          </p:txBody>
        </p:sp>
        <p:sp>
          <p:nvSpPr>
            <p:cNvPr id="33840" name="Rectangle 48"/>
            <p:cNvSpPr>
              <a:spLocks/>
            </p:cNvSpPr>
            <p:nvPr/>
          </p:nvSpPr>
          <p:spPr bwMode="auto">
            <a:xfrm rot="270266">
              <a:off x="74" y="87"/>
              <a:ext cx="1784" cy="288"/>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2800">
                  <a:latin typeface="Arial" charset="0"/>
                  <a:sym typeface="Gill Sans" charset="0"/>
                </a:rPr>
                <a:t>Compare utilities</a:t>
              </a:r>
            </a:p>
          </p:txBody>
        </p:sp>
      </p:grpSp>
      <p:sp>
        <p:nvSpPr>
          <p:cNvPr id="33841" name="Rectangle 49"/>
          <p:cNvSpPr>
            <a:spLocks noGrp="1"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685312" presetClass="exit" presetSubtype="0" fill="hold" nodeType="clickEffect">
                                  <p:stCondLst>
                                    <p:cond delay="0"/>
                                  </p:stCondLst>
                                  <p:childTnLst>
                                    <p:set>
                                      <p:cBhvr>
                                        <p:cTn id="6" dur="1" fill="hold">
                                          <p:stCondLst>
                                            <p:cond delay="499"/>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76685312" presetClass="exit" presetSubtype="0" fill="hold" nodeType="clickEffect">
                                  <p:stCondLst>
                                    <p:cond delay="0"/>
                                  </p:stCondLst>
                                  <p:childTnLs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76685312" presetClass="exit" presetSubtype="0" fill="hold" nodeType="clickEffect">
                                  <p:stCondLst>
                                    <p:cond delay="0"/>
                                  </p:stCondLst>
                                  <p:childTnLs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3"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4"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5" name="Line 5"/>
          <p:cNvSpPr>
            <a:spLocks noChangeShapeType="1"/>
          </p:cNvSpPr>
          <p:nvPr/>
        </p:nvSpPr>
        <p:spPr bwMode="auto">
          <a:xfrm flipH="1">
            <a:off x="3794125" y="1930400"/>
            <a:ext cx="285750" cy="15557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6" name="Line 6"/>
          <p:cNvSpPr>
            <a:spLocks noChangeShapeType="1"/>
          </p:cNvSpPr>
          <p:nvPr/>
        </p:nvSpPr>
        <p:spPr bwMode="auto">
          <a:xfrm>
            <a:off x="1519238" y="3590925"/>
            <a:ext cx="1943100" cy="12223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7" name="Line 7"/>
          <p:cNvSpPr>
            <a:spLocks noChangeShapeType="1"/>
          </p:cNvSpPr>
          <p:nvPr/>
        </p:nvSpPr>
        <p:spPr bwMode="auto">
          <a:xfrm rot="10800000" flipH="1">
            <a:off x="1851025" y="3943350"/>
            <a:ext cx="1668463" cy="12001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8" name="Line 8"/>
          <p:cNvSpPr>
            <a:spLocks noChangeShapeType="1"/>
          </p:cNvSpPr>
          <p:nvPr/>
        </p:nvSpPr>
        <p:spPr bwMode="auto">
          <a:xfrm>
            <a:off x="2538413" y="2262188"/>
            <a:ext cx="1039812" cy="12795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9" name="Line 9"/>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50" name="Line 10"/>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51" name="Line 11"/>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12"/>
          <p:cNvGrpSpPr>
            <a:grpSpLocks/>
          </p:cNvGrpSpPr>
          <p:nvPr/>
        </p:nvGrpSpPr>
        <p:grpSpPr bwMode="auto">
          <a:xfrm>
            <a:off x="1347788" y="5053013"/>
            <a:ext cx="584200" cy="582612"/>
            <a:chOff x="0" y="0"/>
            <a:chExt cx="408" cy="408"/>
          </a:xfrm>
        </p:grpSpPr>
        <p:sp>
          <p:nvSpPr>
            <p:cNvPr id="35853" name="Oval 1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54" name="Rectangle 14"/>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3" name="Group 15"/>
          <p:cNvGrpSpPr>
            <a:grpSpLocks/>
          </p:cNvGrpSpPr>
          <p:nvPr/>
        </p:nvGrpSpPr>
        <p:grpSpPr bwMode="auto">
          <a:xfrm>
            <a:off x="949325" y="3246438"/>
            <a:ext cx="582613" cy="582612"/>
            <a:chOff x="0" y="0"/>
            <a:chExt cx="408" cy="408"/>
          </a:xfrm>
        </p:grpSpPr>
        <p:sp>
          <p:nvSpPr>
            <p:cNvPr id="35856" name="Oval 1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57" name="Rectangle 17"/>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4" name="Group 18"/>
          <p:cNvGrpSpPr>
            <a:grpSpLocks/>
          </p:cNvGrpSpPr>
          <p:nvPr/>
        </p:nvGrpSpPr>
        <p:grpSpPr bwMode="auto">
          <a:xfrm>
            <a:off x="3463925" y="3486150"/>
            <a:ext cx="582613" cy="584200"/>
            <a:chOff x="0" y="0"/>
            <a:chExt cx="408" cy="408"/>
          </a:xfrm>
        </p:grpSpPr>
        <p:sp>
          <p:nvSpPr>
            <p:cNvPr id="35859" name="Oval 1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0" name="Rectangle 20"/>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5" name="Group 21"/>
          <p:cNvGrpSpPr>
            <a:grpSpLocks/>
          </p:cNvGrpSpPr>
          <p:nvPr/>
        </p:nvGrpSpPr>
        <p:grpSpPr bwMode="auto">
          <a:xfrm>
            <a:off x="2024063" y="1784350"/>
            <a:ext cx="581025" cy="581025"/>
            <a:chOff x="0" y="0"/>
            <a:chExt cx="408" cy="408"/>
          </a:xfrm>
        </p:grpSpPr>
        <p:sp>
          <p:nvSpPr>
            <p:cNvPr id="35862" name="Oval 2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3" name="Rectangle 23"/>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24"/>
          <p:cNvGrpSpPr>
            <a:grpSpLocks/>
          </p:cNvGrpSpPr>
          <p:nvPr/>
        </p:nvGrpSpPr>
        <p:grpSpPr bwMode="auto">
          <a:xfrm>
            <a:off x="3852863" y="1358900"/>
            <a:ext cx="581025" cy="584200"/>
            <a:chOff x="0" y="0"/>
            <a:chExt cx="408" cy="408"/>
          </a:xfrm>
        </p:grpSpPr>
        <p:sp>
          <p:nvSpPr>
            <p:cNvPr id="35865" name="Oval 2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6" name="Rectangle 26"/>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7"/>
          <p:cNvGrpSpPr>
            <a:grpSpLocks/>
          </p:cNvGrpSpPr>
          <p:nvPr/>
        </p:nvGrpSpPr>
        <p:grpSpPr bwMode="auto">
          <a:xfrm>
            <a:off x="6011863" y="1358900"/>
            <a:ext cx="584200" cy="584200"/>
            <a:chOff x="0" y="0"/>
            <a:chExt cx="408" cy="408"/>
          </a:xfrm>
        </p:grpSpPr>
        <p:sp>
          <p:nvSpPr>
            <p:cNvPr id="35868" name="Oval 2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9" name="Rectangle 29"/>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30"/>
          <p:cNvGrpSpPr>
            <a:grpSpLocks/>
          </p:cNvGrpSpPr>
          <p:nvPr/>
        </p:nvGrpSpPr>
        <p:grpSpPr bwMode="auto">
          <a:xfrm>
            <a:off x="6640513" y="3794125"/>
            <a:ext cx="582612" cy="582613"/>
            <a:chOff x="0" y="0"/>
            <a:chExt cx="408" cy="408"/>
          </a:xfrm>
        </p:grpSpPr>
        <p:sp>
          <p:nvSpPr>
            <p:cNvPr id="35871" name="Oval 3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72" name="Rectangle 32"/>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33"/>
          <p:cNvGrpSpPr>
            <a:grpSpLocks/>
          </p:cNvGrpSpPr>
          <p:nvPr/>
        </p:nvGrpSpPr>
        <p:grpSpPr bwMode="auto">
          <a:xfrm>
            <a:off x="5235575" y="5429250"/>
            <a:ext cx="582613" cy="582613"/>
            <a:chOff x="0" y="0"/>
            <a:chExt cx="408" cy="408"/>
          </a:xfrm>
        </p:grpSpPr>
        <p:sp>
          <p:nvSpPr>
            <p:cNvPr id="35874" name="Oval 34"/>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75" name="Rectangle 35"/>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6"/>
          <p:cNvGrpSpPr>
            <a:grpSpLocks/>
          </p:cNvGrpSpPr>
          <p:nvPr/>
        </p:nvGrpSpPr>
        <p:grpSpPr bwMode="auto">
          <a:xfrm>
            <a:off x="7566025" y="5233988"/>
            <a:ext cx="584200" cy="584200"/>
            <a:chOff x="0" y="0"/>
            <a:chExt cx="408" cy="408"/>
          </a:xfrm>
        </p:grpSpPr>
        <p:sp>
          <p:nvSpPr>
            <p:cNvPr id="35877" name="Oval 3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78" name="Rectangle 38"/>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9"/>
          <p:cNvGrpSpPr>
            <a:grpSpLocks/>
          </p:cNvGrpSpPr>
          <p:nvPr/>
        </p:nvGrpSpPr>
        <p:grpSpPr bwMode="auto">
          <a:xfrm>
            <a:off x="8115300" y="2628900"/>
            <a:ext cx="582613" cy="584200"/>
            <a:chOff x="0" y="0"/>
            <a:chExt cx="408" cy="408"/>
          </a:xfrm>
        </p:grpSpPr>
        <p:sp>
          <p:nvSpPr>
            <p:cNvPr id="35880" name="Oval 4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81" name="Rectangle 41"/>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5882" name="Line 42"/>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83" name="Line 43"/>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84" name="Line 44"/>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5"/>
          <p:cNvGrpSpPr>
            <a:grpSpLocks/>
          </p:cNvGrpSpPr>
          <p:nvPr/>
        </p:nvGrpSpPr>
        <p:grpSpPr bwMode="auto">
          <a:xfrm>
            <a:off x="2292350" y="3486150"/>
            <a:ext cx="2495550" cy="1830388"/>
            <a:chOff x="0" y="0"/>
            <a:chExt cx="1747" cy="1281"/>
          </a:xfrm>
        </p:grpSpPr>
        <p:grpSp>
          <p:nvGrpSpPr>
            <p:cNvPr id="13" name="Group 46"/>
            <p:cNvGrpSpPr>
              <a:grpSpLocks/>
            </p:cNvGrpSpPr>
            <p:nvPr/>
          </p:nvGrpSpPr>
          <p:grpSpPr bwMode="auto">
            <a:xfrm>
              <a:off x="819" y="0"/>
              <a:ext cx="408" cy="408"/>
              <a:chOff x="0" y="0"/>
              <a:chExt cx="408" cy="408"/>
            </a:xfrm>
          </p:grpSpPr>
          <p:sp>
            <p:nvSpPr>
              <p:cNvPr id="35887" name="Oval 4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88" name="Rectangle 48"/>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35889" name="Rectangle 49"/>
            <p:cNvSpPr>
              <a:spLocks/>
            </p:cNvSpPr>
            <p:nvPr/>
          </p:nvSpPr>
          <p:spPr bwMode="auto">
            <a:xfrm>
              <a:off x="0" y="974"/>
              <a:ext cx="1747" cy="307"/>
            </a:xfrm>
            <a:prstGeom prst="rect">
              <a:avLst/>
            </a:prstGeom>
            <a:noFill/>
            <a:ln w="9525">
              <a:noFill/>
              <a:miter lim="800000"/>
              <a:headEnd/>
              <a:tailEnd/>
            </a:ln>
          </p:spPr>
          <p:txBody>
            <a:bodyPr wrap="none" lIns="0" tIns="0" rIns="0" bIns="0" anchor="ctr">
              <a:prstTxWarp prst="textNoShape">
                <a:avLst/>
              </a:prstTxWarp>
              <a:spAutoFit/>
            </a:bodyPr>
            <a:lstStyle/>
            <a:p>
              <a:pPr defTabSz="862013"/>
              <a:r>
                <a:rPr lang="en-US" sz="3000">
                  <a:latin typeface="Arial" charset="0"/>
                  <a:sym typeface="Gill Sans" charset="0"/>
                </a:rPr>
                <a:t>“Copy” strategy</a:t>
              </a:r>
            </a:p>
          </p:txBody>
        </p:sp>
      </p:grpSp>
      <p:sp>
        <p:nvSpPr>
          <p:cNvPr id="35890" name="Rectangle 50"/>
          <p:cNvSpPr>
            <a:spLocks noGrp="1" noChangeArrowheads="1"/>
          </p:cNvSpPr>
          <p:nvPr>
            <p:ph type="title"/>
          </p:nvPr>
        </p:nvSpPr>
        <p:spPr>
          <a:xfrm>
            <a:off x="7620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3498064" presetClass="exit" presetSubtype="0" fill="hold" nodeType="clickEffect">
                                  <p:stCondLst>
                                    <p:cond delay="0"/>
                                  </p:stCondLst>
                                  <p:childTnLst>
                                    <p:set>
                                      <p:cBhvr>
                                        <p:cTn id="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1"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2"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3" name="Line 5"/>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4" name="Line 6"/>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5" name="Line 7"/>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8"/>
          <p:cNvGrpSpPr>
            <a:grpSpLocks/>
          </p:cNvGrpSpPr>
          <p:nvPr/>
        </p:nvGrpSpPr>
        <p:grpSpPr bwMode="auto">
          <a:xfrm>
            <a:off x="1347788" y="5053013"/>
            <a:ext cx="584200" cy="582612"/>
            <a:chOff x="0" y="0"/>
            <a:chExt cx="408" cy="408"/>
          </a:xfrm>
        </p:grpSpPr>
        <p:sp>
          <p:nvSpPr>
            <p:cNvPr id="37897" name="Oval 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898" name="Rectangle 10"/>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3" name="Group 11"/>
          <p:cNvGrpSpPr>
            <a:grpSpLocks/>
          </p:cNvGrpSpPr>
          <p:nvPr/>
        </p:nvGrpSpPr>
        <p:grpSpPr bwMode="auto">
          <a:xfrm>
            <a:off x="949325" y="3246438"/>
            <a:ext cx="582613" cy="582612"/>
            <a:chOff x="0" y="0"/>
            <a:chExt cx="408" cy="408"/>
          </a:xfrm>
        </p:grpSpPr>
        <p:sp>
          <p:nvSpPr>
            <p:cNvPr id="37900" name="Oval 12"/>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01" name="Rectangle 13"/>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4" name="Group 14"/>
          <p:cNvGrpSpPr>
            <a:grpSpLocks/>
          </p:cNvGrpSpPr>
          <p:nvPr/>
        </p:nvGrpSpPr>
        <p:grpSpPr bwMode="auto">
          <a:xfrm>
            <a:off x="3463925" y="3486150"/>
            <a:ext cx="582613" cy="584200"/>
            <a:chOff x="0" y="0"/>
            <a:chExt cx="408" cy="408"/>
          </a:xfrm>
        </p:grpSpPr>
        <p:sp>
          <p:nvSpPr>
            <p:cNvPr id="37903" name="Oval 1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04" name="Rectangle 16"/>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5" name="Group 17"/>
          <p:cNvGrpSpPr>
            <a:grpSpLocks/>
          </p:cNvGrpSpPr>
          <p:nvPr/>
        </p:nvGrpSpPr>
        <p:grpSpPr bwMode="auto">
          <a:xfrm>
            <a:off x="2024063" y="1784350"/>
            <a:ext cx="581025" cy="581025"/>
            <a:chOff x="0" y="0"/>
            <a:chExt cx="408" cy="408"/>
          </a:xfrm>
        </p:grpSpPr>
        <p:sp>
          <p:nvSpPr>
            <p:cNvPr id="37906" name="Oval 1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07" name="Rectangle 19"/>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20"/>
          <p:cNvGrpSpPr>
            <a:grpSpLocks/>
          </p:cNvGrpSpPr>
          <p:nvPr/>
        </p:nvGrpSpPr>
        <p:grpSpPr bwMode="auto">
          <a:xfrm>
            <a:off x="3852863" y="1358900"/>
            <a:ext cx="581025" cy="584200"/>
            <a:chOff x="0" y="0"/>
            <a:chExt cx="408" cy="408"/>
          </a:xfrm>
        </p:grpSpPr>
        <p:sp>
          <p:nvSpPr>
            <p:cNvPr id="37909" name="Oval 2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0" name="Rectangle 22"/>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3"/>
          <p:cNvGrpSpPr>
            <a:grpSpLocks/>
          </p:cNvGrpSpPr>
          <p:nvPr/>
        </p:nvGrpSpPr>
        <p:grpSpPr bwMode="auto">
          <a:xfrm>
            <a:off x="6011863" y="1358900"/>
            <a:ext cx="584200" cy="584200"/>
            <a:chOff x="0" y="0"/>
            <a:chExt cx="408" cy="408"/>
          </a:xfrm>
        </p:grpSpPr>
        <p:sp>
          <p:nvSpPr>
            <p:cNvPr id="37912" name="Oval 2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3" name="Rectangle 25"/>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26"/>
          <p:cNvGrpSpPr>
            <a:grpSpLocks/>
          </p:cNvGrpSpPr>
          <p:nvPr/>
        </p:nvGrpSpPr>
        <p:grpSpPr bwMode="auto">
          <a:xfrm>
            <a:off x="6640513" y="3794125"/>
            <a:ext cx="582612" cy="582613"/>
            <a:chOff x="0" y="0"/>
            <a:chExt cx="408" cy="408"/>
          </a:xfrm>
        </p:grpSpPr>
        <p:sp>
          <p:nvSpPr>
            <p:cNvPr id="37915" name="Oval 2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6" name="Rectangle 28"/>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29"/>
          <p:cNvGrpSpPr>
            <a:grpSpLocks/>
          </p:cNvGrpSpPr>
          <p:nvPr/>
        </p:nvGrpSpPr>
        <p:grpSpPr bwMode="auto">
          <a:xfrm>
            <a:off x="5235575" y="5429250"/>
            <a:ext cx="582613" cy="582613"/>
            <a:chOff x="0" y="0"/>
            <a:chExt cx="408" cy="408"/>
          </a:xfrm>
        </p:grpSpPr>
        <p:sp>
          <p:nvSpPr>
            <p:cNvPr id="37918" name="Oval 3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9" name="Rectangle 31"/>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2"/>
          <p:cNvGrpSpPr>
            <a:grpSpLocks/>
          </p:cNvGrpSpPr>
          <p:nvPr/>
        </p:nvGrpSpPr>
        <p:grpSpPr bwMode="auto">
          <a:xfrm>
            <a:off x="7566025" y="5233988"/>
            <a:ext cx="584200" cy="584200"/>
            <a:chOff x="0" y="0"/>
            <a:chExt cx="408" cy="408"/>
          </a:xfrm>
        </p:grpSpPr>
        <p:sp>
          <p:nvSpPr>
            <p:cNvPr id="37921" name="Oval 3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22" name="Rectangle 34"/>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5"/>
          <p:cNvGrpSpPr>
            <a:grpSpLocks/>
          </p:cNvGrpSpPr>
          <p:nvPr/>
        </p:nvGrpSpPr>
        <p:grpSpPr bwMode="auto">
          <a:xfrm>
            <a:off x="8115300" y="2628900"/>
            <a:ext cx="582613" cy="584200"/>
            <a:chOff x="0" y="0"/>
            <a:chExt cx="408" cy="408"/>
          </a:xfrm>
        </p:grpSpPr>
        <p:sp>
          <p:nvSpPr>
            <p:cNvPr id="37924" name="Oval 3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25" name="Rectangle 37"/>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7926" name="Line 38"/>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927" name="Line 39"/>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928" name="Line 40"/>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1"/>
          <p:cNvGrpSpPr>
            <a:grpSpLocks/>
          </p:cNvGrpSpPr>
          <p:nvPr/>
        </p:nvGrpSpPr>
        <p:grpSpPr bwMode="auto">
          <a:xfrm>
            <a:off x="2292350" y="3486150"/>
            <a:ext cx="2860675" cy="1830388"/>
            <a:chOff x="0" y="0"/>
            <a:chExt cx="2003" cy="1281"/>
          </a:xfrm>
        </p:grpSpPr>
        <p:grpSp>
          <p:nvGrpSpPr>
            <p:cNvPr id="13" name="Group 42"/>
            <p:cNvGrpSpPr>
              <a:grpSpLocks/>
            </p:cNvGrpSpPr>
            <p:nvPr/>
          </p:nvGrpSpPr>
          <p:grpSpPr bwMode="auto">
            <a:xfrm>
              <a:off x="819" y="0"/>
              <a:ext cx="408" cy="408"/>
              <a:chOff x="0" y="0"/>
              <a:chExt cx="408" cy="408"/>
            </a:xfrm>
          </p:grpSpPr>
          <p:sp>
            <p:nvSpPr>
              <p:cNvPr id="37931" name="Oval 4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32" name="Rectangle 4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37933" name="Rectangle 45"/>
            <p:cNvSpPr>
              <a:spLocks/>
            </p:cNvSpPr>
            <p:nvPr/>
          </p:nvSpPr>
          <p:spPr bwMode="auto">
            <a:xfrm>
              <a:off x="0" y="974"/>
              <a:ext cx="2003" cy="307"/>
            </a:xfrm>
            <a:prstGeom prst="rect">
              <a:avLst/>
            </a:prstGeom>
            <a:noFill/>
            <a:ln w="9525">
              <a:noFill/>
              <a:miter lim="800000"/>
              <a:headEnd/>
              <a:tailEnd/>
            </a:ln>
          </p:spPr>
          <p:txBody>
            <a:bodyPr wrap="none" lIns="0" tIns="0" rIns="0" bIns="0" anchor="ctr">
              <a:prstTxWarp prst="textNoShape">
                <a:avLst/>
              </a:prstTxWarp>
              <a:spAutoFit/>
            </a:bodyPr>
            <a:lstStyle/>
            <a:p>
              <a:pPr defTabSz="862013"/>
              <a:r>
                <a:rPr lang="en-US" sz="3000">
                  <a:latin typeface="Arial" charset="0"/>
                  <a:sym typeface="Gill Sans" charset="0"/>
                </a:rPr>
                <a:t>Drop current links</a:t>
              </a:r>
            </a:p>
          </p:txBody>
        </p:sp>
      </p:grpSp>
      <p:sp>
        <p:nvSpPr>
          <p:cNvPr id="37934" name="Rectangle 46"/>
          <p:cNvSpPr>
            <a:spLocks noGrp="1"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3576064" presetClass="exit" presetSubtype="0" fill="hold" nodeType="clickEffect">
                                  <p:stCondLst>
                                    <p:cond delay="0"/>
                                  </p:stCondLst>
                                  <p:childTnLst>
                                    <p:set>
                                      <p:cBhvr>
                                        <p:cTn id="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39"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0"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1" name="Line 5"/>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2" name="Line 6"/>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3" name="Line 7"/>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8"/>
          <p:cNvGrpSpPr>
            <a:grpSpLocks/>
          </p:cNvGrpSpPr>
          <p:nvPr/>
        </p:nvGrpSpPr>
        <p:grpSpPr bwMode="auto">
          <a:xfrm>
            <a:off x="1347788" y="5053013"/>
            <a:ext cx="584200" cy="582612"/>
            <a:chOff x="0" y="0"/>
            <a:chExt cx="408" cy="408"/>
          </a:xfrm>
        </p:grpSpPr>
        <p:sp>
          <p:nvSpPr>
            <p:cNvPr id="39945" name="Oval 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46" name="Rectangle 10"/>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3" name="Group 11"/>
          <p:cNvGrpSpPr>
            <a:grpSpLocks/>
          </p:cNvGrpSpPr>
          <p:nvPr/>
        </p:nvGrpSpPr>
        <p:grpSpPr bwMode="auto">
          <a:xfrm>
            <a:off x="949325" y="3246438"/>
            <a:ext cx="582613" cy="582612"/>
            <a:chOff x="0" y="0"/>
            <a:chExt cx="408" cy="408"/>
          </a:xfrm>
        </p:grpSpPr>
        <p:sp>
          <p:nvSpPr>
            <p:cNvPr id="39948" name="Oval 12"/>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49" name="Rectangle 13"/>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4" name="Group 14"/>
          <p:cNvGrpSpPr>
            <a:grpSpLocks/>
          </p:cNvGrpSpPr>
          <p:nvPr/>
        </p:nvGrpSpPr>
        <p:grpSpPr bwMode="auto">
          <a:xfrm>
            <a:off x="3463925" y="3486150"/>
            <a:ext cx="582613" cy="584200"/>
            <a:chOff x="0" y="0"/>
            <a:chExt cx="408" cy="408"/>
          </a:xfrm>
        </p:grpSpPr>
        <p:sp>
          <p:nvSpPr>
            <p:cNvPr id="39951" name="Oval 1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52" name="Rectangle 16"/>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5" name="Group 17"/>
          <p:cNvGrpSpPr>
            <a:grpSpLocks/>
          </p:cNvGrpSpPr>
          <p:nvPr/>
        </p:nvGrpSpPr>
        <p:grpSpPr bwMode="auto">
          <a:xfrm>
            <a:off x="2024063" y="1784350"/>
            <a:ext cx="581025" cy="581025"/>
            <a:chOff x="0" y="0"/>
            <a:chExt cx="408" cy="408"/>
          </a:xfrm>
        </p:grpSpPr>
        <p:sp>
          <p:nvSpPr>
            <p:cNvPr id="39954" name="Oval 1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55" name="Rectangle 19"/>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20"/>
          <p:cNvGrpSpPr>
            <a:grpSpLocks/>
          </p:cNvGrpSpPr>
          <p:nvPr/>
        </p:nvGrpSpPr>
        <p:grpSpPr bwMode="auto">
          <a:xfrm>
            <a:off x="3852863" y="1358900"/>
            <a:ext cx="581025" cy="584200"/>
            <a:chOff x="0" y="0"/>
            <a:chExt cx="408" cy="408"/>
          </a:xfrm>
        </p:grpSpPr>
        <p:sp>
          <p:nvSpPr>
            <p:cNvPr id="39957" name="Oval 2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58" name="Rectangle 22"/>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3"/>
          <p:cNvGrpSpPr>
            <a:grpSpLocks/>
          </p:cNvGrpSpPr>
          <p:nvPr/>
        </p:nvGrpSpPr>
        <p:grpSpPr bwMode="auto">
          <a:xfrm>
            <a:off x="6011863" y="1358900"/>
            <a:ext cx="584200" cy="584200"/>
            <a:chOff x="0" y="0"/>
            <a:chExt cx="408" cy="408"/>
          </a:xfrm>
        </p:grpSpPr>
        <p:sp>
          <p:nvSpPr>
            <p:cNvPr id="39960" name="Oval 2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61" name="Rectangle 25"/>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26"/>
          <p:cNvGrpSpPr>
            <a:grpSpLocks/>
          </p:cNvGrpSpPr>
          <p:nvPr/>
        </p:nvGrpSpPr>
        <p:grpSpPr bwMode="auto">
          <a:xfrm>
            <a:off x="6640513" y="3794125"/>
            <a:ext cx="582612" cy="582613"/>
            <a:chOff x="0" y="0"/>
            <a:chExt cx="408" cy="408"/>
          </a:xfrm>
        </p:grpSpPr>
        <p:sp>
          <p:nvSpPr>
            <p:cNvPr id="39963" name="Oval 2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64" name="Rectangle 28"/>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29"/>
          <p:cNvGrpSpPr>
            <a:grpSpLocks/>
          </p:cNvGrpSpPr>
          <p:nvPr/>
        </p:nvGrpSpPr>
        <p:grpSpPr bwMode="auto">
          <a:xfrm>
            <a:off x="5235575" y="5429250"/>
            <a:ext cx="582613" cy="582613"/>
            <a:chOff x="0" y="0"/>
            <a:chExt cx="408" cy="408"/>
          </a:xfrm>
        </p:grpSpPr>
        <p:sp>
          <p:nvSpPr>
            <p:cNvPr id="39966" name="Oval 3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67" name="Rectangle 31"/>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2"/>
          <p:cNvGrpSpPr>
            <a:grpSpLocks/>
          </p:cNvGrpSpPr>
          <p:nvPr/>
        </p:nvGrpSpPr>
        <p:grpSpPr bwMode="auto">
          <a:xfrm>
            <a:off x="7566025" y="5233988"/>
            <a:ext cx="584200" cy="584200"/>
            <a:chOff x="0" y="0"/>
            <a:chExt cx="408" cy="408"/>
          </a:xfrm>
        </p:grpSpPr>
        <p:sp>
          <p:nvSpPr>
            <p:cNvPr id="39969" name="Oval 3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70" name="Rectangle 34"/>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5"/>
          <p:cNvGrpSpPr>
            <a:grpSpLocks/>
          </p:cNvGrpSpPr>
          <p:nvPr/>
        </p:nvGrpSpPr>
        <p:grpSpPr bwMode="auto">
          <a:xfrm>
            <a:off x="8115300" y="2628900"/>
            <a:ext cx="582613" cy="584200"/>
            <a:chOff x="0" y="0"/>
            <a:chExt cx="408" cy="408"/>
          </a:xfrm>
        </p:grpSpPr>
        <p:sp>
          <p:nvSpPr>
            <p:cNvPr id="39972" name="Oval 3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73" name="Rectangle 37"/>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9974" name="Line 38"/>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75" name="Line 39"/>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76" name="Line 40"/>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1"/>
          <p:cNvGrpSpPr>
            <a:grpSpLocks/>
          </p:cNvGrpSpPr>
          <p:nvPr/>
        </p:nvGrpSpPr>
        <p:grpSpPr bwMode="auto">
          <a:xfrm>
            <a:off x="3917950" y="2960688"/>
            <a:ext cx="4208463" cy="2582862"/>
            <a:chOff x="0" y="0"/>
            <a:chExt cx="2944" cy="1808"/>
          </a:xfrm>
        </p:grpSpPr>
        <p:sp>
          <p:nvSpPr>
            <p:cNvPr id="39978" name="Line 42"/>
            <p:cNvSpPr>
              <a:spLocks noChangeShapeType="1"/>
            </p:cNvSpPr>
            <p:nvPr/>
          </p:nvSpPr>
          <p:spPr bwMode="auto">
            <a:xfrm rot="10800000" flipH="1">
              <a:off x="80" y="0"/>
              <a:ext cx="2864" cy="52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79" name="Line 43"/>
            <p:cNvSpPr>
              <a:spLocks noChangeShapeType="1"/>
            </p:cNvSpPr>
            <p:nvPr/>
          </p:nvSpPr>
          <p:spPr bwMode="auto">
            <a:xfrm>
              <a:off x="80" y="584"/>
              <a:ext cx="1832" cy="14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80" name="Line 44"/>
            <p:cNvSpPr>
              <a:spLocks noChangeShapeType="1"/>
            </p:cNvSpPr>
            <p:nvPr/>
          </p:nvSpPr>
          <p:spPr bwMode="auto">
            <a:xfrm>
              <a:off x="0" y="728"/>
              <a:ext cx="967" cy="108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81" name="Line 45"/>
            <p:cNvSpPr>
              <a:spLocks noChangeShapeType="1"/>
            </p:cNvSpPr>
            <p:nvPr/>
          </p:nvSpPr>
          <p:spPr bwMode="auto">
            <a:xfrm>
              <a:off x="64" y="648"/>
              <a:ext cx="2511" cy="106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39982" name="Rectangle 46"/>
          <p:cNvSpPr>
            <a:spLocks/>
          </p:cNvSpPr>
          <p:nvPr/>
        </p:nvSpPr>
        <p:spPr bwMode="auto">
          <a:xfrm>
            <a:off x="2243138" y="4895850"/>
            <a:ext cx="1382712" cy="441325"/>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“Rewire”</a:t>
            </a:r>
          </a:p>
        </p:txBody>
      </p:sp>
      <p:grpSp>
        <p:nvGrpSpPr>
          <p:cNvPr id="13" name="Group 47"/>
          <p:cNvGrpSpPr>
            <a:grpSpLocks/>
          </p:cNvGrpSpPr>
          <p:nvPr/>
        </p:nvGrpSpPr>
        <p:grpSpPr bwMode="auto">
          <a:xfrm>
            <a:off x="2292350" y="3486150"/>
            <a:ext cx="1751013" cy="1831975"/>
            <a:chOff x="0" y="0"/>
            <a:chExt cx="1227" cy="1282"/>
          </a:xfrm>
        </p:grpSpPr>
        <p:grpSp>
          <p:nvGrpSpPr>
            <p:cNvPr id="14" name="Group 48"/>
            <p:cNvGrpSpPr>
              <a:grpSpLocks/>
            </p:cNvGrpSpPr>
            <p:nvPr/>
          </p:nvGrpSpPr>
          <p:grpSpPr bwMode="auto">
            <a:xfrm>
              <a:off x="819" y="0"/>
              <a:ext cx="408" cy="408"/>
              <a:chOff x="0" y="0"/>
              <a:chExt cx="408" cy="408"/>
            </a:xfrm>
          </p:grpSpPr>
          <p:sp>
            <p:nvSpPr>
              <p:cNvPr id="39985" name="Oval 4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86" name="Rectangle 50"/>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39987" name="Rectangle 51"/>
            <p:cNvSpPr>
              <a:spLocks/>
            </p:cNvSpPr>
            <p:nvPr/>
          </p:nvSpPr>
          <p:spPr bwMode="auto">
            <a:xfrm>
              <a:off x="0" y="974"/>
              <a:ext cx="1" cy="308"/>
            </a:xfrm>
            <a:prstGeom prst="rect">
              <a:avLst/>
            </a:prstGeom>
            <a:noFill/>
            <a:ln w="9525">
              <a:noFill/>
              <a:miter lim="800000"/>
              <a:headEnd/>
              <a:tailEnd/>
            </a:ln>
          </p:spPr>
          <p:txBody>
            <a:bodyPr wrap="none" lIns="0" tIns="0" rIns="0" bIns="0" anchor="ctr">
              <a:prstTxWarp prst="textNoShape">
                <a:avLst/>
              </a:prstTxWarp>
              <a:spAutoFit/>
            </a:bodyPr>
            <a:lstStyle/>
            <a:p>
              <a:pPr defTabSz="862013"/>
              <a:endParaRPr lang="it-IT" sz="3000">
                <a:latin typeface="Gill Sans" charset="0"/>
                <a:sym typeface="Gill Sans" charset="0"/>
              </a:endParaRPr>
            </a:p>
          </p:txBody>
        </p:sp>
      </p:grpSp>
      <p:sp>
        <p:nvSpPr>
          <p:cNvPr id="39988" name="Rectangle 52"/>
          <p:cNvSpPr>
            <a:spLocks noGrp="1"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685312" presetClass="exit" presetSubtype="0" fill="hold" nodeType="clickEffect">
                                  <p:stCondLst>
                                    <p:cond delay="0"/>
                                  </p:stCondLst>
                                  <p:childTnLst>
                                    <p:set>
                                      <p:cBhvr>
                                        <p:cTn id="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1987"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1988"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1989" name="Line 5"/>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0" name="Line 6"/>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1" name="Line 7"/>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2" name="Line 8"/>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3" name="Line 9"/>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3" name="Group 10"/>
          <p:cNvGrpSpPr>
            <a:grpSpLocks/>
          </p:cNvGrpSpPr>
          <p:nvPr/>
        </p:nvGrpSpPr>
        <p:grpSpPr bwMode="auto">
          <a:xfrm>
            <a:off x="1347788" y="5053013"/>
            <a:ext cx="584200" cy="582612"/>
            <a:chOff x="0" y="0"/>
            <a:chExt cx="408" cy="408"/>
          </a:xfrm>
        </p:grpSpPr>
        <p:sp>
          <p:nvSpPr>
            <p:cNvPr id="41995" name="Oval 11"/>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1996" name="Rectangle 12"/>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4" name="Group 13"/>
          <p:cNvGrpSpPr>
            <a:grpSpLocks/>
          </p:cNvGrpSpPr>
          <p:nvPr/>
        </p:nvGrpSpPr>
        <p:grpSpPr bwMode="auto">
          <a:xfrm>
            <a:off x="949325" y="3246438"/>
            <a:ext cx="582613" cy="582612"/>
            <a:chOff x="0" y="0"/>
            <a:chExt cx="408" cy="408"/>
          </a:xfrm>
        </p:grpSpPr>
        <p:sp>
          <p:nvSpPr>
            <p:cNvPr id="41998"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1999" name="Rectangle 15"/>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5" name="Group 16"/>
          <p:cNvGrpSpPr>
            <a:grpSpLocks/>
          </p:cNvGrpSpPr>
          <p:nvPr/>
        </p:nvGrpSpPr>
        <p:grpSpPr bwMode="auto">
          <a:xfrm>
            <a:off x="2024063" y="1784350"/>
            <a:ext cx="581025" cy="581025"/>
            <a:chOff x="0" y="0"/>
            <a:chExt cx="408" cy="408"/>
          </a:xfrm>
        </p:grpSpPr>
        <p:sp>
          <p:nvSpPr>
            <p:cNvPr id="42001" name="Oval 1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02" name="Rectangle 18"/>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19"/>
          <p:cNvGrpSpPr>
            <a:grpSpLocks/>
          </p:cNvGrpSpPr>
          <p:nvPr/>
        </p:nvGrpSpPr>
        <p:grpSpPr bwMode="auto">
          <a:xfrm>
            <a:off x="3852863" y="1358900"/>
            <a:ext cx="581025" cy="584200"/>
            <a:chOff x="0" y="0"/>
            <a:chExt cx="408" cy="408"/>
          </a:xfrm>
        </p:grpSpPr>
        <p:sp>
          <p:nvSpPr>
            <p:cNvPr id="42004" name="Oval 2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05" name="Rectangle 21"/>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2"/>
          <p:cNvGrpSpPr>
            <a:grpSpLocks/>
          </p:cNvGrpSpPr>
          <p:nvPr/>
        </p:nvGrpSpPr>
        <p:grpSpPr bwMode="auto">
          <a:xfrm>
            <a:off x="6011863" y="1358900"/>
            <a:ext cx="584200" cy="584200"/>
            <a:chOff x="0" y="0"/>
            <a:chExt cx="408" cy="408"/>
          </a:xfrm>
        </p:grpSpPr>
        <p:sp>
          <p:nvSpPr>
            <p:cNvPr id="42007" name="Oval 2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08" name="Rectangle 24"/>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25"/>
          <p:cNvGrpSpPr>
            <a:grpSpLocks/>
          </p:cNvGrpSpPr>
          <p:nvPr/>
        </p:nvGrpSpPr>
        <p:grpSpPr bwMode="auto">
          <a:xfrm>
            <a:off x="6640513" y="3794125"/>
            <a:ext cx="582612" cy="582613"/>
            <a:chOff x="0" y="0"/>
            <a:chExt cx="408" cy="408"/>
          </a:xfrm>
        </p:grpSpPr>
        <p:sp>
          <p:nvSpPr>
            <p:cNvPr id="42010" name="Oval 2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11" name="Rectangle 27"/>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28"/>
          <p:cNvGrpSpPr>
            <a:grpSpLocks/>
          </p:cNvGrpSpPr>
          <p:nvPr/>
        </p:nvGrpSpPr>
        <p:grpSpPr bwMode="auto">
          <a:xfrm>
            <a:off x="5235575" y="5429250"/>
            <a:ext cx="582613" cy="582613"/>
            <a:chOff x="0" y="0"/>
            <a:chExt cx="408" cy="408"/>
          </a:xfrm>
        </p:grpSpPr>
        <p:sp>
          <p:nvSpPr>
            <p:cNvPr id="42013" name="Oval 2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14" name="Rectangle 30"/>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1"/>
          <p:cNvGrpSpPr>
            <a:grpSpLocks/>
          </p:cNvGrpSpPr>
          <p:nvPr/>
        </p:nvGrpSpPr>
        <p:grpSpPr bwMode="auto">
          <a:xfrm>
            <a:off x="7566025" y="5233988"/>
            <a:ext cx="584200" cy="584200"/>
            <a:chOff x="0" y="0"/>
            <a:chExt cx="408" cy="408"/>
          </a:xfrm>
        </p:grpSpPr>
        <p:sp>
          <p:nvSpPr>
            <p:cNvPr id="42016" name="Oval 32"/>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17" name="Rectangle 33"/>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4"/>
          <p:cNvGrpSpPr>
            <a:grpSpLocks/>
          </p:cNvGrpSpPr>
          <p:nvPr/>
        </p:nvGrpSpPr>
        <p:grpSpPr bwMode="auto">
          <a:xfrm>
            <a:off x="8115300" y="2628900"/>
            <a:ext cx="582613" cy="584200"/>
            <a:chOff x="0" y="0"/>
            <a:chExt cx="408" cy="408"/>
          </a:xfrm>
        </p:grpSpPr>
        <p:sp>
          <p:nvSpPr>
            <p:cNvPr id="42019" name="Oval 3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20" name="Rectangle 36"/>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2021" name="Line 37"/>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2" name="Line 38"/>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3" name="Line 39"/>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0"/>
          <p:cNvGrpSpPr>
            <a:grpSpLocks/>
          </p:cNvGrpSpPr>
          <p:nvPr/>
        </p:nvGrpSpPr>
        <p:grpSpPr bwMode="auto">
          <a:xfrm>
            <a:off x="3919538" y="2960688"/>
            <a:ext cx="4206875" cy="2582862"/>
            <a:chOff x="0" y="0"/>
            <a:chExt cx="2944" cy="1808"/>
          </a:xfrm>
        </p:grpSpPr>
        <p:sp>
          <p:nvSpPr>
            <p:cNvPr id="42025" name="Line 41"/>
            <p:cNvSpPr>
              <a:spLocks noChangeShapeType="1"/>
            </p:cNvSpPr>
            <p:nvPr/>
          </p:nvSpPr>
          <p:spPr bwMode="auto">
            <a:xfrm rot="10800000" flipH="1">
              <a:off x="80" y="0"/>
              <a:ext cx="2864" cy="52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6" name="Line 42"/>
            <p:cNvSpPr>
              <a:spLocks noChangeShapeType="1"/>
            </p:cNvSpPr>
            <p:nvPr/>
          </p:nvSpPr>
          <p:spPr bwMode="auto">
            <a:xfrm>
              <a:off x="80" y="584"/>
              <a:ext cx="1832" cy="14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7" name="Line 43"/>
            <p:cNvSpPr>
              <a:spLocks noChangeShapeType="1"/>
            </p:cNvSpPr>
            <p:nvPr/>
          </p:nvSpPr>
          <p:spPr bwMode="auto">
            <a:xfrm>
              <a:off x="0" y="728"/>
              <a:ext cx="967" cy="108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8" name="Line 44"/>
            <p:cNvSpPr>
              <a:spLocks noChangeShapeType="1"/>
            </p:cNvSpPr>
            <p:nvPr/>
          </p:nvSpPr>
          <p:spPr bwMode="auto">
            <a:xfrm>
              <a:off x="64" y="648"/>
              <a:ext cx="2511" cy="106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42029" name="Line 45"/>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30" name="Rectangle 46"/>
          <p:cNvSpPr>
            <a:spLocks noGrp="1" noChangeArrowheads="1"/>
          </p:cNvSpPr>
          <p:nvPr>
            <p:ph type="title"/>
          </p:nvPr>
        </p:nvSpPr>
        <p:spPr>
          <a:xfrm>
            <a:off x="6858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685312"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76685312" presetClass="exit"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4035"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36"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3" name="Group 5"/>
          <p:cNvGrpSpPr>
            <a:grpSpLocks/>
          </p:cNvGrpSpPr>
          <p:nvPr/>
        </p:nvGrpSpPr>
        <p:grpSpPr bwMode="auto">
          <a:xfrm>
            <a:off x="1931988" y="3486150"/>
            <a:ext cx="2759075" cy="1784350"/>
            <a:chOff x="-13" y="0"/>
            <a:chExt cx="1930" cy="1249"/>
          </a:xfrm>
        </p:grpSpPr>
        <p:grpSp>
          <p:nvGrpSpPr>
            <p:cNvPr id="4" name="Group 6"/>
            <p:cNvGrpSpPr>
              <a:grpSpLocks/>
            </p:cNvGrpSpPr>
            <p:nvPr/>
          </p:nvGrpSpPr>
          <p:grpSpPr bwMode="auto">
            <a:xfrm>
              <a:off x="1058" y="0"/>
              <a:ext cx="408" cy="408"/>
              <a:chOff x="0" y="0"/>
              <a:chExt cx="408" cy="408"/>
            </a:xfrm>
          </p:grpSpPr>
          <p:sp>
            <p:nvSpPr>
              <p:cNvPr id="44039" name="Oval 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40" name="Rectangle 8"/>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4041" name="Rectangle 9"/>
            <p:cNvSpPr>
              <a:spLocks/>
            </p:cNvSpPr>
            <p:nvPr/>
          </p:nvSpPr>
          <p:spPr bwMode="auto">
            <a:xfrm>
              <a:off x="-13" y="942"/>
              <a:ext cx="193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“Mutate” strategy</a:t>
              </a:r>
            </a:p>
          </p:txBody>
        </p:sp>
      </p:grpSp>
      <p:sp>
        <p:nvSpPr>
          <p:cNvPr id="44042" name="Line 10"/>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3" name="Line 11"/>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4" name="Line 12"/>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5" name="Line 13"/>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6" name="Line 14"/>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5" name="Group 15"/>
          <p:cNvGrpSpPr>
            <a:grpSpLocks/>
          </p:cNvGrpSpPr>
          <p:nvPr/>
        </p:nvGrpSpPr>
        <p:grpSpPr bwMode="auto">
          <a:xfrm>
            <a:off x="1347788" y="5053013"/>
            <a:ext cx="584200" cy="582612"/>
            <a:chOff x="0" y="0"/>
            <a:chExt cx="408" cy="408"/>
          </a:xfrm>
        </p:grpSpPr>
        <p:sp>
          <p:nvSpPr>
            <p:cNvPr id="44048" name="Oval 1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49" name="Rectangle 17"/>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6" name="Group 18"/>
          <p:cNvGrpSpPr>
            <a:grpSpLocks/>
          </p:cNvGrpSpPr>
          <p:nvPr/>
        </p:nvGrpSpPr>
        <p:grpSpPr bwMode="auto">
          <a:xfrm>
            <a:off x="949325" y="3246438"/>
            <a:ext cx="582613" cy="582612"/>
            <a:chOff x="0" y="0"/>
            <a:chExt cx="408" cy="408"/>
          </a:xfrm>
        </p:grpSpPr>
        <p:sp>
          <p:nvSpPr>
            <p:cNvPr id="44051" name="Oval 1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52" name="Rectangle 20"/>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7" name="Group 21"/>
          <p:cNvGrpSpPr>
            <a:grpSpLocks/>
          </p:cNvGrpSpPr>
          <p:nvPr/>
        </p:nvGrpSpPr>
        <p:grpSpPr bwMode="auto">
          <a:xfrm>
            <a:off x="2024063" y="1784350"/>
            <a:ext cx="581025" cy="581025"/>
            <a:chOff x="0" y="0"/>
            <a:chExt cx="408" cy="408"/>
          </a:xfrm>
        </p:grpSpPr>
        <p:sp>
          <p:nvSpPr>
            <p:cNvPr id="44054" name="Oval 2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55" name="Rectangle 23"/>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8" name="Group 24"/>
          <p:cNvGrpSpPr>
            <a:grpSpLocks/>
          </p:cNvGrpSpPr>
          <p:nvPr/>
        </p:nvGrpSpPr>
        <p:grpSpPr bwMode="auto">
          <a:xfrm>
            <a:off x="3852863" y="1358900"/>
            <a:ext cx="581025" cy="584200"/>
            <a:chOff x="0" y="0"/>
            <a:chExt cx="408" cy="408"/>
          </a:xfrm>
        </p:grpSpPr>
        <p:sp>
          <p:nvSpPr>
            <p:cNvPr id="44057" name="Oval 2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58" name="Rectangle 26"/>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9" name="Group 27"/>
          <p:cNvGrpSpPr>
            <a:grpSpLocks/>
          </p:cNvGrpSpPr>
          <p:nvPr/>
        </p:nvGrpSpPr>
        <p:grpSpPr bwMode="auto">
          <a:xfrm>
            <a:off x="6011863" y="1358900"/>
            <a:ext cx="584200" cy="584200"/>
            <a:chOff x="0" y="0"/>
            <a:chExt cx="408" cy="408"/>
          </a:xfrm>
        </p:grpSpPr>
        <p:sp>
          <p:nvSpPr>
            <p:cNvPr id="44060" name="Oval 2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61" name="Rectangle 29"/>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10" name="Group 30"/>
          <p:cNvGrpSpPr>
            <a:grpSpLocks/>
          </p:cNvGrpSpPr>
          <p:nvPr/>
        </p:nvGrpSpPr>
        <p:grpSpPr bwMode="auto">
          <a:xfrm>
            <a:off x="6640513" y="3794125"/>
            <a:ext cx="582612" cy="582613"/>
            <a:chOff x="0" y="0"/>
            <a:chExt cx="408" cy="408"/>
          </a:xfrm>
        </p:grpSpPr>
        <p:sp>
          <p:nvSpPr>
            <p:cNvPr id="44063" name="Oval 3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64" name="Rectangle 32"/>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1" name="Group 33"/>
          <p:cNvGrpSpPr>
            <a:grpSpLocks/>
          </p:cNvGrpSpPr>
          <p:nvPr/>
        </p:nvGrpSpPr>
        <p:grpSpPr bwMode="auto">
          <a:xfrm>
            <a:off x="5235575" y="5429250"/>
            <a:ext cx="582613" cy="582613"/>
            <a:chOff x="0" y="0"/>
            <a:chExt cx="408" cy="408"/>
          </a:xfrm>
        </p:grpSpPr>
        <p:sp>
          <p:nvSpPr>
            <p:cNvPr id="44066" name="Oval 34"/>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67" name="Rectangle 35"/>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2" name="Group 36"/>
          <p:cNvGrpSpPr>
            <a:grpSpLocks/>
          </p:cNvGrpSpPr>
          <p:nvPr/>
        </p:nvGrpSpPr>
        <p:grpSpPr bwMode="auto">
          <a:xfrm>
            <a:off x="7566025" y="5233988"/>
            <a:ext cx="584200" cy="584200"/>
            <a:chOff x="0" y="0"/>
            <a:chExt cx="408" cy="408"/>
          </a:xfrm>
        </p:grpSpPr>
        <p:sp>
          <p:nvSpPr>
            <p:cNvPr id="44069" name="Oval 3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70" name="Rectangle 38"/>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3" name="Group 39"/>
          <p:cNvGrpSpPr>
            <a:grpSpLocks/>
          </p:cNvGrpSpPr>
          <p:nvPr/>
        </p:nvGrpSpPr>
        <p:grpSpPr bwMode="auto">
          <a:xfrm>
            <a:off x="8115300" y="2628900"/>
            <a:ext cx="582613" cy="584200"/>
            <a:chOff x="0" y="0"/>
            <a:chExt cx="408" cy="408"/>
          </a:xfrm>
        </p:grpSpPr>
        <p:sp>
          <p:nvSpPr>
            <p:cNvPr id="44072" name="Oval 4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73" name="Rectangle 41"/>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4074" name="Line 42"/>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5" name="Line 43"/>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6" name="Line 44"/>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7" name="Line 45"/>
          <p:cNvSpPr>
            <a:spLocks noChangeShapeType="1"/>
          </p:cNvSpPr>
          <p:nvPr/>
        </p:nvSpPr>
        <p:spPr bwMode="auto">
          <a:xfrm rot="10800000" flipH="1">
            <a:off x="4032250" y="2960688"/>
            <a:ext cx="4094163" cy="7540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8" name="Line 46"/>
          <p:cNvSpPr>
            <a:spLocks noChangeShapeType="1"/>
          </p:cNvSpPr>
          <p:nvPr/>
        </p:nvSpPr>
        <p:spPr bwMode="auto">
          <a:xfrm>
            <a:off x="4032250" y="3792538"/>
            <a:ext cx="2620963" cy="207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9" name="Line 47"/>
          <p:cNvSpPr>
            <a:spLocks noChangeShapeType="1"/>
          </p:cNvSpPr>
          <p:nvPr/>
        </p:nvSpPr>
        <p:spPr bwMode="auto">
          <a:xfrm>
            <a:off x="3919538" y="4000500"/>
            <a:ext cx="1382712" cy="15430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80" name="Line 48"/>
          <p:cNvSpPr>
            <a:spLocks noChangeShapeType="1"/>
          </p:cNvSpPr>
          <p:nvPr/>
        </p:nvSpPr>
        <p:spPr bwMode="auto">
          <a:xfrm>
            <a:off x="4010025" y="3886200"/>
            <a:ext cx="3590925" cy="151923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81" name="Line 49"/>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82" name="Rectangle 50"/>
          <p:cNvSpPr>
            <a:spLocks noGrp="1"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6486496"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6083"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84"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3" name="Group 5"/>
          <p:cNvGrpSpPr>
            <a:grpSpLocks/>
          </p:cNvGrpSpPr>
          <p:nvPr/>
        </p:nvGrpSpPr>
        <p:grpSpPr bwMode="auto">
          <a:xfrm>
            <a:off x="3462338" y="3486150"/>
            <a:ext cx="584200" cy="584200"/>
            <a:chOff x="0" y="0"/>
            <a:chExt cx="408" cy="408"/>
          </a:xfrm>
        </p:grpSpPr>
        <p:sp>
          <p:nvSpPr>
            <p:cNvPr id="46086" name="Oval 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87" name="Rectangle 7"/>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6088" name="Line 8"/>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89" name="Line 9"/>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90"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91"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92"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4" name="Group 13"/>
          <p:cNvGrpSpPr>
            <a:grpSpLocks/>
          </p:cNvGrpSpPr>
          <p:nvPr/>
        </p:nvGrpSpPr>
        <p:grpSpPr bwMode="auto">
          <a:xfrm>
            <a:off x="1347788" y="5053013"/>
            <a:ext cx="584200" cy="582612"/>
            <a:chOff x="0" y="0"/>
            <a:chExt cx="408" cy="408"/>
          </a:xfrm>
        </p:grpSpPr>
        <p:sp>
          <p:nvSpPr>
            <p:cNvPr id="46094"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95"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5" name="Group 16"/>
          <p:cNvGrpSpPr>
            <a:grpSpLocks/>
          </p:cNvGrpSpPr>
          <p:nvPr/>
        </p:nvGrpSpPr>
        <p:grpSpPr bwMode="auto">
          <a:xfrm>
            <a:off x="949325" y="3246438"/>
            <a:ext cx="582613" cy="582612"/>
            <a:chOff x="0" y="0"/>
            <a:chExt cx="408" cy="408"/>
          </a:xfrm>
        </p:grpSpPr>
        <p:sp>
          <p:nvSpPr>
            <p:cNvPr id="46097"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98"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6" name="Group 19"/>
          <p:cNvGrpSpPr>
            <a:grpSpLocks/>
          </p:cNvGrpSpPr>
          <p:nvPr/>
        </p:nvGrpSpPr>
        <p:grpSpPr bwMode="auto">
          <a:xfrm>
            <a:off x="2024063" y="1784350"/>
            <a:ext cx="581025" cy="581025"/>
            <a:chOff x="0" y="0"/>
            <a:chExt cx="408" cy="408"/>
          </a:xfrm>
        </p:grpSpPr>
        <p:sp>
          <p:nvSpPr>
            <p:cNvPr id="46100" name="Oval 2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01" name="Rectangle 21"/>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2"/>
          <p:cNvGrpSpPr>
            <a:grpSpLocks/>
          </p:cNvGrpSpPr>
          <p:nvPr/>
        </p:nvGrpSpPr>
        <p:grpSpPr bwMode="auto">
          <a:xfrm>
            <a:off x="3852863" y="1358900"/>
            <a:ext cx="581025" cy="584200"/>
            <a:chOff x="0" y="0"/>
            <a:chExt cx="408" cy="408"/>
          </a:xfrm>
        </p:grpSpPr>
        <p:sp>
          <p:nvSpPr>
            <p:cNvPr id="46103"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04" name="Rectangle 24"/>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5"/>
          <p:cNvGrpSpPr>
            <a:grpSpLocks/>
          </p:cNvGrpSpPr>
          <p:nvPr/>
        </p:nvGrpSpPr>
        <p:grpSpPr bwMode="auto">
          <a:xfrm>
            <a:off x="6011863" y="1358900"/>
            <a:ext cx="584200" cy="584200"/>
            <a:chOff x="0" y="0"/>
            <a:chExt cx="408" cy="408"/>
          </a:xfrm>
        </p:grpSpPr>
        <p:sp>
          <p:nvSpPr>
            <p:cNvPr id="46106" name="Oval 2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07" name="Rectangle 27"/>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28"/>
          <p:cNvGrpSpPr>
            <a:grpSpLocks/>
          </p:cNvGrpSpPr>
          <p:nvPr/>
        </p:nvGrpSpPr>
        <p:grpSpPr bwMode="auto">
          <a:xfrm>
            <a:off x="6640513" y="3794125"/>
            <a:ext cx="582612" cy="582613"/>
            <a:chOff x="0" y="0"/>
            <a:chExt cx="408" cy="408"/>
          </a:xfrm>
        </p:grpSpPr>
        <p:sp>
          <p:nvSpPr>
            <p:cNvPr id="46109" name="Oval 2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0" name="Rectangle 30"/>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1"/>
          <p:cNvGrpSpPr>
            <a:grpSpLocks/>
          </p:cNvGrpSpPr>
          <p:nvPr/>
        </p:nvGrpSpPr>
        <p:grpSpPr bwMode="auto">
          <a:xfrm>
            <a:off x="5235575" y="5429250"/>
            <a:ext cx="582613" cy="582613"/>
            <a:chOff x="0" y="0"/>
            <a:chExt cx="408" cy="408"/>
          </a:xfrm>
        </p:grpSpPr>
        <p:sp>
          <p:nvSpPr>
            <p:cNvPr id="46112"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3" name="Rectangle 33"/>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4"/>
          <p:cNvGrpSpPr>
            <a:grpSpLocks/>
          </p:cNvGrpSpPr>
          <p:nvPr/>
        </p:nvGrpSpPr>
        <p:grpSpPr bwMode="auto">
          <a:xfrm>
            <a:off x="7566025" y="5233988"/>
            <a:ext cx="584200" cy="584200"/>
            <a:chOff x="0" y="0"/>
            <a:chExt cx="408" cy="408"/>
          </a:xfrm>
        </p:grpSpPr>
        <p:sp>
          <p:nvSpPr>
            <p:cNvPr id="46115" name="Oval 3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6" name="Rectangle 36"/>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37"/>
          <p:cNvGrpSpPr>
            <a:grpSpLocks/>
          </p:cNvGrpSpPr>
          <p:nvPr/>
        </p:nvGrpSpPr>
        <p:grpSpPr bwMode="auto">
          <a:xfrm>
            <a:off x="8115300" y="2628900"/>
            <a:ext cx="582613" cy="584200"/>
            <a:chOff x="0" y="0"/>
            <a:chExt cx="408" cy="408"/>
          </a:xfrm>
        </p:grpSpPr>
        <p:sp>
          <p:nvSpPr>
            <p:cNvPr id="46118" name="Oval 3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9" name="Rectangle 39"/>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6120" name="Line 40"/>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1" name="Line 41"/>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2" name="Line 42"/>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3" name="Rectangle 43"/>
          <p:cNvSpPr>
            <a:spLocks/>
          </p:cNvSpPr>
          <p:nvPr/>
        </p:nvSpPr>
        <p:spPr bwMode="auto">
          <a:xfrm>
            <a:off x="1990725" y="4846638"/>
            <a:ext cx="2863850" cy="43973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Drop current links</a:t>
            </a:r>
          </a:p>
        </p:txBody>
      </p:sp>
      <p:sp>
        <p:nvSpPr>
          <p:cNvPr id="46124" name="Line 44"/>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5" name="Rectangle 45"/>
          <p:cNvSpPr>
            <a:spLocks noGrp="1" noChangeArrowheads="1"/>
          </p:cNvSpPr>
          <p:nvPr>
            <p:ph type="title"/>
          </p:nvPr>
        </p:nvSpPr>
        <p:spPr>
          <a:xfrm>
            <a:off x="6858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6561888"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8131"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32"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3" name="Group 5"/>
          <p:cNvGrpSpPr>
            <a:grpSpLocks/>
          </p:cNvGrpSpPr>
          <p:nvPr/>
        </p:nvGrpSpPr>
        <p:grpSpPr bwMode="auto">
          <a:xfrm>
            <a:off x="3462338" y="3486150"/>
            <a:ext cx="584200" cy="584200"/>
            <a:chOff x="0" y="0"/>
            <a:chExt cx="408" cy="408"/>
          </a:xfrm>
        </p:grpSpPr>
        <p:sp>
          <p:nvSpPr>
            <p:cNvPr id="48134" name="Oval 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35" name="Rectangle 7"/>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8136" name="Line 8"/>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37" name="Line 9"/>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38"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39"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40"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4" name="Group 13"/>
          <p:cNvGrpSpPr>
            <a:grpSpLocks/>
          </p:cNvGrpSpPr>
          <p:nvPr/>
        </p:nvGrpSpPr>
        <p:grpSpPr bwMode="auto">
          <a:xfrm>
            <a:off x="1347788" y="5053013"/>
            <a:ext cx="584200" cy="582612"/>
            <a:chOff x="0" y="0"/>
            <a:chExt cx="408" cy="408"/>
          </a:xfrm>
        </p:grpSpPr>
        <p:sp>
          <p:nvSpPr>
            <p:cNvPr id="48142"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43"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5" name="Group 16"/>
          <p:cNvGrpSpPr>
            <a:grpSpLocks/>
          </p:cNvGrpSpPr>
          <p:nvPr/>
        </p:nvGrpSpPr>
        <p:grpSpPr bwMode="auto">
          <a:xfrm>
            <a:off x="949325" y="3246438"/>
            <a:ext cx="582613" cy="582612"/>
            <a:chOff x="0" y="0"/>
            <a:chExt cx="408" cy="408"/>
          </a:xfrm>
        </p:grpSpPr>
        <p:sp>
          <p:nvSpPr>
            <p:cNvPr id="48145"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46"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6" name="Group 19"/>
          <p:cNvGrpSpPr>
            <a:grpSpLocks/>
          </p:cNvGrpSpPr>
          <p:nvPr/>
        </p:nvGrpSpPr>
        <p:grpSpPr bwMode="auto">
          <a:xfrm>
            <a:off x="2024063" y="1784350"/>
            <a:ext cx="581025" cy="581025"/>
            <a:chOff x="0" y="0"/>
            <a:chExt cx="408" cy="408"/>
          </a:xfrm>
        </p:grpSpPr>
        <p:sp>
          <p:nvSpPr>
            <p:cNvPr id="48148" name="Oval 2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49" name="Rectangle 21"/>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2"/>
          <p:cNvGrpSpPr>
            <a:grpSpLocks/>
          </p:cNvGrpSpPr>
          <p:nvPr/>
        </p:nvGrpSpPr>
        <p:grpSpPr bwMode="auto">
          <a:xfrm>
            <a:off x="3852863" y="1358900"/>
            <a:ext cx="581025" cy="584200"/>
            <a:chOff x="0" y="0"/>
            <a:chExt cx="408" cy="408"/>
          </a:xfrm>
        </p:grpSpPr>
        <p:sp>
          <p:nvSpPr>
            <p:cNvPr id="48151"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52" name="Rectangle 24"/>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5"/>
          <p:cNvGrpSpPr>
            <a:grpSpLocks/>
          </p:cNvGrpSpPr>
          <p:nvPr/>
        </p:nvGrpSpPr>
        <p:grpSpPr bwMode="auto">
          <a:xfrm>
            <a:off x="6011863" y="1358900"/>
            <a:ext cx="584200" cy="584200"/>
            <a:chOff x="0" y="0"/>
            <a:chExt cx="408" cy="408"/>
          </a:xfrm>
        </p:grpSpPr>
        <p:sp>
          <p:nvSpPr>
            <p:cNvPr id="48154" name="Oval 2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55" name="Rectangle 27"/>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28"/>
          <p:cNvGrpSpPr>
            <a:grpSpLocks/>
          </p:cNvGrpSpPr>
          <p:nvPr/>
        </p:nvGrpSpPr>
        <p:grpSpPr bwMode="auto">
          <a:xfrm>
            <a:off x="6640513" y="3794125"/>
            <a:ext cx="582612" cy="582613"/>
            <a:chOff x="0" y="0"/>
            <a:chExt cx="408" cy="408"/>
          </a:xfrm>
        </p:grpSpPr>
        <p:sp>
          <p:nvSpPr>
            <p:cNvPr id="48157" name="Oval 2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58" name="Rectangle 30"/>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1"/>
          <p:cNvGrpSpPr>
            <a:grpSpLocks/>
          </p:cNvGrpSpPr>
          <p:nvPr/>
        </p:nvGrpSpPr>
        <p:grpSpPr bwMode="auto">
          <a:xfrm>
            <a:off x="5235575" y="5429250"/>
            <a:ext cx="582613" cy="582613"/>
            <a:chOff x="0" y="0"/>
            <a:chExt cx="408" cy="408"/>
          </a:xfrm>
        </p:grpSpPr>
        <p:sp>
          <p:nvSpPr>
            <p:cNvPr id="48160"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61" name="Rectangle 33"/>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4"/>
          <p:cNvGrpSpPr>
            <a:grpSpLocks/>
          </p:cNvGrpSpPr>
          <p:nvPr/>
        </p:nvGrpSpPr>
        <p:grpSpPr bwMode="auto">
          <a:xfrm>
            <a:off x="7566025" y="5233988"/>
            <a:ext cx="584200" cy="584200"/>
            <a:chOff x="0" y="0"/>
            <a:chExt cx="408" cy="408"/>
          </a:xfrm>
        </p:grpSpPr>
        <p:sp>
          <p:nvSpPr>
            <p:cNvPr id="48163" name="Oval 3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64" name="Rectangle 36"/>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37"/>
          <p:cNvGrpSpPr>
            <a:grpSpLocks/>
          </p:cNvGrpSpPr>
          <p:nvPr/>
        </p:nvGrpSpPr>
        <p:grpSpPr bwMode="auto">
          <a:xfrm>
            <a:off x="8115300" y="2628900"/>
            <a:ext cx="582613" cy="584200"/>
            <a:chOff x="0" y="0"/>
            <a:chExt cx="408" cy="408"/>
          </a:xfrm>
        </p:grpSpPr>
        <p:sp>
          <p:nvSpPr>
            <p:cNvPr id="48166" name="Oval 3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67" name="Rectangle 39"/>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8168" name="Line 40"/>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69" name="Line 41"/>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0" name="Line 42"/>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1" name="Line 43"/>
          <p:cNvSpPr>
            <a:spLocks noChangeShapeType="1"/>
          </p:cNvSpPr>
          <p:nvPr/>
        </p:nvSpPr>
        <p:spPr bwMode="auto">
          <a:xfrm rot="10800000" flipH="1">
            <a:off x="3794125" y="1930400"/>
            <a:ext cx="298450" cy="15557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2" name="Rectangle 44"/>
          <p:cNvSpPr>
            <a:spLocks/>
          </p:cNvSpPr>
          <p:nvPr/>
        </p:nvSpPr>
        <p:spPr bwMode="auto">
          <a:xfrm>
            <a:off x="1992313" y="4846638"/>
            <a:ext cx="3325812" cy="438150"/>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Link to random node</a:t>
            </a:r>
          </a:p>
        </p:txBody>
      </p:sp>
      <p:sp>
        <p:nvSpPr>
          <p:cNvPr id="48173" name="Line 45"/>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4" name="Rectangle 46"/>
          <p:cNvSpPr>
            <a:spLocks noGrp="1" noChangeArrowheads="1"/>
          </p:cNvSpPr>
          <p:nvPr>
            <p:ph type="title"/>
          </p:nvPr>
        </p:nvSpPr>
        <p:spPr>
          <a:xfrm>
            <a:off x="7620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6639424"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381000"/>
            <a:ext cx="7772400" cy="1143000"/>
          </a:xfrm>
        </p:spPr>
        <p:txBody>
          <a:bodyPr/>
          <a:lstStyle/>
          <a:p>
            <a:r>
              <a:rPr lang="en-GB"/>
              <a:t>SLAC playing the PD</a:t>
            </a:r>
          </a:p>
        </p:txBody>
      </p:sp>
      <p:sp>
        <p:nvSpPr>
          <p:cNvPr id="50179" name="Rectangle 3"/>
          <p:cNvSpPr>
            <a:spLocks noGrp="1" noChangeArrowheads="1"/>
          </p:cNvSpPr>
          <p:nvPr>
            <p:ph type="body" idx="1"/>
          </p:nvPr>
        </p:nvSpPr>
        <p:spPr>
          <a:xfrm>
            <a:off x="609600" y="1752600"/>
            <a:ext cx="8229600" cy="4419600"/>
          </a:xfrm>
        </p:spPr>
        <p:txBody>
          <a:bodyPr/>
          <a:lstStyle/>
          <a:p>
            <a:pPr>
              <a:buClr>
                <a:schemeClr val="tx1"/>
              </a:buClr>
              <a:buSzPct val="95000"/>
            </a:pPr>
            <a:r>
              <a:rPr lang="en-US" sz="2000"/>
              <a:t>We tested SLAC with Prisoner’s Dilemma (PD)</a:t>
            </a:r>
          </a:p>
          <a:p>
            <a:pPr lvl="1">
              <a:buClr>
                <a:schemeClr val="tx1"/>
              </a:buClr>
              <a:buSzPct val="95000"/>
              <a:buFontTx/>
              <a:buChar char="•"/>
            </a:pPr>
            <a:r>
              <a:rPr lang="en-US" sz="2000"/>
              <a:t>Captures the conflict between “individual rationality” and “common good”</a:t>
            </a:r>
          </a:p>
          <a:p>
            <a:pPr lvl="1">
              <a:buClr>
                <a:schemeClr val="tx1"/>
              </a:buClr>
              <a:buSzPct val="95000"/>
              <a:buFontTx/>
              <a:buChar char="•"/>
            </a:pPr>
            <a:r>
              <a:rPr lang="en-US" sz="2000"/>
              <a:t>Defection (</a:t>
            </a:r>
            <a:r>
              <a:rPr lang="en-US" sz="2000" i="1"/>
              <a:t>D</a:t>
            </a:r>
            <a:r>
              <a:rPr lang="en-US" sz="2000"/>
              <a:t>) leads to higher </a:t>
            </a:r>
            <a:r>
              <a:rPr lang="en-US" sz="2000" i="1"/>
              <a:t>individual</a:t>
            </a:r>
            <a:r>
              <a:rPr lang="en-US" sz="2000"/>
              <a:t> utility</a:t>
            </a:r>
          </a:p>
          <a:p>
            <a:pPr lvl="1">
              <a:buClr>
                <a:schemeClr val="tx1"/>
              </a:buClr>
              <a:buSzPct val="95000"/>
              <a:buFontTx/>
              <a:buChar char="•"/>
            </a:pPr>
            <a:r>
              <a:rPr lang="en-US" sz="2000"/>
              <a:t>Cooperation (</a:t>
            </a:r>
            <a:r>
              <a:rPr lang="en-US" sz="2000" i="1"/>
              <a:t>C</a:t>
            </a:r>
            <a:r>
              <a:rPr lang="en-US" sz="2000"/>
              <a:t>) leads to higher </a:t>
            </a:r>
            <a:r>
              <a:rPr lang="en-US" sz="2000" i="1"/>
              <a:t>global</a:t>
            </a:r>
            <a:r>
              <a:rPr lang="en-US" sz="2000"/>
              <a:t> utility</a:t>
            </a:r>
          </a:p>
          <a:p>
            <a:pPr lvl="1">
              <a:buClr>
                <a:schemeClr val="tx1"/>
              </a:buClr>
              <a:buSzPct val="95000"/>
              <a:buFontTx/>
              <a:buChar char="•"/>
            </a:pPr>
            <a:r>
              <a:rPr lang="en-US" sz="2000" i="1"/>
              <a:t>DC</a:t>
            </a:r>
            <a:r>
              <a:rPr lang="en-US" sz="2000"/>
              <a:t> &gt; </a:t>
            </a:r>
            <a:r>
              <a:rPr lang="en-US" sz="2000" i="1"/>
              <a:t>CC</a:t>
            </a:r>
            <a:r>
              <a:rPr lang="en-US" sz="2000"/>
              <a:t> &gt; </a:t>
            </a:r>
            <a:r>
              <a:rPr lang="en-US" sz="2000" i="1"/>
              <a:t>DD</a:t>
            </a:r>
            <a:r>
              <a:rPr lang="en-US" sz="2000"/>
              <a:t> &gt; </a:t>
            </a:r>
            <a:r>
              <a:rPr lang="en-US" sz="2000" i="1"/>
              <a:t>CD</a:t>
            </a:r>
            <a:endParaRPr lang="en-US" sz="2000"/>
          </a:p>
          <a:p>
            <a:pPr>
              <a:buClr>
                <a:schemeClr val="tx1"/>
              </a:buClr>
              <a:buSzPct val="95000"/>
            </a:pPr>
            <a:r>
              <a:rPr lang="en-US" sz="2000"/>
              <a:t>Prisoner’s Dilemma in SLAC</a:t>
            </a:r>
          </a:p>
          <a:p>
            <a:pPr lvl="1">
              <a:buClr>
                <a:schemeClr val="tx1"/>
              </a:buClr>
              <a:buSzPct val="95000"/>
              <a:buFontTx/>
              <a:buChar char="•"/>
            </a:pPr>
            <a:r>
              <a:rPr lang="en-US" sz="2000"/>
              <a:t>Nodes play PD with neighbors chosen randomly in the interaction network</a:t>
            </a:r>
          </a:p>
          <a:p>
            <a:pPr lvl="1">
              <a:buClr>
                <a:schemeClr val="tx1"/>
              </a:buClr>
              <a:buSzPct val="95000"/>
              <a:buFontTx/>
              <a:buChar char="•"/>
            </a:pPr>
            <a:r>
              <a:rPr lang="en-US" sz="2000"/>
              <a:t>Only pure strategies (always </a:t>
            </a:r>
            <a:r>
              <a:rPr lang="en-US" sz="2000" i="1"/>
              <a:t>C</a:t>
            </a:r>
            <a:r>
              <a:rPr lang="en-US" sz="2000"/>
              <a:t> or always </a:t>
            </a:r>
            <a:r>
              <a:rPr lang="en-US" sz="2000" i="1"/>
              <a:t>D</a:t>
            </a:r>
            <a:r>
              <a:rPr lang="en-US" sz="2000"/>
              <a:t>)</a:t>
            </a:r>
          </a:p>
          <a:p>
            <a:pPr lvl="1">
              <a:buClr>
                <a:schemeClr val="tx1"/>
              </a:buClr>
              <a:buSzPct val="95000"/>
              <a:buFontTx/>
              <a:buChar char="•"/>
            </a:pPr>
            <a:r>
              <a:rPr lang="en-US" sz="2000"/>
              <a:t>Strategy mutation: flip current strategy</a:t>
            </a:r>
          </a:p>
          <a:p>
            <a:pPr lvl="1">
              <a:buClr>
                <a:schemeClr val="tx1"/>
              </a:buClr>
              <a:buSzPct val="95000"/>
              <a:buFontTx/>
              <a:buChar char="•"/>
            </a:pPr>
            <a:r>
              <a:rPr lang="en-US" sz="2000"/>
              <a:t>Utility: average payoff achieved</a:t>
            </a:r>
            <a:endParaRPr lang="en-GB"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Quote:</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None/>
              <a:defRPr/>
            </a:pPr>
            <a:r>
              <a:rPr lang="en-GB" i="1" dirty="0" smtClean="0">
                <a:ea typeface="+mn-ea"/>
                <a:cs typeface="+mn-cs"/>
              </a:rPr>
              <a:t>“It is not from the benevolence of the butcher, the brewer, or the baker that we expect our dinner, but from their regard to their own interest. We address ourselves, not to their humanity, but to their self-love, and never talk to them of our own necessities, but of their advantages.”</a:t>
            </a:r>
          </a:p>
          <a:p>
            <a:pPr eaLnBrk="1" fontAlgn="auto" hangingPunct="1">
              <a:spcAft>
                <a:spcPts val="0"/>
              </a:spcAft>
              <a:buFont typeface="Arial"/>
              <a:buNone/>
              <a:defRPr/>
            </a:pPr>
            <a:r>
              <a:rPr lang="en-GB" i="1" dirty="0" smtClean="0">
                <a:solidFill>
                  <a:srgbClr val="7F7F7F"/>
                </a:solidFill>
                <a:ea typeface="+mn-ea"/>
                <a:cs typeface="+mn-cs"/>
              </a:rPr>
              <a:t>Adam Smith (Scottish economist and philosopher, 1623-1790)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0"/>
            <a:ext cx="7772400" cy="1143000"/>
          </a:xfrm>
          <a:ln/>
        </p:spPr>
        <p:txBody>
          <a:bodyPr rIns="35918"/>
          <a:lstStyle/>
          <a:p>
            <a:pPr>
              <a:lnSpc>
                <a:spcPct val="80000"/>
              </a:lnSpc>
            </a:pPr>
            <a:r>
              <a:rPr lang="en-US" sz="3200"/>
              <a:t>Cycle 180: Small Defect Clusters</a:t>
            </a:r>
          </a:p>
        </p:txBody>
      </p:sp>
      <p:pic>
        <p:nvPicPr>
          <p:cNvPr id="52227" name="Picture 3"/>
          <p:cNvPicPr>
            <a:picLocks noChangeAspect="1" noChangeArrowheads="1"/>
          </p:cNvPicPr>
          <p:nvPr/>
        </p:nvPicPr>
        <p:blipFill>
          <a:blip r:embed="rId3"/>
          <a:srcRect/>
          <a:stretch>
            <a:fillRect/>
          </a:stretch>
        </p:blipFill>
        <p:spPr bwMode="auto">
          <a:xfrm>
            <a:off x="1152525" y="969963"/>
            <a:ext cx="6821488" cy="5467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0"/>
            <a:ext cx="7772400" cy="1143000"/>
          </a:xfrm>
          <a:ln/>
        </p:spPr>
        <p:txBody>
          <a:bodyPr rIns="35918"/>
          <a:lstStyle/>
          <a:p>
            <a:pPr>
              <a:lnSpc>
                <a:spcPct val="80000"/>
              </a:lnSpc>
            </a:pPr>
            <a:r>
              <a:rPr lang="en-US" sz="3200"/>
              <a:t>Cycle 220: Cooperation Emerges</a:t>
            </a:r>
          </a:p>
        </p:txBody>
      </p:sp>
      <p:pic>
        <p:nvPicPr>
          <p:cNvPr id="54275" name="Picture 3"/>
          <p:cNvPicPr>
            <a:picLocks noChangeAspect="1" noChangeArrowheads="1"/>
          </p:cNvPicPr>
          <p:nvPr/>
        </p:nvPicPr>
        <p:blipFill>
          <a:blip r:embed="rId3"/>
          <a:srcRect/>
          <a:stretch>
            <a:fillRect/>
          </a:stretch>
        </p:blipFill>
        <p:spPr bwMode="auto">
          <a:xfrm>
            <a:off x="1166813" y="1011238"/>
            <a:ext cx="6810375" cy="5465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01725"/>
          </a:xfrm>
          <a:ln/>
        </p:spPr>
        <p:txBody>
          <a:bodyPr rIns="35918"/>
          <a:lstStyle/>
          <a:p>
            <a:pPr>
              <a:lnSpc>
                <a:spcPct val="80000"/>
              </a:lnSpc>
            </a:pPr>
            <a:r>
              <a:rPr lang="en-US" sz="3200"/>
              <a:t>Cycle 230: Coop. Cluster Starts to Break Apart</a:t>
            </a:r>
          </a:p>
        </p:txBody>
      </p:sp>
      <p:pic>
        <p:nvPicPr>
          <p:cNvPr id="56323" name="Picture 3"/>
          <p:cNvPicPr>
            <a:picLocks noChangeAspect="1" noChangeArrowheads="1"/>
          </p:cNvPicPr>
          <p:nvPr/>
        </p:nvPicPr>
        <p:blipFill>
          <a:blip r:embed="rId3"/>
          <a:srcRect/>
          <a:stretch>
            <a:fillRect/>
          </a:stretch>
        </p:blipFill>
        <p:spPr bwMode="auto">
          <a:xfrm>
            <a:off x="1119188" y="968375"/>
            <a:ext cx="6892925" cy="5524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066800"/>
          </a:xfrm>
          <a:ln/>
        </p:spPr>
        <p:txBody>
          <a:bodyPr rIns="35918"/>
          <a:lstStyle/>
          <a:p>
            <a:pPr>
              <a:lnSpc>
                <a:spcPct val="80000"/>
              </a:lnSpc>
            </a:pPr>
            <a:r>
              <a:rPr lang="en-US" sz="3200"/>
              <a:t>Cycle 300: Defect Nodes Isolated, Small Cooperative Clusters Formed</a:t>
            </a:r>
          </a:p>
        </p:txBody>
      </p:sp>
      <p:pic>
        <p:nvPicPr>
          <p:cNvPr id="58371" name="Picture 3"/>
          <p:cNvPicPr>
            <a:picLocks noChangeAspect="1" noChangeArrowheads="1"/>
          </p:cNvPicPr>
          <p:nvPr/>
        </p:nvPicPr>
        <p:blipFill>
          <a:blip r:embed="rId3"/>
          <a:srcRect/>
          <a:stretch>
            <a:fillRect/>
          </a:stretch>
        </p:blipFill>
        <p:spPr bwMode="auto">
          <a:xfrm>
            <a:off x="1155700" y="993775"/>
            <a:ext cx="6835775" cy="5476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2">
            <a:hlinkClick r:id="" action="ppaction://media"/>
          </p:cNvPr>
          <p:cNvPicPr/>
          <p:nvPr>
            <a:videoFile r:link="rId1"/>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6562"/>
                                        </p:tgtEl>
                                      </p:cBhvr>
                                    </p:cmd>
                                  </p:childTnLst>
                                </p:cTn>
                              </p:par>
                            </p:childTnLst>
                          </p:cTn>
                        </p:par>
                      </p:childTnLst>
                    </p:cTn>
                  </p:par>
                </p:childTnLst>
              </p:cTn>
              <p:nextCondLst>
                <p:cond evt="onClick" delay="0">
                  <p:tgtEl>
                    <p:spTgt spid="66562"/>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6562"/>
                </p:tgtEl>
              </p:cMediaNode>
            </p:video>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Rethinking “incentives” in</a:t>
            </a:r>
            <a:br>
              <a:rPr lang="en-US" dirty="0" smtClean="0"/>
            </a:br>
            <a:r>
              <a:rPr lang="en-US" dirty="0" smtClean="0"/>
              <a:t>individual </a:t>
            </a:r>
            <a:r>
              <a:rPr lang="en-US" dirty="0" err="1" smtClean="0"/>
              <a:t>v</a:t>
            </a:r>
            <a:r>
              <a:rPr lang="en-US" dirty="0" smtClean="0"/>
              <a:t>. collective dilemmas</a:t>
            </a:r>
            <a:endParaRPr lang="en-US" dirty="0"/>
          </a:p>
        </p:txBody>
      </p:sp>
      <p:sp>
        <p:nvSpPr>
          <p:cNvPr id="3" name="Content Placeholder 2"/>
          <p:cNvSpPr>
            <a:spLocks noGrp="1"/>
          </p:cNvSpPr>
          <p:nvPr>
            <p:ph idx="1"/>
          </p:nvPr>
        </p:nvSpPr>
        <p:spPr/>
        <p:txBody>
          <a:bodyPr/>
          <a:lstStyle/>
          <a:p>
            <a:r>
              <a:rPr lang="en-US" dirty="0"/>
              <a:t>C</a:t>
            </a:r>
            <a:r>
              <a:rPr lang="en-US" dirty="0" smtClean="0"/>
              <a:t>horeographer </a:t>
            </a:r>
            <a:r>
              <a:rPr lang="en-US" dirty="0" err="1" smtClean="0"/>
              <a:t>João</a:t>
            </a:r>
            <a:r>
              <a:rPr lang="en-US" dirty="0" smtClean="0"/>
              <a:t> </a:t>
            </a:r>
            <a:r>
              <a:rPr lang="en-US" dirty="0" err="1" smtClean="0"/>
              <a:t>Fiadeiro</a:t>
            </a:r>
            <a:r>
              <a:rPr lang="en-US" dirty="0" smtClean="0"/>
              <a:t> in developing collective improvisation method:</a:t>
            </a:r>
          </a:p>
          <a:p>
            <a:pPr lvl="1"/>
            <a:r>
              <a:rPr lang="en-US" dirty="0" smtClean="0"/>
              <a:t>Central control limits individual creativity</a:t>
            </a:r>
          </a:p>
          <a:p>
            <a:pPr lvl="1"/>
            <a:r>
              <a:rPr lang="en-US" dirty="0" smtClean="0"/>
              <a:t>Complete individual self-expression leads to ego driven incoherence</a:t>
            </a:r>
          </a:p>
          <a:p>
            <a:r>
              <a:rPr lang="en-US" dirty="0" smtClean="0"/>
              <a:t>Develops and teaches a method called Real Time Composition</a:t>
            </a:r>
          </a:p>
          <a:p>
            <a:r>
              <a:rPr lang="en-US" dirty="0" smtClean="0"/>
              <a:t>An interesting take on incentives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Composition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no a priori known collective or individual goal</a:t>
            </a:r>
          </a:p>
          <a:p>
            <a:r>
              <a:rPr lang="en-US" dirty="0" smtClean="0"/>
              <a:t>No apparent utility or incentive structure</a:t>
            </a:r>
          </a:p>
          <a:p>
            <a:r>
              <a:rPr lang="en-US" dirty="0"/>
              <a:t>T</a:t>
            </a:r>
            <a:r>
              <a:rPr lang="en-US" dirty="0" smtClean="0"/>
              <a:t>hrough application of a method (a set of rules of thumb that individuals follow)</a:t>
            </a:r>
          </a:p>
          <a:p>
            <a:r>
              <a:rPr lang="en-US" dirty="0" smtClean="0"/>
              <a:t>Collectively good outcomes often emerge</a:t>
            </a:r>
          </a:p>
          <a:p>
            <a:r>
              <a:rPr lang="en-US" dirty="0" smtClean="0"/>
              <a:t>It can be viewed as a kind of socio-cognitive </a:t>
            </a:r>
            <a:r>
              <a:rPr lang="en-US" dirty="0" err="1" smtClean="0"/>
              <a:t>stigmergy</a:t>
            </a:r>
            <a:r>
              <a:rPr lang="en-US" dirty="0" smtClean="0"/>
              <a:t> based on following the rules of thumb</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2694_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09600" y="5791200"/>
            <a:ext cx="7924800" cy="584776"/>
          </a:xfrm>
          <a:prstGeom prst="rect">
            <a:avLst/>
          </a:prstGeom>
          <a:noFill/>
        </p:spPr>
        <p:txBody>
          <a:bodyPr wrap="square" rtlCol="0">
            <a:spAutoFit/>
          </a:bodyPr>
          <a:lstStyle/>
          <a:p>
            <a:r>
              <a:rPr lang="en-US" sz="3200" dirty="0" smtClean="0">
                <a:solidFill>
                  <a:schemeClr val="bg1"/>
                </a:solidFill>
              </a:rPr>
              <a:t>What are the “rules of thumb” of the method?</a:t>
            </a:r>
            <a:endParaRPr lang="en-US" sz="32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rules of thumb?</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It’s </a:t>
            </a:r>
            <a:r>
              <a:rPr lang="en-US" b="1" dirty="0" smtClean="0"/>
              <a:t>complex and </a:t>
            </a:r>
            <a:r>
              <a:rPr lang="en-US" b="1" dirty="0" err="1" smtClean="0"/>
              <a:t>evoloving</a:t>
            </a:r>
            <a:r>
              <a:rPr lang="en-US" b="1" dirty="0" smtClean="0"/>
              <a:t> </a:t>
            </a:r>
            <a:r>
              <a:rPr lang="en-US" b="1" dirty="0" smtClean="0"/>
              <a:t>but here is my take on the </a:t>
            </a:r>
            <a:r>
              <a:rPr lang="en-US" b="1" dirty="0" err="1" smtClean="0"/>
              <a:t>flavour</a:t>
            </a:r>
            <a:r>
              <a:rPr lang="en-US" b="1" dirty="0" smtClean="0"/>
              <a:t>:</a:t>
            </a:r>
          </a:p>
          <a:p>
            <a:r>
              <a:rPr lang="en-US" dirty="0" smtClean="0"/>
              <a:t>Observe the environment carefully</a:t>
            </a:r>
          </a:p>
          <a:p>
            <a:r>
              <a:rPr lang="en-US" dirty="0" smtClean="0"/>
              <a:t>Suppress desire to act spontaneously (not to act is also to act)</a:t>
            </a:r>
          </a:p>
          <a:p>
            <a:r>
              <a:rPr lang="en-US" dirty="0" smtClean="0"/>
              <a:t>Consider at least 4 actions you can take and consider each in relation to the existing environment</a:t>
            </a:r>
          </a:p>
          <a:p>
            <a:r>
              <a:rPr lang="en-US" dirty="0" smtClean="0"/>
              <a:t>Your action may:</a:t>
            </a:r>
          </a:p>
          <a:p>
            <a:pPr lvl="1"/>
            <a:r>
              <a:rPr lang="en-US" dirty="0" smtClean="0"/>
              <a:t>reinforce (copy / add to / continue) an existing pattern in the environment (evidenced from at least two previous actions)</a:t>
            </a:r>
          </a:p>
          <a:p>
            <a:pPr lvl="1"/>
            <a:r>
              <a:rPr lang="en-US" dirty="0" smtClean="0"/>
              <a:t>Begin a pattern suggested by a first action (make a second action)</a:t>
            </a:r>
          </a:p>
          <a:p>
            <a:pPr lvl="1"/>
            <a:r>
              <a:rPr lang="en-US" dirty="0" smtClean="0"/>
              <a:t>Start a new action</a:t>
            </a:r>
          </a:p>
          <a:p>
            <a:r>
              <a:rPr lang="en-US" dirty="0" smtClean="0"/>
              <a:t>Try to make actions clear to observers of the environment</a:t>
            </a:r>
          </a:p>
          <a:p>
            <a:r>
              <a:rPr lang="en-US" dirty="0" smtClean="0"/>
              <a:t>Try to avoid starting a new action unless the environment suggests it: such as looping or a physical constraint</a:t>
            </a:r>
          </a:p>
          <a:p>
            <a:r>
              <a:rPr lang="en-US" dirty="0" smtClean="0"/>
              <a:t>Be creative in continuing a pattern with the materials available and the environmental constraints</a:t>
            </a:r>
          </a:p>
          <a:p>
            <a:r>
              <a:rPr lang="en-US" dirty="0" smtClean="0"/>
              <a:t>Limit your communication to actions within the environment </a:t>
            </a:r>
          </a:p>
          <a:p>
            <a:pPr lvl="1"/>
            <a:endParaRPr lang="en-US" dirty="0" smtClean="0"/>
          </a:p>
          <a:p>
            <a:pPr lvl="1"/>
            <a:endParaRPr lang="en-US" dirty="0" smtClean="0"/>
          </a:p>
          <a:p>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1000297_2.JPG"/>
          <p:cNvPicPr>
            <a:picLocks noChangeAspect="1"/>
          </p:cNvPicPr>
          <p:nvPr/>
        </p:nvPicPr>
        <p:blipFill>
          <a:blip r:embed="rId2"/>
          <a:stretch>
            <a:fillRect/>
          </a:stretch>
        </p:blipFill>
        <p:spPr>
          <a:xfrm>
            <a:off x="0" y="385762"/>
            <a:ext cx="9144000" cy="6086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Quote:</a:t>
            </a:r>
          </a:p>
        </p:txBody>
      </p:sp>
      <p:sp>
        <p:nvSpPr>
          <p:cNvPr id="16387" name="Content Placeholder 2"/>
          <p:cNvSpPr>
            <a:spLocks noGrp="1"/>
          </p:cNvSpPr>
          <p:nvPr>
            <p:ph idx="1"/>
          </p:nvPr>
        </p:nvSpPr>
        <p:spPr/>
        <p:txBody>
          <a:bodyPr/>
          <a:lstStyle/>
          <a:p>
            <a:pPr eaLnBrk="1" hangingPunct="1">
              <a:buFont typeface="Arial" charset="0"/>
              <a:buNone/>
            </a:pPr>
            <a:r>
              <a:rPr lang="en-GB" i="1" smtClean="0"/>
              <a:t>“The philosophers have only interpreted the world, in various ways. The point, however, is to change it.”</a:t>
            </a:r>
          </a:p>
          <a:p>
            <a:pPr eaLnBrk="1" hangingPunct="1">
              <a:buFont typeface="Arial" charset="0"/>
              <a:buNone/>
            </a:pPr>
            <a:r>
              <a:rPr lang="en-GB" i="1" smtClean="0"/>
              <a:t>“From each according to his abilities, to each according to his needs.”</a:t>
            </a:r>
          </a:p>
          <a:p>
            <a:pPr eaLnBrk="1" hangingPunct="1">
              <a:buFont typeface="Arial" charset="0"/>
              <a:buNone/>
            </a:pPr>
            <a:r>
              <a:rPr lang="en-GB" i="1" smtClean="0">
                <a:solidFill>
                  <a:srgbClr val="7F7F7F"/>
                </a:solidFill>
              </a:rPr>
              <a:t>Karl Heinrich Marx (German political philosopher, political economist, and social theorist, 1818-1883)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03_012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03_012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AND_Lab</a:t>
            </a:r>
            <a:endParaRPr lang="en-US" dirty="0"/>
          </a:p>
        </p:txBody>
      </p:sp>
      <p:sp>
        <p:nvSpPr>
          <p:cNvPr id="3" name="Content Placeholder 2"/>
          <p:cNvSpPr>
            <a:spLocks noGrp="1"/>
          </p:cNvSpPr>
          <p:nvPr>
            <p:ph idx="1"/>
          </p:nvPr>
        </p:nvSpPr>
        <p:spPr/>
        <p:txBody>
          <a:bodyPr/>
          <a:lstStyle/>
          <a:p>
            <a:r>
              <a:rPr lang="en-US" dirty="0" err="1" smtClean="0"/>
              <a:t>João</a:t>
            </a:r>
            <a:r>
              <a:rPr lang="en-US" dirty="0" smtClean="0"/>
              <a:t> is </a:t>
            </a:r>
            <a:r>
              <a:rPr lang="en-US" dirty="0"/>
              <a:t>c</a:t>
            </a:r>
            <a:r>
              <a:rPr lang="en-US" dirty="0" smtClean="0"/>
              <a:t>urrently running a project called </a:t>
            </a:r>
            <a:r>
              <a:rPr lang="en-US" dirty="0" err="1" smtClean="0"/>
              <a:t>AND_Lab</a:t>
            </a:r>
            <a:r>
              <a:rPr lang="en-US" dirty="0" smtClean="0"/>
              <a:t> (Artistic Research and Scientific Creativity) in collaboration with </a:t>
            </a:r>
            <a:r>
              <a:rPr lang="en-US" dirty="0" err="1" smtClean="0"/>
              <a:t>Fernanda</a:t>
            </a:r>
            <a:r>
              <a:rPr lang="en-US" dirty="0" smtClean="0"/>
              <a:t> </a:t>
            </a:r>
            <a:r>
              <a:rPr lang="en-US" dirty="0" err="1" smtClean="0"/>
              <a:t>Eugénio</a:t>
            </a:r>
            <a:r>
              <a:rPr lang="en-US" dirty="0" smtClean="0"/>
              <a:t> (an anthropologist):</a:t>
            </a:r>
          </a:p>
          <a:p>
            <a:pPr>
              <a:buNone/>
            </a:pPr>
            <a:endParaRPr lang="en-US" dirty="0" smtClean="0"/>
          </a:p>
          <a:p>
            <a:pPr algn="ctr">
              <a:buNone/>
            </a:pPr>
            <a:r>
              <a:rPr lang="en-US" b="1" dirty="0" smtClean="0"/>
              <a:t>http://and-</a:t>
            </a:r>
            <a:r>
              <a:rPr lang="en-US" b="1" dirty="0" err="1" smtClean="0"/>
              <a:t>lab.blogspot.com</a:t>
            </a:r>
            <a:r>
              <a:rPr lang="en-US" b="1" dirty="0" smtClean="0"/>
              <a:t>/</a:t>
            </a:r>
            <a:endParaRPr lang="en-US" b="1"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tools not incentives?</a:t>
            </a:r>
            <a:endParaRPr lang="en-US" dirty="0"/>
          </a:p>
        </p:txBody>
      </p:sp>
      <p:sp>
        <p:nvSpPr>
          <p:cNvPr id="3" name="Content Placeholder 2"/>
          <p:cNvSpPr>
            <a:spLocks noGrp="1"/>
          </p:cNvSpPr>
          <p:nvPr>
            <p:ph idx="1"/>
          </p:nvPr>
        </p:nvSpPr>
        <p:spPr/>
        <p:txBody>
          <a:bodyPr>
            <a:normAutofit lnSpcReduction="10000"/>
          </a:bodyPr>
          <a:lstStyle/>
          <a:p>
            <a:r>
              <a:rPr lang="en-US" dirty="0" smtClean="0"/>
              <a:t>In general I see a trend:</a:t>
            </a:r>
          </a:p>
          <a:p>
            <a:r>
              <a:rPr lang="en-US" dirty="0" smtClean="0"/>
              <a:t>A focus away from incentives, rationality and / or central control to…</a:t>
            </a:r>
          </a:p>
          <a:p>
            <a:r>
              <a:rPr lang="en-US" dirty="0" smtClean="0"/>
              <a:t>providing tools allowing people to create groups with structured interactions</a:t>
            </a:r>
          </a:p>
          <a:p>
            <a:r>
              <a:rPr lang="en-US" dirty="0" smtClean="0"/>
              <a:t>Monitoring and communication via a shared environment</a:t>
            </a:r>
          </a:p>
          <a:p>
            <a:r>
              <a:rPr lang="en-US" dirty="0" smtClean="0"/>
              <a:t>Collective goods (commons based peer production - </a:t>
            </a:r>
            <a:r>
              <a:rPr lang="en-US" dirty="0" err="1" smtClean="0"/>
              <a:t>Benkler</a:t>
            </a:r>
            <a:r>
              <a:rPr lang="en-US" dirty="0" smtClean="0"/>
              <a: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Briefly…</a:t>
            </a:r>
            <a:endParaRPr lang="en-US" dirty="0"/>
          </a:p>
        </p:txBody>
      </p:sp>
      <p:sp>
        <p:nvSpPr>
          <p:cNvPr id="3" name="Content Placeholder 2"/>
          <p:cNvSpPr>
            <a:spLocks noGrp="1"/>
          </p:cNvSpPr>
          <p:nvPr>
            <p:ph idx="1"/>
          </p:nvPr>
        </p:nvSpPr>
        <p:spPr/>
        <p:txBody>
          <a:bodyPr>
            <a:normAutofit lnSpcReduction="10000"/>
          </a:bodyPr>
          <a:lstStyle/>
          <a:p>
            <a:r>
              <a:rPr lang="en-US" dirty="0" smtClean="0"/>
              <a:t>Twitter and the “Arab Spring”. Too much has been said already.</a:t>
            </a:r>
            <a:endParaRPr lang="en-US" dirty="0" smtClean="0"/>
          </a:p>
          <a:p>
            <a:r>
              <a:rPr lang="en-US" dirty="0" smtClean="0"/>
              <a:t>G</a:t>
            </a:r>
            <a:r>
              <a:rPr lang="en-US" dirty="0" smtClean="0"/>
              <a:t>reek </a:t>
            </a:r>
            <a:r>
              <a:rPr lang="en-US" dirty="0" err="1" smtClean="0"/>
              <a:t>indignados</a:t>
            </a:r>
            <a:r>
              <a:rPr lang="en-US" dirty="0" smtClean="0"/>
              <a:t> – are they calling for a new government? </a:t>
            </a:r>
            <a:endParaRPr lang="en-US" dirty="0" smtClean="0"/>
          </a:p>
          <a:p>
            <a:r>
              <a:rPr lang="en-US" dirty="0" err="1" smtClean="0"/>
              <a:t>Wikileaks</a:t>
            </a:r>
            <a:r>
              <a:rPr lang="en-US" dirty="0" smtClean="0"/>
              <a:t>. A tool for crowd sourcing intelligence analysis? Trying again with twitter.</a:t>
            </a:r>
            <a:endParaRPr lang="en-US" dirty="0" smtClean="0"/>
          </a:p>
          <a:p>
            <a:r>
              <a:rPr lang="en-US" dirty="0" err="1" smtClean="0"/>
              <a:t>Avaaz.org</a:t>
            </a:r>
            <a:r>
              <a:rPr lang="en-US" dirty="0" smtClean="0"/>
              <a:t> – political lobbying</a:t>
            </a:r>
          </a:p>
          <a:p>
            <a:r>
              <a:rPr lang="en-US" dirty="0" smtClean="0"/>
              <a:t>London </a:t>
            </a:r>
            <a:r>
              <a:rPr lang="en-US" dirty="0" smtClean="0"/>
              <a:t>riots. BBM used by </a:t>
            </a:r>
            <a:r>
              <a:rPr lang="en-US" dirty="0"/>
              <a:t>s</a:t>
            </a:r>
            <a:r>
              <a:rPr lang="en-US" dirty="0" smtClean="0"/>
              <a:t>elf-</a:t>
            </a:r>
            <a:r>
              <a:rPr lang="en-US" dirty="0" err="1" smtClean="0"/>
              <a:t>organised</a:t>
            </a:r>
            <a:r>
              <a:rPr lang="en-US" dirty="0" smtClean="0"/>
              <a:t> groups to go looting?</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tools</a:t>
            </a:r>
            <a:r>
              <a:rPr lang="en-US" dirty="0" smtClean="0"/>
              <a:t> emerging – fighting corruption</a:t>
            </a:r>
            <a:endParaRPr lang="en-US" dirty="0"/>
          </a:p>
        </p:txBody>
      </p:sp>
      <p:sp>
        <p:nvSpPr>
          <p:cNvPr id="3" name="Content Placeholder 2"/>
          <p:cNvSpPr>
            <a:spLocks noGrp="1"/>
          </p:cNvSpPr>
          <p:nvPr>
            <p:ph idx="1"/>
          </p:nvPr>
        </p:nvSpPr>
        <p:spPr/>
        <p:txBody>
          <a:bodyPr/>
          <a:lstStyle/>
          <a:p>
            <a:r>
              <a:rPr lang="en-US" dirty="0" smtClean="0"/>
              <a:t>Crowd source anonymously knowledge linking influential people in official positions</a:t>
            </a:r>
          </a:p>
          <a:p>
            <a:r>
              <a:rPr lang="en-US" dirty="0" smtClean="0"/>
              <a:t>Potentially identify conflicts of interest</a:t>
            </a:r>
          </a:p>
          <a:p>
            <a:r>
              <a:rPr lang="en-US" dirty="0" err="1" smtClean="0"/>
              <a:t>Influencenetworks.org</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nf-networks.tiff"/>
          <p:cNvPicPr>
            <a:picLocks noChangeAspect="1"/>
          </p:cNvPicPr>
          <p:nvPr/>
        </p:nvPicPr>
        <p:blipFill>
          <a:blip r:embed="rId2"/>
          <a:stretch>
            <a:fillRect/>
          </a:stretch>
        </p:blipFill>
        <p:spPr>
          <a:xfrm>
            <a:off x="323632" y="0"/>
            <a:ext cx="8496736"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tools emerging – </a:t>
            </a:r>
            <a:r>
              <a:rPr lang="en-US" dirty="0" smtClean="0"/>
              <a:t>open source currencies</a:t>
            </a:r>
            <a:endParaRPr lang="en-US" dirty="0"/>
          </a:p>
        </p:txBody>
      </p:sp>
      <p:sp>
        <p:nvSpPr>
          <p:cNvPr id="3" name="Content Placeholder 2"/>
          <p:cNvSpPr>
            <a:spLocks noGrp="1"/>
          </p:cNvSpPr>
          <p:nvPr>
            <p:ph idx="1"/>
          </p:nvPr>
        </p:nvSpPr>
        <p:spPr/>
        <p:txBody>
          <a:bodyPr/>
          <a:lstStyle/>
          <a:p>
            <a:r>
              <a:rPr lang="en-US" dirty="0" smtClean="0"/>
              <a:t>Groups create their own </a:t>
            </a:r>
            <a:r>
              <a:rPr lang="en-US" dirty="0" smtClean="0"/>
              <a:t>currencies</a:t>
            </a:r>
          </a:p>
          <a:p>
            <a:r>
              <a:rPr lang="en-US" dirty="0" smtClean="0"/>
              <a:t>Various policies</a:t>
            </a:r>
            <a:r>
              <a:rPr lang="en-US" dirty="0" smtClean="0"/>
              <a:t> </a:t>
            </a:r>
            <a:r>
              <a:rPr lang="en-US" dirty="0" smtClean="0"/>
              <a:t>and technologies</a:t>
            </a:r>
            <a:endParaRPr lang="en-US" dirty="0" smtClean="0"/>
          </a:p>
          <a:p>
            <a:r>
              <a:rPr lang="en-US" dirty="0" smtClean="0"/>
              <a:t>Two on-going projects:</a:t>
            </a:r>
          </a:p>
          <a:p>
            <a:pPr lvl="1"/>
            <a:r>
              <a:rPr lang="en-US" dirty="0" err="1" smtClean="0"/>
              <a:t>BitCoin</a:t>
            </a:r>
            <a:r>
              <a:rPr lang="en-US" dirty="0" smtClean="0"/>
              <a:t> </a:t>
            </a:r>
            <a:r>
              <a:rPr lang="en-US" dirty="0" smtClean="0"/>
              <a:t>(community gold function)</a:t>
            </a:r>
          </a:p>
          <a:p>
            <a:pPr lvl="1"/>
            <a:r>
              <a:rPr lang="en-US" dirty="0" smtClean="0"/>
              <a:t>Ripple (community bank function)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“social transformation” are you talking about?</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Move away from individualism in the form of markets / game theory type rational approaches</a:t>
            </a:r>
          </a:p>
          <a:p>
            <a:r>
              <a:rPr lang="en-US" dirty="0" smtClean="0"/>
              <a:t>Move away from state-level </a:t>
            </a:r>
            <a:r>
              <a:rPr lang="en-US" smtClean="0"/>
              <a:t>collective planning and state actors generally</a:t>
            </a:r>
          </a:p>
          <a:p>
            <a:r>
              <a:rPr lang="en-US" dirty="0" smtClean="0"/>
              <a:t>More focus on self-</a:t>
            </a:r>
            <a:r>
              <a:rPr lang="en-US" dirty="0" err="1" smtClean="0"/>
              <a:t>organising</a:t>
            </a:r>
            <a:r>
              <a:rPr lang="en-US" dirty="0" smtClean="0"/>
              <a:t> groups generating their own </a:t>
            </a:r>
            <a:r>
              <a:rPr lang="en-US" dirty="0" err="1" smtClean="0"/>
              <a:t>organisational</a:t>
            </a:r>
            <a:r>
              <a:rPr lang="en-US" dirty="0" smtClean="0"/>
              <a:t> / governance structures (“polycentric governance”)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my role in this?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need new models to understand how to design new </a:t>
            </a:r>
            <a:r>
              <a:rPr lang="en-US" dirty="0" smtClean="0"/>
              <a:t>tools </a:t>
            </a:r>
            <a:r>
              <a:rPr lang="en-US" dirty="0" smtClean="0"/>
              <a:t>for group coordination</a:t>
            </a:r>
            <a:endParaRPr lang="en-US" dirty="0" smtClean="0"/>
          </a:p>
          <a:p>
            <a:r>
              <a:rPr lang="en-US" dirty="0" smtClean="0"/>
              <a:t>Not market / game theory </a:t>
            </a:r>
            <a:r>
              <a:rPr lang="en-US" dirty="0" smtClean="0"/>
              <a:t>OR central </a:t>
            </a:r>
            <a:r>
              <a:rPr lang="en-US" dirty="0" smtClean="0"/>
              <a:t>control (Agent-based </a:t>
            </a:r>
            <a:r>
              <a:rPr lang="en-US" dirty="0" err="1" smtClean="0"/>
              <a:t>modelling</a:t>
            </a:r>
            <a:r>
              <a:rPr lang="en-US" dirty="0" smtClean="0"/>
              <a:t>)</a:t>
            </a:r>
          </a:p>
          <a:p>
            <a:r>
              <a:rPr lang="en-US" dirty="0" smtClean="0"/>
              <a:t>Such models will be significant in shaping the future (even if you don’t think they will be</a:t>
            </a:r>
            <a:r>
              <a:rPr lang="en-US" dirty="0" smtClean="0"/>
              <a:t>)</a:t>
            </a:r>
          </a:p>
          <a:p>
            <a:r>
              <a:rPr lang="en-US" dirty="0" smtClean="0"/>
              <a:t>Already lots of work drawing on new sources of data harvested from existing social tools</a:t>
            </a:r>
            <a:endParaRPr lang="en-US" dirty="0" smtClean="0"/>
          </a:p>
          <a:p>
            <a:r>
              <a:rPr lang="en-US" dirty="0" smtClean="0"/>
              <a:t>You have a role because not acting is also acting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Quote:</a:t>
            </a:r>
          </a:p>
        </p:txBody>
      </p:sp>
      <p:sp>
        <p:nvSpPr>
          <p:cNvPr id="18435" name="Content Placeholder 2"/>
          <p:cNvSpPr>
            <a:spLocks noGrp="1"/>
          </p:cNvSpPr>
          <p:nvPr>
            <p:ph idx="1"/>
          </p:nvPr>
        </p:nvSpPr>
        <p:spPr/>
        <p:txBody>
          <a:bodyPr/>
          <a:lstStyle/>
          <a:p>
            <a:pPr eaLnBrk="1" hangingPunct="1">
              <a:buFont typeface="Arial" charset="0"/>
              <a:buNone/>
            </a:pPr>
            <a:r>
              <a:rPr lang="en-GB" i="1" smtClean="0"/>
              <a:t>"during the time men live without a common power to keep them all in awe, they are in that condition which is called war; and such a war as is of every man against every man.”</a:t>
            </a:r>
          </a:p>
          <a:p>
            <a:pPr eaLnBrk="1" hangingPunct="1">
              <a:buFont typeface="Arial" charset="0"/>
              <a:buNone/>
            </a:pPr>
            <a:r>
              <a:rPr lang="en-GB" i="1" smtClean="0">
                <a:solidFill>
                  <a:srgbClr val="7F7F7F"/>
                </a:solidFill>
              </a:rPr>
              <a:t>Thomas Hobbes (English philosopher 1588-1679)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err="1" smtClean="0"/>
              <a:t>www.davidhales.com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lstStyle/>
          <a:p>
            <a:pPr>
              <a:buNone/>
            </a:pPr>
            <a:r>
              <a:rPr lang="en-US" i="1" dirty="0" smtClean="0"/>
              <a:t>"I made a mistake in presuming that the self-interests of </a:t>
            </a:r>
            <a:r>
              <a:rPr lang="en-US" i="1" dirty="0" err="1" smtClean="0"/>
              <a:t>organisations</a:t>
            </a:r>
            <a:r>
              <a:rPr lang="en-US" i="1" dirty="0" smtClean="0"/>
              <a:t>, specifically banks and others, were such that they were best capable of protecting their own shareholders and their equity in the firms.”</a:t>
            </a:r>
          </a:p>
          <a:p>
            <a:pPr>
              <a:buNone/>
            </a:pPr>
            <a:r>
              <a:rPr lang="en-US" i="1" dirty="0" smtClean="0">
                <a:solidFill>
                  <a:schemeClr val="bg1">
                    <a:lumMod val="50000"/>
                  </a:schemeClr>
                </a:solidFill>
              </a:rPr>
              <a:t>Alan Greenspan (American economist 1926-)</a:t>
            </a:r>
            <a:endParaRPr lang="en-US" i="1"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Individualism v. Collectivism</a:t>
            </a:r>
          </a:p>
        </p:txBody>
      </p:sp>
      <p:sp>
        <p:nvSpPr>
          <p:cNvPr id="24579" name="Rectangle 3"/>
          <p:cNvSpPr>
            <a:spLocks noGrp="1" noChangeArrowheads="1"/>
          </p:cNvSpPr>
          <p:nvPr>
            <p:ph type="body" idx="1"/>
          </p:nvPr>
        </p:nvSpPr>
        <p:spPr/>
        <p:txBody>
          <a:bodyPr/>
          <a:lstStyle/>
          <a:p>
            <a:pPr eaLnBrk="1" hangingPunct="1"/>
            <a:r>
              <a:rPr lang="en-GB" smtClean="0"/>
              <a:t>In socio-economic systems individual interests may conflict with collective interests:</a:t>
            </a:r>
          </a:p>
          <a:p>
            <a:pPr lvl="1" eaLnBrk="1" hangingPunct="1"/>
            <a:r>
              <a:rPr lang="en-GB" smtClean="0"/>
              <a:t>e.g. over exploitation of a common resource (a river, a field, the atmosphere etc.)</a:t>
            </a:r>
          </a:p>
          <a:p>
            <a:pPr lvl="1" eaLnBrk="1" hangingPunct="1"/>
            <a:r>
              <a:rPr lang="en-GB" smtClean="0"/>
              <a:t>e.g. banks - lending (to those who they know can not repay) to gain a commission by selling on the debt to other banks</a:t>
            </a:r>
          </a:p>
          <a:p>
            <a:pPr lvl="1" eaLnBrk="1" hangingPunct="1"/>
            <a:r>
              <a:rPr lang="en-GB" smtClean="0"/>
              <a:t>e.g. P2P file sharing system - downloading more than uploading</a:t>
            </a:r>
          </a:p>
          <a:p>
            <a:pPr eaLnBrk="1" hangingPunct="1"/>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Individualism v. Collectivism</a:t>
            </a:r>
          </a:p>
        </p:txBody>
      </p:sp>
      <p:sp>
        <p:nvSpPr>
          <p:cNvPr id="25603" name="Rectangle 3"/>
          <p:cNvSpPr>
            <a:spLocks noGrp="1" noChangeArrowheads="1"/>
          </p:cNvSpPr>
          <p:nvPr>
            <p:ph type="body" idx="1"/>
          </p:nvPr>
        </p:nvSpPr>
        <p:spPr/>
        <p:txBody>
          <a:bodyPr/>
          <a:lstStyle/>
          <a:p>
            <a:pPr eaLnBrk="1" hangingPunct="1"/>
            <a:r>
              <a:rPr lang="en-GB" smtClean="0"/>
              <a:t>Consider a P2P file sharing system:</a:t>
            </a:r>
          </a:p>
          <a:p>
            <a:pPr lvl="1" eaLnBrk="1" hangingPunct="1"/>
            <a:r>
              <a:rPr lang="en-GB" smtClean="0"/>
              <a:t>It is in the </a:t>
            </a:r>
            <a:r>
              <a:rPr lang="en-GB" i="1" smtClean="0"/>
              <a:t>collective interest</a:t>
            </a:r>
            <a:r>
              <a:rPr lang="en-GB" smtClean="0"/>
              <a:t> for all to upload to others so everyone gets the file quickly</a:t>
            </a:r>
          </a:p>
          <a:p>
            <a:pPr lvl="1" eaLnBrk="1" hangingPunct="1"/>
            <a:r>
              <a:rPr lang="en-GB" smtClean="0"/>
              <a:t>But it is in the </a:t>
            </a:r>
            <a:r>
              <a:rPr lang="en-GB" i="1" smtClean="0"/>
              <a:t>individual interest</a:t>
            </a:r>
            <a:r>
              <a:rPr lang="en-GB" smtClean="0"/>
              <a:t> to save bandwidth by only downloading and hence free-riding on others</a:t>
            </a:r>
          </a:p>
          <a:p>
            <a:pPr lvl="1" eaLnBrk="1" hangingPunct="1"/>
            <a:r>
              <a:rPr lang="en-GB" smtClean="0"/>
              <a:t>Free-riding (or free-loading) is a perennial problem in P2P file-sharing systems</a:t>
            </a:r>
          </a:p>
          <a:p>
            <a:pPr lvl="1" eaLnBrk="1" hangingPunct="1"/>
            <a:r>
              <a:rPr lang="en-GB" smtClean="0"/>
              <a:t>Any efficient system needs to tackle it in some way</a:t>
            </a:r>
          </a:p>
          <a:p>
            <a:pPr eaLnBrk="1" hangingPunct="1"/>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794</TotalTime>
  <Words>2815</Words>
  <Application>Microsoft Macintosh PowerPoint</Application>
  <PresentationFormat>On-screen Show (4:3)</PresentationFormat>
  <Paragraphs>367</Paragraphs>
  <Slides>60</Slides>
  <Notes>13</Notes>
  <HiddenSlides>0</HiddenSlides>
  <MMClips>2</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Office Theme</vt:lpstr>
      <vt:lpstr>The social transformation and your role in it</vt:lpstr>
      <vt:lpstr>Models of people matter</vt:lpstr>
      <vt:lpstr>Quote:</vt:lpstr>
      <vt:lpstr>Quote:</vt:lpstr>
      <vt:lpstr>Quote:</vt:lpstr>
      <vt:lpstr>Quote:</vt:lpstr>
      <vt:lpstr>Quote</vt:lpstr>
      <vt:lpstr>Individualism v. Collectivism</vt:lpstr>
      <vt:lpstr>Individualism v. Collectivism</vt:lpstr>
      <vt:lpstr>The tragedy of the commons</vt:lpstr>
      <vt:lpstr>How to avoid the commons tragedy?</vt:lpstr>
      <vt:lpstr>What is game theory?</vt:lpstr>
      <vt:lpstr>Game theory comes with a whole set of assumptions</vt:lpstr>
      <vt:lpstr>Top down</vt:lpstr>
      <vt:lpstr>Bottom-up</vt:lpstr>
      <vt:lpstr>Combining top-down/bottom-up</vt:lpstr>
      <vt:lpstr>Combining top-down/bottom-up</vt:lpstr>
      <vt:lpstr>Stigmergy</vt:lpstr>
      <vt:lpstr>Stigmergic ant foraging</vt:lpstr>
      <vt:lpstr>Stigmergic foraging</vt:lpstr>
      <vt:lpstr>Stigmergic ant foraging</vt:lpstr>
      <vt:lpstr>Governing the commons - Elinor Ostrom 1990 </vt:lpstr>
      <vt:lpstr>Group Selection Models</vt:lpstr>
      <vt:lpstr>Evolutionary Group Selection Models</vt:lpstr>
      <vt:lpstr>Slide 25</vt:lpstr>
      <vt:lpstr>Slide 26</vt:lpstr>
      <vt:lpstr>Slide 27</vt:lpstr>
      <vt:lpstr>SLAC: Network re-wire P2P model</vt:lpstr>
      <vt:lpstr>SLAC algorithm</vt:lpstr>
      <vt:lpstr>SLAC: “Copy and Rewire”</vt:lpstr>
      <vt:lpstr>SLAC: “Copy and Rewire”</vt:lpstr>
      <vt:lpstr>SLAC: “Copy and Rewire”</vt:lpstr>
      <vt:lpstr>SLAC: “Copy and Rewire”</vt:lpstr>
      <vt:lpstr>SLAC: “Copy and Rewire”</vt:lpstr>
      <vt:lpstr>SLAC: “Mutate”</vt:lpstr>
      <vt:lpstr>SLAC: “Mutate”</vt:lpstr>
      <vt:lpstr>SLAC: “Mutate”</vt:lpstr>
      <vt:lpstr>SLAC: “Mutate”</vt:lpstr>
      <vt:lpstr>SLAC playing the PD</vt:lpstr>
      <vt:lpstr>Cycle 180: Small Defect Clusters</vt:lpstr>
      <vt:lpstr>Cycle 220: Cooperation Emerges</vt:lpstr>
      <vt:lpstr>Cycle 230: Coop. Cluster Starts to Break Apart</vt:lpstr>
      <vt:lpstr>Cycle 300: Defect Nodes Isolated, Small Cooperative Clusters Formed</vt:lpstr>
      <vt:lpstr>Slide 44</vt:lpstr>
      <vt:lpstr>Rethinking “incentives” in individual v. collective dilemmas</vt:lpstr>
      <vt:lpstr>Real Time Composition</vt:lpstr>
      <vt:lpstr>Slide 47</vt:lpstr>
      <vt:lpstr>What are the rules of thumb?</vt:lpstr>
      <vt:lpstr>Slide 49</vt:lpstr>
      <vt:lpstr>Slide 50</vt:lpstr>
      <vt:lpstr>Slide 51</vt:lpstr>
      <vt:lpstr>AND_Lab</vt:lpstr>
      <vt:lpstr>Creating tools not incentives?</vt:lpstr>
      <vt:lpstr>Briefly…</vt:lpstr>
      <vt:lpstr>New tools emerging – fighting corruption</vt:lpstr>
      <vt:lpstr>Slide 56</vt:lpstr>
      <vt:lpstr>New tools emerging – open source currencies</vt:lpstr>
      <vt:lpstr>What “social transformation” are you talking about?</vt:lpstr>
      <vt:lpstr>What is my role in this?</vt:lpstr>
      <vt:lpstr>Questions?</vt:lpstr>
    </vt:vector>
  </TitlesOfParts>
  <Company>uni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transformation and your role in it</dc:title>
  <dc:creator>Jeff</dc:creator>
  <cp:lastModifiedBy>Jeff</cp:lastModifiedBy>
  <cp:revision>103</cp:revision>
  <dcterms:created xsi:type="dcterms:W3CDTF">2011-09-14T05:31:05Z</dcterms:created>
  <dcterms:modified xsi:type="dcterms:W3CDTF">2011-09-14T06:04:45Z</dcterms:modified>
</cp:coreProperties>
</file>