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pdf" ContentType="application/pd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48" d="100"/>
          <a:sy n="148" d="100"/>
        </p:scale>
        <p:origin x="-1312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3A3E-79BA-8E49-8D30-51AB22BEBD86}" type="datetimeFigureOut">
              <a:rPr lang="en-US" smtClean="0"/>
              <a:pPr/>
              <a:t>9/26/11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6349-EF03-8144-B29F-5B1CA7D4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3A3E-79BA-8E49-8D30-51AB22BEBD86}" type="datetimeFigureOut">
              <a:rPr lang="en-US" smtClean="0"/>
              <a:pPr/>
              <a:t>9/26/11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6349-EF03-8144-B29F-5B1CA7D4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3A3E-79BA-8E49-8D30-51AB22BEBD86}" type="datetimeFigureOut">
              <a:rPr lang="en-US" smtClean="0"/>
              <a:pPr/>
              <a:t>9/26/11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6349-EF03-8144-B29F-5B1CA7D4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3A3E-79BA-8E49-8D30-51AB22BEBD86}" type="datetimeFigureOut">
              <a:rPr lang="en-US" smtClean="0"/>
              <a:pPr/>
              <a:t>9/26/11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6349-EF03-8144-B29F-5B1CA7D4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3A3E-79BA-8E49-8D30-51AB22BEBD86}" type="datetimeFigureOut">
              <a:rPr lang="en-US" smtClean="0"/>
              <a:pPr/>
              <a:t>9/26/11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6349-EF03-8144-B29F-5B1CA7D4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3A3E-79BA-8E49-8D30-51AB22BEBD86}" type="datetimeFigureOut">
              <a:rPr lang="en-US" smtClean="0"/>
              <a:pPr/>
              <a:t>9/26/11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6349-EF03-8144-B29F-5B1CA7D4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3A3E-79BA-8E49-8D30-51AB22BEBD86}" type="datetimeFigureOut">
              <a:rPr lang="en-US" smtClean="0"/>
              <a:pPr/>
              <a:t>9/26/11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6349-EF03-8144-B29F-5B1CA7D4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3A3E-79BA-8E49-8D30-51AB22BEBD86}" type="datetimeFigureOut">
              <a:rPr lang="en-US" smtClean="0"/>
              <a:pPr/>
              <a:t>9/26/11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6349-EF03-8144-B29F-5B1CA7D4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3A3E-79BA-8E49-8D30-51AB22BEBD86}" type="datetimeFigureOut">
              <a:rPr lang="en-US" smtClean="0"/>
              <a:pPr/>
              <a:t>9/26/11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6349-EF03-8144-B29F-5B1CA7D4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3A3E-79BA-8E49-8D30-51AB22BEBD86}" type="datetimeFigureOut">
              <a:rPr lang="en-US" smtClean="0"/>
              <a:pPr/>
              <a:t>9/26/11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6349-EF03-8144-B29F-5B1CA7D4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3A3E-79BA-8E49-8D30-51AB22BEBD86}" type="datetimeFigureOut">
              <a:rPr lang="en-US" smtClean="0"/>
              <a:pPr/>
              <a:t>9/26/11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6349-EF03-8144-B29F-5B1CA7D4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B3A3E-79BA-8E49-8D30-51AB22BEBD86}" type="datetimeFigureOut">
              <a:rPr lang="en-US" smtClean="0"/>
              <a:pPr/>
              <a:t>9/26/11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96349-EF03-8144-B29F-5B1CA7D4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276600"/>
            <a:ext cx="7162800" cy="2705100"/>
          </a:xfrm>
        </p:spPr>
        <p:txBody>
          <a:bodyPr/>
          <a:lstStyle/>
          <a:p>
            <a:r>
              <a:rPr lang="en-US" dirty="0" smtClean="0"/>
              <a:t>Welcome and Introduction</a:t>
            </a:r>
          </a:p>
          <a:p>
            <a:r>
              <a:rPr lang="en-US" smtClean="0"/>
              <a:t>David </a:t>
            </a:r>
            <a:r>
              <a:rPr lang="en-US" smtClean="0"/>
              <a:t>Hales, Jeff Johnson</a:t>
            </a:r>
          </a:p>
          <a:p>
            <a:r>
              <a:rPr lang="en-US" dirty="0" smtClean="0"/>
              <a:t>Open University, UK</a:t>
            </a:r>
            <a:endParaRPr lang="en-US" dirty="0"/>
          </a:p>
        </p:txBody>
      </p:sp>
      <p:pic>
        <p:nvPicPr>
          <p:cNvPr id="4" name="Picture 3" descr="ness-logo1.pdf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-228600"/>
            <a:ext cx="4429932" cy="2667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86200" y="533400"/>
            <a:ext cx="48006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Non-Equilibrium Social Science</a:t>
            </a:r>
            <a:endParaRPr lang="en-US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NESS stands for Non-Equilibrium Social Science</a:t>
            </a:r>
          </a:p>
          <a:p>
            <a:r>
              <a:rPr lang="en-US" dirty="0" smtClean="0"/>
              <a:t>A key focus of the group is economics, where the equilibrium approach (though dominant), struggles to capture economic realities</a:t>
            </a:r>
          </a:p>
          <a:p>
            <a:r>
              <a:rPr lang="en-US" dirty="0" smtClean="0"/>
              <a:t>But we are interested in all the social sciences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Paul </a:t>
            </a:r>
            <a:r>
              <a:rPr lang="en-US" dirty="0" err="1" smtClean="0"/>
              <a:t>Ormerod</a:t>
            </a:r>
            <a:r>
              <a:rPr lang="en-US" dirty="0" smtClean="0"/>
              <a:t>, </a:t>
            </a:r>
            <a:r>
              <a:rPr lang="en-US" dirty="0" err="1" smtClean="0"/>
              <a:t>Volterra</a:t>
            </a:r>
            <a:r>
              <a:rPr lang="en-US" dirty="0" smtClean="0"/>
              <a:t> Partners and Durham University, UK</a:t>
            </a:r>
          </a:p>
          <a:p>
            <a:r>
              <a:rPr lang="en-US" dirty="0" smtClean="0"/>
              <a:t>Mauro </a:t>
            </a:r>
            <a:r>
              <a:rPr lang="en-US" dirty="0" err="1" smtClean="0"/>
              <a:t>Galgatti</a:t>
            </a:r>
            <a:r>
              <a:rPr lang="en-US" dirty="0" smtClean="0"/>
              <a:t>, Department of Economics, </a:t>
            </a:r>
            <a:r>
              <a:rPr lang="en-US" dirty="0" err="1" smtClean="0"/>
              <a:t>Universita</a:t>
            </a:r>
            <a:r>
              <a:rPr lang="en-US" dirty="0" smtClean="0"/>
              <a:t> </a:t>
            </a:r>
            <a:r>
              <a:rPr lang="en-US" dirty="0" err="1" smtClean="0"/>
              <a:t>Politecnica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Marche, Italy</a:t>
            </a:r>
          </a:p>
          <a:p>
            <a:r>
              <a:rPr lang="en-US" dirty="0" smtClean="0"/>
              <a:t>Jeff Johnson, Open University, UK and EU Coordinated Actions Projects</a:t>
            </a:r>
          </a:p>
          <a:p>
            <a:r>
              <a:rPr lang="en-US" dirty="0" err="1" smtClean="0"/>
              <a:t>Andrzej</a:t>
            </a:r>
            <a:r>
              <a:rPr lang="en-US" dirty="0" smtClean="0"/>
              <a:t> Nowak, Director, Center for Complex Systems, University of Warsaw</a:t>
            </a:r>
          </a:p>
          <a:p>
            <a:r>
              <a:rPr lang="en-US" dirty="0" smtClean="0"/>
              <a:t>Bridget </a:t>
            </a:r>
            <a:r>
              <a:rPr lang="en-US" dirty="0" err="1" smtClean="0"/>
              <a:t>Rosewell</a:t>
            </a:r>
            <a:r>
              <a:rPr lang="en-US" dirty="0" smtClean="0"/>
              <a:t>, Chief Economic Adviser to the Greater London Authority and </a:t>
            </a:r>
            <a:r>
              <a:rPr lang="en-US" dirty="0" err="1" smtClean="0"/>
              <a:t>Volterra</a:t>
            </a:r>
            <a:r>
              <a:rPr lang="en-US" dirty="0" smtClean="0"/>
              <a:t> Partners</a:t>
            </a:r>
          </a:p>
          <a:p>
            <a:r>
              <a:rPr lang="en-US" dirty="0" smtClean="0"/>
              <a:t>Yi-Cheng Zhang, Editor and founder of </a:t>
            </a:r>
            <a:r>
              <a:rPr lang="en-US" dirty="0" err="1" smtClean="0"/>
              <a:t>Econophysics</a:t>
            </a:r>
            <a:r>
              <a:rPr lang="en-US" dirty="0" smtClean="0"/>
              <a:t> Forum, Fribourg University, Switzerland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EU project: 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3 Year FET-Open CA. Starting late 2011</a:t>
            </a:r>
          </a:p>
          <a:p>
            <a:r>
              <a:rPr lang="en-US" dirty="0" smtClean="0"/>
              <a:t>Key NESS people</a:t>
            </a:r>
          </a:p>
          <a:p>
            <a:r>
              <a:rPr lang="en-US" dirty="0" smtClean="0"/>
              <a:t>Involves top EU NESS researchers focusing on Economics and ICT</a:t>
            </a:r>
          </a:p>
          <a:p>
            <a:r>
              <a:rPr lang="en-US" dirty="0" smtClean="0"/>
              <a:t>Objectives:</a:t>
            </a:r>
          </a:p>
          <a:p>
            <a:pPr lvl="1"/>
            <a:r>
              <a:rPr lang="en-US" dirty="0" smtClean="0"/>
              <a:t>Build an open NESS community</a:t>
            </a:r>
          </a:p>
          <a:p>
            <a:pPr lvl="1"/>
            <a:r>
              <a:rPr lang="en-US" dirty="0" smtClean="0"/>
              <a:t>Identify NESS foundations and applications</a:t>
            </a:r>
          </a:p>
          <a:p>
            <a:pPr lvl="1"/>
            <a:r>
              <a:rPr lang="en-US" dirty="0" smtClean="0"/>
              <a:t>Engage with policy and business stakeholders</a:t>
            </a:r>
          </a:p>
          <a:p>
            <a:pPr lvl="1"/>
            <a:r>
              <a:rPr lang="en-US" dirty="0" smtClean="0"/>
              <a:t>Disseminate NESS ideas and project outputs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21508" y="844106"/>
            <a:ext cx="5974692" cy="5280529"/>
            <a:chOff x="2032745" y="1496579"/>
            <a:chExt cx="4688661" cy="4327638"/>
          </a:xfrm>
        </p:grpSpPr>
        <p:sp>
          <p:nvSpPr>
            <p:cNvPr id="5" name="TextBox 4"/>
            <p:cNvSpPr txBox="1"/>
            <p:nvPr/>
          </p:nvSpPr>
          <p:spPr>
            <a:xfrm>
              <a:off x="5533821" y="4906672"/>
              <a:ext cx="1187585" cy="584755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/>
              <a:r>
                <a:rPr lang="en-GB" sz="3200" dirty="0"/>
                <a:t>NESS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032745" y="4918878"/>
              <a:ext cx="837256" cy="584755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/>
              <a:r>
                <a:rPr lang="en-GB" sz="3200" dirty="0"/>
                <a:t>ICT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236825" y="1496579"/>
              <a:ext cx="2074324" cy="584755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/>
              <a:r>
                <a:rPr lang="en-GB" sz="3200" dirty="0"/>
                <a:t>Economics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3859681">
              <a:off x="4041090" y="3146934"/>
              <a:ext cx="2688564" cy="369312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/>
              <a:r>
                <a:rPr lang="en-GB" dirty="0" smtClean="0"/>
                <a:t>realistic economic models</a:t>
              </a:r>
              <a:endParaRPr lang="en-GB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3018448" y="5401463"/>
              <a:ext cx="2408160" cy="8246"/>
            </a:xfrm>
            <a:prstGeom prst="straightConnector1">
              <a:avLst/>
            </a:prstGeom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923437" y="5454905"/>
              <a:ext cx="2536163" cy="369312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/>
              <a:r>
                <a:rPr lang="en-GB" dirty="0" smtClean="0"/>
                <a:t>new modelling tools </a:t>
              </a:r>
              <a:endParaRPr lang="en-GB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rot="5400000" flipH="1" flipV="1">
              <a:off x="2123740" y="2840876"/>
              <a:ext cx="2630634" cy="1253563"/>
            </a:xfrm>
            <a:prstGeom prst="straightConnector1">
              <a:avLst/>
            </a:prstGeom>
            <a:ln w="762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10800000">
              <a:off x="2993710" y="5046863"/>
              <a:ext cx="2441151" cy="2"/>
            </a:xfrm>
            <a:prstGeom prst="straightConnector1">
              <a:avLst/>
            </a:prstGeom>
            <a:ln w="762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010203" y="4617724"/>
              <a:ext cx="2416408" cy="369312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/>
              <a:r>
                <a:rPr lang="en-GB" dirty="0" smtClean="0"/>
                <a:t>new ICT design</a:t>
              </a:r>
              <a:endParaRPr lang="en-GB" dirty="0"/>
            </a:p>
          </p:txBody>
        </p:sp>
        <p:sp>
          <p:nvSpPr>
            <p:cNvPr id="14" name="TextBox 13"/>
            <p:cNvSpPr txBox="1"/>
            <p:nvPr/>
          </p:nvSpPr>
          <p:spPr>
            <a:xfrm rot="17799464">
              <a:off x="1669529" y="3145572"/>
              <a:ext cx="2907284" cy="369312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/>
              <a:r>
                <a:rPr lang="en-GB" dirty="0"/>
                <a:t>n</a:t>
              </a:r>
              <a:r>
                <a:rPr lang="en-GB" dirty="0" smtClean="0"/>
                <a:t>ew economic paradigms</a:t>
              </a:r>
              <a:endParaRPr lang="en-GB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rot="16200000" flipV="1">
              <a:off x="3719384" y="2844840"/>
              <a:ext cx="2630634" cy="1253563"/>
            </a:xfrm>
            <a:prstGeom prst="straightConnector1">
              <a:avLst/>
            </a:prstGeom>
            <a:ln w="762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3587498" y="3207890"/>
              <a:ext cx="1303047" cy="1352427"/>
            </a:xfrm>
            <a:prstGeom prst="ellipse">
              <a:avLst/>
            </a:prstGeom>
            <a:solidFill>
              <a:schemeClr val="tx1"/>
            </a:solidFill>
            <a:ln w="762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19" tIns="45710" rIns="91419" bIns="45710"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571005" y="3496519"/>
              <a:ext cx="1327787" cy="641924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/>
              <a:r>
                <a:rPr lang="en-GB" b="1" dirty="0" smtClean="0">
                  <a:solidFill>
                    <a:schemeClr val="bg1"/>
                  </a:solidFill>
                </a:rPr>
                <a:t>new community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55731" y="824099"/>
            <a:ext cx="7550069" cy="5424301"/>
            <a:chOff x="703242" y="1380808"/>
            <a:chExt cx="6273829" cy="4424733"/>
          </a:xfrm>
        </p:grpSpPr>
        <p:sp>
          <p:nvSpPr>
            <p:cNvPr id="5" name="Oval 4"/>
            <p:cNvSpPr/>
            <p:nvPr/>
          </p:nvSpPr>
          <p:spPr>
            <a:xfrm>
              <a:off x="1121611" y="2243050"/>
              <a:ext cx="3084425" cy="2894524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19" tIns="45710" rIns="91419" bIns="45710"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312495" y="3174906"/>
              <a:ext cx="1600200" cy="1600200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19" tIns="45710" rIns="91419" bIns="45710"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76235" y="3158411"/>
              <a:ext cx="1294799" cy="566802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sz="2000" dirty="0"/>
                <a:t>Core Partners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51497" y="3719174"/>
              <a:ext cx="1360775" cy="600144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/>
              <a:r>
                <a:rPr lang="en-GB" sz="1100" dirty="0"/>
                <a:t>Organise</a:t>
              </a:r>
            </a:p>
            <a:p>
              <a:pPr algn="ctr"/>
              <a:r>
                <a:rPr lang="en-GB" sz="1100" dirty="0"/>
                <a:t>work packages produce deliverables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89439" y="2469664"/>
              <a:ext cx="1294799" cy="566802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2000" dirty="0"/>
                <a:t>Associate Partners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758493" y="3055172"/>
              <a:ext cx="1356825" cy="938698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/>
              <a:r>
                <a:rPr lang="en-GB" sz="1100" dirty="0"/>
                <a:t>Funded to attend events as speakers or participants. Support aims of project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03242" y="1575083"/>
              <a:ext cx="5407881" cy="4230458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19" tIns="45710" rIns="91419" bIns="45710"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64488" y="1896373"/>
              <a:ext cx="1789969" cy="566802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sz="2000" dirty="0"/>
                <a:t>Wider NESS community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92646" y="2531357"/>
              <a:ext cx="1880345" cy="769421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/>
              <a:r>
                <a:rPr lang="en-GB" sz="1100" dirty="0"/>
                <a:t>Invited to events, access to web portal, contacted proactively via outreach activities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rot="10800000">
              <a:off x="3727704" y="4147993"/>
              <a:ext cx="668019" cy="1588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004733" y="4456754"/>
              <a:ext cx="1549400" cy="938698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r>
                <a:rPr lang="en-GB" sz="1100" dirty="0" smtClean="0"/>
                <a:t>May join at any time during </a:t>
              </a:r>
              <a:r>
                <a:rPr lang="en-GB" sz="1100" dirty="0"/>
                <a:t>life-time of the </a:t>
              </a:r>
              <a:r>
                <a:rPr lang="en-GB" sz="1100" dirty="0" smtClean="0"/>
                <a:t>project subject to approval by core partners</a:t>
              </a:r>
              <a:endParaRPr lang="en-GB" sz="11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399331" y="3681583"/>
              <a:ext cx="1307683" cy="797634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2000" dirty="0" smtClean="0"/>
                <a:t>New </a:t>
              </a:r>
              <a:r>
                <a:rPr lang="en-US" sz="2000" dirty="0"/>
                <a:t>Associate Partners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737462" y="1380808"/>
              <a:ext cx="1789969" cy="335969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sz="2000" dirty="0"/>
                <a:t>General public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203939" y="1735409"/>
              <a:ext cx="1773132" cy="938698"/>
            </a:xfrm>
            <a:prstGeom prst="rect">
              <a:avLst/>
            </a:prstGeom>
            <a:noFill/>
          </p:spPr>
          <p:txBody>
            <a:bodyPr wrap="square" lIns="91419" tIns="45710" rIns="91419" bIns="45710" rtlCol="0">
              <a:spAutoFit/>
            </a:bodyPr>
            <a:lstStyle/>
            <a:p>
              <a:r>
                <a:rPr lang="en-GB" sz="1100" dirty="0"/>
                <a:t>Articles in professional</a:t>
              </a:r>
            </a:p>
            <a:p>
              <a:r>
                <a:rPr lang="en-GB" sz="1100" dirty="0"/>
                <a:t>     press, access to web  </a:t>
              </a:r>
            </a:p>
            <a:p>
              <a:r>
                <a:rPr lang="en-GB" sz="1100" dirty="0"/>
                <a:t>         portal, may attend</a:t>
              </a:r>
            </a:p>
            <a:p>
              <a:r>
                <a:rPr lang="en-GB" sz="1100" dirty="0"/>
                <a:t>              open events where </a:t>
              </a:r>
            </a:p>
            <a:p>
              <a:r>
                <a:rPr lang="en-GB" sz="1100" dirty="0"/>
                <a:t>                    space allows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 on 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As it becomes available at:</a:t>
            </a:r>
          </a:p>
          <a:p>
            <a:pPr algn="ctr">
              <a:buNone/>
            </a:pPr>
            <a:r>
              <a:rPr lang="en-US" dirty="0" smtClean="0"/>
              <a:t>http://</a:t>
            </a:r>
            <a:r>
              <a:rPr lang="en-US" dirty="0" err="1" smtClean="0"/>
              <a:t>www.nessnetwork.eu</a:t>
            </a:r>
            <a:r>
              <a:rPr lang="en-US" dirty="0" smtClean="0"/>
              <a:t>/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85344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Today's </a:t>
            </a:r>
            <a:r>
              <a:rPr lang="en-US" sz="2000" b="1" dirty="0" err="1" smtClean="0"/>
              <a:t>Programme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Session </a:t>
            </a:r>
            <a:r>
              <a:rPr lang="en-US" sz="2000" b="1" smtClean="0"/>
              <a:t>1 (09</a:t>
            </a:r>
            <a:r>
              <a:rPr lang="en-US" sz="2000" b="1" dirty="0" smtClean="0"/>
              <a:t>:30 - 10:45) 1hr 15mins</a:t>
            </a:r>
          </a:p>
          <a:p>
            <a:r>
              <a:rPr lang="en-US" sz="2000" dirty="0" smtClean="0"/>
              <a:t>09:45 - Talk 1 - Paul </a:t>
            </a:r>
            <a:r>
              <a:rPr lang="en-US" sz="2000" dirty="0" err="1" smtClean="0"/>
              <a:t>Ormerod</a:t>
            </a:r>
            <a:r>
              <a:rPr lang="en-US" sz="2000" dirty="0" smtClean="0"/>
              <a:t>: Rational agent </a:t>
            </a:r>
            <a:r>
              <a:rPr lang="en-US" sz="2000" dirty="0" err="1" smtClean="0"/>
              <a:t>behaviour</a:t>
            </a:r>
            <a:r>
              <a:rPr lang="en-US" sz="2000" dirty="0" smtClean="0"/>
              <a:t> in non-equilibrium systems</a:t>
            </a:r>
          </a:p>
          <a:p>
            <a:r>
              <a:rPr lang="en-US" sz="2000" dirty="0" smtClean="0"/>
              <a:t>Coffee break (10:45 - 11:15)</a:t>
            </a:r>
          </a:p>
          <a:p>
            <a:r>
              <a:rPr lang="en-US" sz="2000" b="1" dirty="0" smtClean="0"/>
              <a:t>Session 2 (11:15 - 12:45) 1hr 30mins</a:t>
            </a:r>
          </a:p>
          <a:p>
            <a:r>
              <a:rPr lang="en-US" sz="2000" dirty="0" smtClean="0"/>
              <a:t>11:15 - Talk 2 - </a:t>
            </a:r>
            <a:r>
              <a:rPr lang="en-US" sz="2000" dirty="0" err="1" smtClean="0"/>
              <a:t>Andrzej</a:t>
            </a:r>
            <a:r>
              <a:rPr lang="en-US" sz="2000" dirty="0" smtClean="0"/>
              <a:t> Nowak: Social dynamics of financial markets</a:t>
            </a:r>
          </a:p>
          <a:p>
            <a:r>
              <a:rPr lang="en-US" sz="2000" dirty="0" smtClean="0"/>
              <a:t>12:00 - Talk 3 - Mauro </a:t>
            </a:r>
            <a:r>
              <a:rPr lang="en-US" sz="2000" dirty="0" err="1" smtClean="0"/>
              <a:t>Gallegati</a:t>
            </a:r>
            <a:r>
              <a:rPr lang="en-US" sz="2000" dirty="0" smtClean="0"/>
              <a:t>: Dynamic Aggregation in Heterogeneous Interacting Agents and Network: An Analytical Solution for Agent Based Models</a:t>
            </a:r>
          </a:p>
          <a:p>
            <a:r>
              <a:rPr lang="en-US" sz="2000" dirty="0" smtClean="0"/>
              <a:t>Lunch (12:45 - 14:00)</a:t>
            </a:r>
          </a:p>
          <a:p>
            <a:r>
              <a:rPr lang="en-US" sz="2000" b="1" dirty="0" smtClean="0"/>
              <a:t>Session 3 (14:00 - 15:30) 1hr 30mins</a:t>
            </a:r>
          </a:p>
          <a:p>
            <a:r>
              <a:rPr lang="en-US" sz="2000" dirty="0" smtClean="0"/>
              <a:t>14:00 - Talk 4 - David Hales: </a:t>
            </a:r>
            <a:r>
              <a:rPr lang="en-US" sz="2000" dirty="0" err="1" smtClean="0"/>
              <a:t>Denationalising</a:t>
            </a:r>
            <a:r>
              <a:rPr lang="en-US" sz="2000" dirty="0" smtClean="0"/>
              <a:t> money: can quality emerge?</a:t>
            </a:r>
          </a:p>
          <a:p>
            <a:r>
              <a:rPr lang="en-US" sz="2000" dirty="0" smtClean="0"/>
              <a:t>14:45 - Talk 5 - Bruce Edmonds: Mundane Rationality as a Basis for </a:t>
            </a:r>
            <a:r>
              <a:rPr lang="en-US" sz="2000" dirty="0" err="1" smtClean="0"/>
              <a:t>Modelling</a:t>
            </a:r>
            <a:r>
              <a:rPr lang="en-US" sz="2000" dirty="0" smtClean="0"/>
              <a:t> and Understanding </a:t>
            </a:r>
            <a:r>
              <a:rPr lang="en-US" sz="2000" dirty="0" err="1" smtClean="0"/>
              <a:t>Behaviour</a:t>
            </a:r>
            <a:r>
              <a:rPr lang="en-US" sz="2000" dirty="0" smtClean="0"/>
              <a:t> within Specific Contexts</a:t>
            </a:r>
          </a:p>
          <a:p>
            <a:r>
              <a:rPr lang="en-US" sz="2000" dirty="0" smtClean="0"/>
              <a:t>Coffee break (15:30 - 16:30)</a:t>
            </a:r>
          </a:p>
          <a:p>
            <a:r>
              <a:rPr lang="en-US" sz="2000" b="1" dirty="0" smtClean="0"/>
              <a:t>Session 4 (16:30 - 18:30) 2hrs</a:t>
            </a:r>
          </a:p>
          <a:p>
            <a:r>
              <a:rPr lang="en-US" sz="2000" dirty="0" smtClean="0"/>
              <a:t>16:30 - Panel discussion (</a:t>
            </a:r>
            <a:r>
              <a:rPr lang="en-US" sz="2000" dirty="0" err="1" smtClean="0"/>
              <a:t>Ormerod</a:t>
            </a:r>
            <a:r>
              <a:rPr lang="en-US" sz="2000" dirty="0" smtClean="0"/>
              <a:t>, </a:t>
            </a:r>
            <a:r>
              <a:rPr lang="en-US" sz="2000" dirty="0" err="1" smtClean="0"/>
              <a:t>Gallegati</a:t>
            </a:r>
            <a:r>
              <a:rPr lang="en-US" sz="2000" dirty="0" smtClean="0"/>
              <a:t>, Nowak, Yi-Cheng, Jeff Johnson, Edmonds)</a:t>
            </a:r>
          </a:p>
          <a:p>
            <a:r>
              <a:rPr lang="en-US" sz="2000" dirty="0" smtClean="0"/>
              <a:t>17:30 - Conclusion and Discussion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522</Words>
  <Application>Microsoft Macintosh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What is NESS</vt:lpstr>
      <vt:lpstr>Key People</vt:lpstr>
      <vt:lpstr>New EU project: NESS</vt:lpstr>
      <vt:lpstr>Slide 5</vt:lpstr>
      <vt:lpstr>Slide 6</vt:lpstr>
      <vt:lpstr>More info on NESS</vt:lpstr>
      <vt:lpstr>Slide 8</vt:lpstr>
    </vt:vector>
  </TitlesOfParts>
  <Company>uni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</dc:creator>
  <cp:lastModifiedBy>Jeff</cp:lastModifiedBy>
  <cp:revision>20</cp:revision>
  <dcterms:created xsi:type="dcterms:W3CDTF">2011-09-26T17:18:15Z</dcterms:created>
  <dcterms:modified xsi:type="dcterms:W3CDTF">2011-09-26T17:19:10Z</dcterms:modified>
</cp:coreProperties>
</file>