
<file path=[Content_Types].xml><?xml version="1.0" encoding="utf-8"?>
<Types xmlns="http://schemas.openxmlformats.org/package/2006/content-types">
  <Default Extension="rels" ContentType="application/vnd.openxmlformats-package.relationships+xml"/>
  <Override PartName="/ppt/slideLayouts/slideLayout1.xml" ContentType="application/vnd.openxmlformats-officedocument.presentationml.slideLayout+xml"/>
  <Default Extension="png" ContentType="image/png"/>
  <Override PartName="/ppt/slides/slide11.xml" ContentType="application/vnd.openxmlformats-officedocument.presentationml.slide+xml"/>
  <Default Extension="xml" ContentType="application/xml"/>
  <Override PartName="/ppt/slides/slide9.xml" ContentType="application/vnd.openxmlformats-officedocument.presentationml.slide+xml"/>
  <Default Extension="jpeg" ContentType="image/jpeg"/>
  <Override PartName="/ppt/slides/slide25.xml" ContentType="application/vnd.openxmlformats-officedocument.presentationml.slide+xml"/>
  <Override PartName="/ppt/tableStyles.xml" ContentType="application/vnd.openxmlformats-officedocument.presentationml.tableStyles+xml"/>
  <Override PartName="/ppt/slideLayouts/slideLayout8.xml" ContentType="application/vnd.openxmlformats-officedocument.presentationml.slideLayout+xml"/>
  <Override PartName="/ppt/slides/slide7.xml" ContentType="application/vnd.openxmlformats-officedocument.presentationml.slide+xml"/>
  <Override PartName="/ppt/slides/slide18.xml" ContentType="application/vnd.openxmlformats-officedocument.presentationml.slide+xml"/>
  <Override PartName="/ppt/slides/slide23.xml" ContentType="application/vnd.openxmlformats-officedocument.presentationml.slide+xml"/>
  <Override PartName="/ppt/slideLayouts/slideLayout6.xml" ContentType="application/vnd.openxmlformats-officedocument.presentationml.slideLayout+xml"/>
  <Override PartName="/ppt/slides/slide5.xml" ContentType="application/vnd.openxmlformats-officedocument.presentationml.slide+xml"/>
  <Override PartName="/ppt/slides/slide16.xml" ContentType="application/vnd.openxmlformats-officedocument.presentationml.slide+xml"/>
  <Override PartName="/ppt/slides/slide21.xml" ContentType="application/vnd.openxmlformats-officedocument.presentationml.slide+xml"/>
  <Override PartName="/ppt/slideMasters/slideMaster1.xml" ContentType="application/vnd.openxmlformats-officedocument.presentationml.slideMaster+xml"/>
  <Override PartName="/ppt/slideLayouts/slideLayout4.xml" ContentType="application/vnd.openxmlformats-officedocument.presentationml.slideLayout+xml"/>
  <Override PartName="/ppt/slides/slide3.xml" ContentType="application/vnd.openxmlformats-officedocument.presentationml.slide+xml"/>
  <Override PartName="/ppt/slideLayouts/slideLayout10.xml" ContentType="application/vnd.openxmlformats-officedocument.presentationml.slideLayout+xml"/>
  <Override PartName="/ppt/slides/slide14.xml" ContentType="application/vnd.openxmlformats-officedocument.presentationml.slide+xml"/>
  <Override PartName="/docProps/core.xml" ContentType="application/vnd.openxmlformats-package.core-properties+xml"/>
  <Override PartName="/docProps/app.xml" ContentType="application/vnd.openxmlformats-officedocument.extended-properties+xml"/>
  <Override PartName="/ppt/slideLayouts/slideLayout2.xml" ContentType="application/vnd.openxmlformats-officedocument.presentationml.slideLayout+xml"/>
  <Override PartName="/ppt/slides/slide1.xml" ContentType="application/vnd.openxmlformats-officedocument.presentationml.slide+xml"/>
  <Override PartName="/ppt/slides/slide12.xml" ContentType="application/vnd.openxmlformats-officedocument.presentationml.slide+xml"/>
  <Default Extension="bin" ContentType="application/vnd.openxmlformats-officedocument.presentationml.printerSettings"/>
  <Default Extension="tiff" ContentType="image/tiff"/>
  <Override PartName="/ppt/slides/slide10.xml" ContentType="application/vnd.openxmlformats-officedocument.presentationml.slide+xml"/>
  <Override PartName="/ppt/viewProps.xml" ContentType="application/vnd.openxmlformats-officedocument.presentationml.viewProps+xml"/>
  <Override PartName="/ppt/slides/slide8.xml" ContentType="application/vnd.openxmlformats-officedocument.presentationml.slide+xml"/>
  <Override PartName="/ppt/presentation.xml" ContentType="application/vnd.openxmlformats-officedocument.presentationml.presentation.main+xml"/>
  <Override PartName="/ppt/slides/slide19.xml" ContentType="application/vnd.openxmlformats-officedocument.presentationml.slide+xml"/>
  <Override PartName="/ppt/slides/slide24.xml" ContentType="application/vnd.openxmlformats-officedocument.presentationml.slide+xml"/>
  <Override PartName="/ppt/slideLayouts/slideLayout9.xml" ContentType="application/vnd.openxmlformats-officedocument.presentationml.slideLayout+xml"/>
  <Override PartName="/ppt/slideLayouts/slideLayout7.xml" ContentType="application/vnd.openxmlformats-officedocument.presentationml.slideLayout+xml"/>
  <Override PartName="/ppt/slides/slide6.xml" ContentType="application/vnd.openxmlformats-officedocument.presentationml.slide+xml"/>
  <Override PartName="/ppt/slides/slide17.xml" ContentType="application/vnd.openxmlformats-officedocument.presentationml.slide+xml"/>
  <Override PartName="/ppt/slides/slide22.xml" ContentType="application/vnd.openxmlformats-officedocument.presentationml.slide+xml"/>
  <Override PartName="/ppt/slideLayouts/slideLayout5.xml" ContentType="application/vnd.openxmlformats-officedocument.presentationml.slideLayout+xml"/>
  <Override PartName="/ppt/slides/slide4.xml" ContentType="application/vnd.openxmlformats-officedocument.presentationml.slide+xml"/>
  <Override PartName="/ppt/slideLayouts/slideLayout11.xml" ContentType="application/vnd.openxmlformats-officedocument.presentationml.slideLayout+xml"/>
  <Override PartName="/ppt/slides/slide15.xml" ContentType="application/vnd.openxmlformats-officedocument.presentationml.slide+xml"/>
  <Override PartName="/ppt/theme/theme1.xml" ContentType="application/vnd.openxmlformats-officedocument.theme+xml"/>
  <Override PartName="/ppt/presProps.xml" ContentType="application/vnd.openxmlformats-officedocument.presentationml.presProps+xml"/>
  <Override PartName="/ppt/slides/slide20.xml" ContentType="application/vnd.openxmlformats-officedocument.presentationml.slide+xml"/>
  <Override PartName="/ppt/slideLayouts/slideLayout3.xml" ContentType="application/vnd.openxmlformats-officedocument.presentationml.slideLayout+xml"/>
  <Override PartName="/ppt/slides/slide2.xml" ContentType="application/vnd.openxmlformats-officedocument.presentationml.slide+xml"/>
  <Override PartName="/ppt/slides/slide13.xml" ContentType="application/vnd.openxmlformats-officedocument.presentationml.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aveSubsetFonts="1" autoCompressPictures="0">
  <p:sldMasterIdLst>
    <p:sldMasterId r:id="rId1"/>
  </p:sldMasterIdLst>
  <p:sldIdLst>
    <p:sldId id="256" r:id="rId2"/>
    <p:sldId id="262" r:id="rId3"/>
    <p:sldId id="261" r:id="rId4"/>
    <p:sldId id="263" r:id="rId5"/>
    <p:sldId id="264" r:id="rId6"/>
    <p:sldId id="265" r:id="rId7"/>
    <p:sldId id="266" r:id="rId8"/>
    <p:sldId id="267" r:id="rId9"/>
    <p:sldId id="268" r:id="rId10"/>
    <p:sldId id="269" r:id="rId11"/>
    <p:sldId id="270" r:id="rId12"/>
    <p:sldId id="271" r:id="rId13"/>
    <p:sldId id="274" r:id="rId14"/>
    <p:sldId id="272" r:id="rId15"/>
    <p:sldId id="273" r:id="rId16"/>
    <p:sldId id="275" r:id="rId17"/>
    <p:sldId id="276" r:id="rId18"/>
    <p:sldId id="277" r:id="rId19"/>
    <p:sldId id="278" r:id="rId20"/>
    <p:sldId id="279" r:id="rId21"/>
    <p:sldId id="280" r:id="rId22"/>
    <p:sldId id="257" r:id="rId23"/>
    <p:sldId id="258" r:id="rId24"/>
    <p:sldId id="259" r:id="rId25"/>
    <p:sldId id="260" r:id="rId26"/>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normalViewPr showOutlineIcons="0">
    <p:restoredLeft sz="15620"/>
    <p:restoredTop sz="94660"/>
  </p:normalViewPr>
  <p:slideViewPr>
    <p:cSldViewPr snapToObjects="1">
      <p:cViewPr varScale="1">
        <p:scale>
          <a:sx n="92" d="100"/>
          <a:sy n="92" d="100"/>
        </p:scale>
        <p:origin x="-536" y="-11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printerSettings" Target="printerSettings/printerSettings1.bin"/><Relationship Id="rId28" Type="http://schemas.openxmlformats.org/officeDocument/2006/relationships/presProps" Target="presProps.xml"/><Relationship Id="rId29" Type="http://schemas.openxmlformats.org/officeDocument/2006/relationships/viewProps" Target="viewProps.xml"/><Relationship Id="rId30" Type="http://schemas.openxmlformats.org/officeDocument/2006/relationships/theme" Target="theme/theme1.xml"/><Relationship Id="rId31"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7049BCBE-C57F-934E-B42F-7FAF1F21CCD0}" type="datetimeFigureOut">
              <a:rPr lang="en-US" smtClean="0"/>
              <a:pPr/>
              <a:t>9/14/11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03D6692-A635-7340-9BCA-0B22BB48EC61}"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049BCBE-C57F-934E-B42F-7FAF1F21CCD0}" type="datetimeFigureOut">
              <a:rPr lang="en-US" smtClean="0"/>
              <a:pPr/>
              <a:t>9/14/11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03D6692-A635-7340-9BCA-0B22BB48EC61}"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049BCBE-C57F-934E-B42F-7FAF1F21CCD0}" type="datetimeFigureOut">
              <a:rPr lang="en-US" smtClean="0"/>
              <a:pPr/>
              <a:t>9/14/11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03D6692-A635-7340-9BCA-0B22BB48EC61}"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049BCBE-C57F-934E-B42F-7FAF1F21CCD0}" type="datetimeFigureOut">
              <a:rPr lang="en-US" smtClean="0"/>
              <a:pPr/>
              <a:t>9/14/11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03D6692-A635-7340-9BCA-0B22BB48EC61}"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049BCBE-C57F-934E-B42F-7FAF1F21CCD0}" type="datetimeFigureOut">
              <a:rPr lang="en-US" smtClean="0"/>
              <a:pPr/>
              <a:t>9/14/11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03D6692-A635-7340-9BCA-0B22BB48EC61}"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7049BCBE-C57F-934E-B42F-7FAF1F21CCD0}" type="datetimeFigureOut">
              <a:rPr lang="en-US" smtClean="0"/>
              <a:pPr/>
              <a:t>9/14/11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03D6692-A635-7340-9BCA-0B22BB48EC61}"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7049BCBE-C57F-934E-B42F-7FAF1F21CCD0}" type="datetimeFigureOut">
              <a:rPr lang="en-US" smtClean="0"/>
              <a:pPr/>
              <a:t>9/14/11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03D6692-A635-7340-9BCA-0B22BB48EC61}"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7049BCBE-C57F-934E-B42F-7FAF1F21CCD0}" type="datetimeFigureOut">
              <a:rPr lang="en-US" smtClean="0"/>
              <a:pPr/>
              <a:t>9/14/11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03D6692-A635-7340-9BCA-0B22BB48EC61}"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049BCBE-C57F-934E-B42F-7FAF1F21CCD0}" type="datetimeFigureOut">
              <a:rPr lang="en-US" smtClean="0"/>
              <a:pPr/>
              <a:t>9/14/11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03D6692-A635-7340-9BCA-0B22BB48EC61}"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049BCBE-C57F-934E-B42F-7FAF1F21CCD0}" type="datetimeFigureOut">
              <a:rPr lang="en-US" smtClean="0"/>
              <a:pPr/>
              <a:t>9/14/11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03D6692-A635-7340-9BCA-0B22BB48EC61}"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049BCBE-C57F-934E-B42F-7FAF1F21CCD0}" type="datetimeFigureOut">
              <a:rPr lang="en-US" smtClean="0"/>
              <a:pPr/>
              <a:t>9/14/11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03D6692-A635-7340-9BCA-0B22BB48EC61}"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049BCBE-C57F-934E-B42F-7FAF1F21CCD0}" type="datetimeFigureOut">
              <a:rPr lang="en-US" smtClean="0"/>
              <a:pPr/>
              <a:t>9/14/11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03D6692-A635-7340-9BCA-0B22BB48EC61}"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r:id="rId1"/>
    <p:sldLayoutId r:id="rId2"/>
    <p:sldLayoutId r:id="rId3"/>
    <p:sldLayoutId r:id="rId4"/>
    <p:sldLayoutId r:id="rId5"/>
    <p:sldLayoutId r:id="rId6"/>
    <p:sldLayoutId r:id="rId7"/>
    <p:sldLayoutId r:id="rId8"/>
    <p:sldLayoutId r:id="rId9"/>
    <p:sldLayoutId r:id="rId10"/>
    <p:sldLayoutId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tiff"/></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png"/></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err="1" smtClean="0"/>
              <a:t>Denationalisation</a:t>
            </a:r>
            <a:r>
              <a:rPr lang="en-US" dirty="0" smtClean="0"/>
              <a:t> of money:</a:t>
            </a:r>
            <a:br>
              <a:rPr lang="en-US" dirty="0" smtClean="0"/>
            </a:br>
            <a:r>
              <a:rPr lang="en-US" dirty="0" smtClean="0"/>
              <a:t>can quality emerge?</a:t>
            </a:r>
            <a:endParaRPr lang="en-US" dirty="0"/>
          </a:p>
        </p:txBody>
      </p:sp>
      <p:sp>
        <p:nvSpPr>
          <p:cNvPr id="3" name="Subtitle 2"/>
          <p:cNvSpPr>
            <a:spLocks noGrp="1"/>
          </p:cNvSpPr>
          <p:nvPr>
            <p:ph type="subTitle" idx="1"/>
          </p:nvPr>
        </p:nvSpPr>
        <p:spPr/>
        <p:txBody>
          <a:bodyPr/>
          <a:lstStyle/>
          <a:p>
            <a:r>
              <a:rPr lang="en-US" dirty="0" smtClean="0"/>
              <a:t>David </a:t>
            </a:r>
            <a:r>
              <a:rPr lang="en-US" dirty="0" smtClean="0"/>
              <a:t>Hales, Jeff Johnson</a:t>
            </a:r>
          </a:p>
          <a:p>
            <a:r>
              <a:rPr lang="en-US" dirty="0" smtClean="0"/>
              <a:t>The Open </a:t>
            </a:r>
            <a:r>
              <a:rPr lang="en-US" dirty="0" smtClean="0"/>
              <a:t>University, UK</a:t>
            </a:r>
          </a:p>
          <a:p>
            <a:r>
              <a:rPr lang="en-US" dirty="0" err="1" smtClean="0"/>
              <a:t>www.davidhales.com</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Solution: </a:t>
            </a:r>
            <a:r>
              <a:rPr lang="en-US" dirty="0" err="1" smtClean="0"/>
              <a:t>Demarketise</a:t>
            </a:r>
            <a:r>
              <a:rPr lang="en-US" dirty="0" smtClean="0"/>
              <a:t> Money</a:t>
            </a:r>
            <a:endParaRPr lang="en-US" dirty="0"/>
          </a:p>
        </p:txBody>
      </p:sp>
      <p:sp>
        <p:nvSpPr>
          <p:cNvPr id="3" name="Content Placeholder 2"/>
          <p:cNvSpPr>
            <a:spLocks noGrp="1"/>
          </p:cNvSpPr>
          <p:nvPr>
            <p:ph idx="1"/>
          </p:nvPr>
        </p:nvSpPr>
        <p:spPr/>
        <p:txBody>
          <a:bodyPr>
            <a:normAutofit/>
          </a:bodyPr>
          <a:lstStyle/>
          <a:p>
            <a:r>
              <a:rPr lang="en-US" dirty="0" smtClean="0"/>
              <a:t>Rather than trusting </a:t>
            </a:r>
            <a:r>
              <a:rPr lang="en-US" dirty="0" err="1" smtClean="0"/>
              <a:t>corporates</a:t>
            </a:r>
            <a:r>
              <a:rPr lang="en-US" dirty="0" smtClean="0"/>
              <a:t> create new competing fully </a:t>
            </a:r>
            <a:r>
              <a:rPr lang="en-US" dirty="0" err="1" smtClean="0"/>
              <a:t>decentralised</a:t>
            </a:r>
            <a:r>
              <a:rPr lang="en-US" dirty="0" smtClean="0"/>
              <a:t> open source (peer-to-peer currencies).</a:t>
            </a:r>
          </a:p>
          <a:p>
            <a:r>
              <a:rPr lang="en-US" dirty="0" smtClean="0"/>
              <a:t>Problem: Who will administer / create them? Can they be secure? Will people trust them?</a:t>
            </a:r>
          </a:p>
          <a:p>
            <a:pPr>
              <a:buNone/>
            </a:pPr>
            <a:r>
              <a:rPr lang="en-US" sz="2162" i="1" dirty="0" smtClean="0"/>
              <a:t>“What is needed is an electronic payment system based on cryptographic proof instead of trust, allowing any two willing parties to transact directly with each other without the need for a trusted third party.” (Satoshi </a:t>
            </a:r>
            <a:r>
              <a:rPr lang="en-US" sz="2162" i="1" dirty="0" err="1" smtClean="0"/>
              <a:t>Nakamoto</a:t>
            </a:r>
            <a:r>
              <a:rPr lang="en-US" sz="2162" i="1" dirty="0" smtClean="0"/>
              <a:t>, “</a:t>
            </a:r>
            <a:r>
              <a:rPr lang="en-US" sz="2162" i="1" dirty="0" err="1" smtClean="0"/>
              <a:t>Bitcoin</a:t>
            </a:r>
            <a:r>
              <a:rPr lang="en-US" sz="2162" i="1" dirty="0" smtClean="0"/>
              <a:t>: A Peer-to-Peer Electronic Cash System”, 2008)</a:t>
            </a:r>
            <a:endParaRPr lang="en-US" sz="2162" i="1" dirty="0"/>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P2P Open Source Currency</a:t>
            </a:r>
            <a:endParaRPr lang="en-US" dirty="0"/>
          </a:p>
        </p:txBody>
      </p:sp>
      <p:sp>
        <p:nvSpPr>
          <p:cNvPr id="3" name="Content Placeholder 2"/>
          <p:cNvSpPr>
            <a:spLocks noGrp="1"/>
          </p:cNvSpPr>
          <p:nvPr>
            <p:ph idx="1"/>
          </p:nvPr>
        </p:nvSpPr>
        <p:spPr/>
        <p:txBody>
          <a:bodyPr/>
          <a:lstStyle/>
          <a:p>
            <a:r>
              <a:rPr lang="en-US" dirty="0" smtClean="0"/>
              <a:t>Similar to file sharing systems (like </a:t>
            </a:r>
            <a:r>
              <a:rPr lang="en-US" dirty="0" err="1" smtClean="0"/>
              <a:t>BitTorrent</a:t>
            </a:r>
            <a:r>
              <a:rPr lang="en-US" dirty="0" smtClean="0"/>
              <a:t>)</a:t>
            </a:r>
          </a:p>
          <a:p>
            <a:r>
              <a:rPr lang="en-US" dirty="0" smtClean="0"/>
              <a:t>Fully decentralized no central trusted authority</a:t>
            </a:r>
          </a:p>
          <a:p>
            <a:r>
              <a:rPr lang="en-US" dirty="0" smtClean="0"/>
              <a:t>Collectively “owned” and “controlled” by users</a:t>
            </a:r>
          </a:p>
          <a:p>
            <a:r>
              <a:rPr lang="en-US" dirty="0" smtClean="0"/>
              <a:t>Cryptography provides security and privacy</a:t>
            </a:r>
          </a:p>
          <a:p>
            <a:r>
              <a:rPr lang="en-US" dirty="0" smtClean="0"/>
              <a:t>Open source code provides transparency</a:t>
            </a:r>
          </a:p>
          <a:p>
            <a:r>
              <a:rPr lang="en-US" dirty="0" smtClean="0"/>
              <a:t>Large design space of monetary policies possible </a:t>
            </a: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1: </a:t>
            </a:r>
            <a:r>
              <a:rPr lang="en-US" dirty="0" err="1" smtClean="0"/>
              <a:t>BitCoin</a:t>
            </a:r>
            <a:r>
              <a:rPr lang="en-US" dirty="0" smtClean="0"/>
              <a:t> (</a:t>
            </a:r>
            <a:r>
              <a:rPr lang="en-US" dirty="0" err="1" smtClean="0"/>
              <a:t>bitcoin.org</a:t>
            </a:r>
            <a:r>
              <a:rPr lang="en-US" dirty="0" smtClean="0"/>
              <a:t>)</a:t>
            </a:r>
            <a:endParaRPr lang="en-US" dirty="0"/>
          </a:p>
        </p:txBody>
      </p:sp>
      <p:sp>
        <p:nvSpPr>
          <p:cNvPr id="3" name="Content Placeholder 2"/>
          <p:cNvSpPr>
            <a:spLocks noGrp="1"/>
          </p:cNvSpPr>
          <p:nvPr>
            <p:ph idx="1"/>
          </p:nvPr>
        </p:nvSpPr>
        <p:spPr/>
        <p:txBody>
          <a:bodyPr>
            <a:normAutofit fontScale="85000" lnSpcReduction="20000"/>
          </a:bodyPr>
          <a:lstStyle/>
          <a:p>
            <a:r>
              <a:rPr lang="en-US" dirty="0" smtClean="0"/>
              <a:t>Analogous to “gold” – policy:</a:t>
            </a:r>
          </a:p>
          <a:p>
            <a:pPr lvl="1"/>
            <a:r>
              <a:rPr lang="en-US" dirty="0" smtClean="0"/>
              <a:t>There are a maximum number of </a:t>
            </a:r>
            <a:r>
              <a:rPr lang="en-US" dirty="0" err="1" smtClean="0"/>
              <a:t>bitcoins</a:t>
            </a:r>
            <a:r>
              <a:rPr lang="en-US" dirty="0" smtClean="0"/>
              <a:t> that can exist 21 million (8 decimal places granularity)</a:t>
            </a:r>
          </a:p>
          <a:p>
            <a:pPr lvl="1"/>
            <a:r>
              <a:rPr lang="en-US" dirty="0" smtClean="0"/>
              <a:t>Produced through “mining” CPU intensive search increases over time</a:t>
            </a:r>
          </a:p>
          <a:p>
            <a:r>
              <a:rPr lang="en-US" dirty="0" smtClean="0"/>
              <a:t>All transactions broadcast to all nodes</a:t>
            </a:r>
          </a:p>
          <a:p>
            <a:r>
              <a:rPr lang="en-US" dirty="0" smtClean="0"/>
              <a:t>If majority of CPU power in network runs protocol cheating is hard</a:t>
            </a:r>
          </a:p>
          <a:p>
            <a:r>
              <a:rPr lang="en-US" dirty="0" smtClean="0"/>
              <a:t>Mining and potential transaction fees </a:t>
            </a:r>
            <a:r>
              <a:rPr lang="en-US" dirty="0" err="1" smtClean="0"/>
              <a:t>incentivise</a:t>
            </a:r>
            <a:r>
              <a:rPr lang="en-US" dirty="0" smtClean="0"/>
              <a:t> “good behavior”</a:t>
            </a:r>
          </a:p>
          <a:p>
            <a:r>
              <a:rPr lang="en-US" dirty="0" smtClean="0"/>
              <a:t>Several exchanges, few traders accept, market CAP = $44m</a:t>
            </a: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pic>
        <p:nvPicPr>
          <p:cNvPr id="4" name="Picture 3" descr="btc-watch.tiff"/>
          <p:cNvPicPr>
            <a:picLocks noChangeAspect="1"/>
          </p:cNvPicPr>
          <p:nvPr/>
        </p:nvPicPr>
        <p:blipFill>
          <a:blip r:embed="rId2"/>
          <a:stretch>
            <a:fillRect/>
          </a:stretch>
        </p:blipFill>
        <p:spPr>
          <a:xfrm>
            <a:off x="0" y="375816"/>
            <a:ext cx="9144000" cy="6106367"/>
          </a:xfrm>
          <a:prstGeom prst="rect">
            <a:avLst/>
          </a:prstGeom>
        </p:spPr>
      </p:pic>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2: Ripple (</a:t>
            </a:r>
            <a:r>
              <a:rPr lang="en-US" dirty="0" err="1" smtClean="0"/>
              <a:t>Ripplepay.com</a:t>
            </a:r>
            <a:r>
              <a:rPr lang="en-US" dirty="0" smtClean="0"/>
              <a:t>)</a:t>
            </a:r>
            <a:endParaRPr lang="en-US" dirty="0"/>
          </a:p>
        </p:txBody>
      </p:sp>
      <p:sp>
        <p:nvSpPr>
          <p:cNvPr id="3" name="Content Placeholder 2"/>
          <p:cNvSpPr>
            <a:spLocks noGrp="1"/>
          </p:cNvSpPr>
          <p:nvPr>
            <p:ph idx="1"/>
          </p:nvPr>
        </p:nvSpPr>
        <p:spPr/>
        <p:txBody>
          <a:bodyPr/>
          <a:lstStyle/>
          <a:p>
            <a:r>
              <a:rPr lang="en-US" dirty="0" smtClean="0"/>
              <a:t>Analogous to “bank credit” – policy:</a:t>
            </a:r>
          </a:p>
          <a:p>
            <a:pPr lvl="1"/>
            <a:r>
              <a:rPr lang="en-US" dirty="0" smtClean="0"/>
              <a:t>Anyone in the system can issue credit</a:t>
            </a:r>
          </a:p>
          <a:p>
            <a:pPr lvl="1"/>
            <a:r>
              <a:rPr lang="en-US" dirty="0" smtClean="0"/>
              <a:t>But only to trusted friends (social network)</a:t>
            </a:r>
          </a:p>
          <a:p>
            <a:pPr lvl="1"/>
            <a:r>
              <a:rPr lang="en-US" dirty="0" smtClean="0"/>
              <a:t>Several units of account (incl. </a:t>
            </a:r>
            <a:r>
              <a:rPr lang="en-US" dirty="0" err="1" smtClean="0"/>
              <a:t>bitcoin</a:t>
            </a:r>
            <a:r>
              <a:rPr lang="en-US" dirty="0" smtClean="0"/>
              <a:t>)</a:t>
            </a:r>
          </a:p>
          <a:p>
            <a:r>
              <a:rPr lang="en-US" dirty="0" smtClean="0"/>
              <a:t>Security and incentives based on existing trust</a:t>
            </a:r>
          </a:p>
          <a:p>
            <a:r>
              <a:rPr lang="en-US" dirty="0" smtClean="0"/>
              <a:t>Early stage no full P2P implementation</a:t>
            </a:r>
          </a:p>
          <a:p>
            <a:r>
              <a:rPr lang="en-US" dirty="0" smtClean="0"/>
              <a:t>No traders or exchanges  </a:t>
            </a:r>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Problems…</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No single policy or software implementation will work for all people, time and places</a:t>
            </a:r>
          </a:p>
          <a:p>
            <a:r>
              <a:rPr lang="en-US" dirty="0" smtClean="0"/>
              <a:t>But given a sufficient ecology of competing </a:t>
            </a:r>
            <a:r>
              <a:rPr lang="en-US" dirty="0" smtClean="0"/>
              <a:t>systems…</a:t>
            </a:r>
          </a:p>
          <a:p>
            <a:r>
              <a:rPr lang="en-US" dirty="0" smtClean="0"/>
              <a:t>New </a:t>
            </a:r>
            <a:r>
              <a:rPr lang="en-US" dirty="0" smtClean="0"/>
              <a:t>systems </a:t>
            </a:r>
            <a:r>
              <a:rPr lang="en-US" dirty="0" smtClean="0"/>
              <a:t>can emerge, hacked or less useful systems will </a:t>
            </a:r>
            <a:r>
              <a:rPr lang="en-US" dirty="0" smtClean="0"/>
              <a:t>dissolve</a:t>
            </a:r>
          </a:p>
          <a:p>
            <a:r>
              <a:rPr lang="en-US" dirty="0" smtClean="0"/>
              <a:t>Hacked systems introduce a new kind of Gresham's law</a:t>
            </a:r>
            <a:endParaRPr lang="en-US" dirty="0" smtClean="0"/>
          </a:p>
          <a:p>
            <a:r>
              <a:rPr lang="en-US" dirty="0" smtClean="0"/>
              <a:t>Competition between systems can drive cooperation within them: group selection </a:t>
            </a:r>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Problems…</a:t>
            </a:r>
            <a:endParaRPr lang="en-US" dirty="0"/>
          </a:p>
        </p:txBody>
      </p:sp>
      <p:sp>
        <p:nvSpPr>
          <p:cNvPr id="3" name="Content Placeholder 2"/>
          <p:cNvSpPr>
            <a:spLocks noGrp="1"/>
          </p:cNvSpPr>
          <p:nvPr>
            <p:ph idx="1"/>
          </p:nvPr>
        </p:nvSpPr>
        <p:spPr/>
        <p:txBody>
          <a:bodyPr/>
          <a:lstStyle/>
          <a:p>
            <a:r>
              <a:rPr lang="en-US" dirty="0" smtClean="0"/>
              <a:t>Each P2P currency is an island (rather like a nation) in which value is trapped</a:t>
            </a:r>
          </a:p>
          <a:p>
            <a:r>
              <a:rPr lang="en-US" dirty="0" smtClean="0"/>
              <a:t>Requires trusted 3</a:t>
            </a:r>
            <a:r>
              <a:rPr lang="en-US" baseline="30000" dirty="0" smtClean="0"/>
              <a:t>rd</a:t>
            </a:r>
            <a:r>
              <a:rPr lang="en-US" dirty="0" smtClean="0"/>
              <a:t> parties to provide exchanges to allow for movement of value</a:t>
            </a:r>
          </a:p>
          <a:p>
            <a:r>
              <a:rPr lang="en-US" dirty="0" smtClean="0"/>
              <a:t>Fully distributed P2P exchanges?</a:t>
            </a:r>
          </a:p>
          <a:p>
            <a:r>
              <a:rPr lang="en-US" dirty="0" smtClean="0"/>
              <a:t>Some attempt:</a:t>
            </a:r>
          </a:p>
          <a:p>
            <a:pPr lvl="1">
              <a:buNone/>
            </a:pPr>
            <a:r>
              <a:rPr lang="en-US" sz="2400" dirty="0" smtClean="0"/>
              <a:t>https://</a:t>
            </a:r>
            <a:r>
              <a:rPr lang="en-US" sz="2400" dirty="0" err="1" smtClean="0"/>
              <a:t>github.com/macourtney/Dark</a:t>
            </a:r>
            <a:r>
              <a:rPr lang="en-US" sz="2400" dirty="0" smtClean="0"/>
              <a:t>-Exchange</a:t>
            </a:r>
            <a:endParaRPr lang="en-US" sz="2400" dirty="0"/>
          </a:p>
        </p:txBody>
      </p:sp>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Solutions?</a:t>
            </a:r>
            <a:endParaRPr lang="en-US" dirty="0"/>
          </a:p>
        </p:txBody>
      </p:sp>
      <p:sp>
        <p:nvSpPr>
          <p:cNvPr id="3" name="Content Placeholder 2"/>
          <p:cNvSpPr>
            <a:spLocks noGrp="1"/>
          </p:cNvSpPr>
          <p:nvPr>
            <p:ph idx="1"/>
          </p:nvPr>
        </p:nvSpPr>
        <p:spPr/>
        <p:txBody>
          <a:bodyPr>
            <a:normAutofit lnSpcReduction="10000"/>
          </a:bodyPr>
          <a:lstStyle/>
          <a:p>
            <a:r>
              <a:rPr lang="en-US" dirty="0" smtClean="0"/>
              <a:t>Assuming open source P2P:</a:t>
            </a:r>
          </a:p>
          <a:p>
            <a:pPr lvl="1"/>
            <a:r>
              <a:rPr lang="en-US" dirty="0" smtClean="0"/>
              <a:t>Healthy ecology of completing currencies</a:t>
            </a:r>
          </a:p>
          <a:p>
            <a:pPr lvl="1"/>
            <a:r>
              <a:rPr lang="en-US" dirty="0" smtClean="0"/>
              <a:t>Liquid exchanges</a:t>
            </a:r>
          </a:p>
          <a:p>
            <a:r>
              <a:rPr lang="en-US" dirty="0" smtClean="0"/>
              <a:t>Could we borrow an idea from the Chinese central bank?</a:t>
            </a:r>
          </a:p>
          <a:p>
            <a:r>
              <a:rPr lang="en-US" dirty="0" smtClean="0"/>
              <a:t>A composite currency based on a basket of popular P2P currencies</a:t>
            </a:r>
          </a:p>
          <a:p>
            <a:r>
              <a:rPr lang="en-US" dirty="0" smtClean="0"/>
              <a:t>Using open source algorithm to constantly rebalance basket to maintain value </a:t>
            </a:r>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Agent-based models?</a:t>
            </a:r>
            <a:endParaRPr lang="en-US" dirty="0"/>
          </a:p>
        </p:txBody>
      </p:sp>
      <p:sp>
        <p:nvSpPr>
          <p:cNvPr id="3" name="Content Placeholder 2"/>
          <p:cNvSpPr>
            <a:spLocks noGrp="1"/>
          </p:cNvSpPr>
          <p:nvPr>
            <p:ph idx="1"/>
          </p:nvPr>
        </p:nvSpPr>
        <p:spPr/>
        <p:txBody>
          <a:bodyPr>
            <a:normAutofit/>
          </a:bodyPr>
          <a:lstStyle/>
          <a:p>
            <a:r>
              <a:rPr lang="en-US" dirty="0" smtClean="0"/>
              <a:t>Group selection models may be adapted where:</a:t>
            </a:r>
          </a:p>
          <a:p>
            <a:pPr lvl="1"/>
            <a:r>
              <a:rPr lang="en-US" dirty="0" smtClean="0"/>
              <a:t>Group = agents holding currency</a:t>
            </a:r>
          </a:p>
          <a:p>
            <a:pPr lvl="1"/>
            <a:r>
              <a:rPr lang="en-US" dirty="0" smtClean="0"/>
              <a:t>Cooperation = </a:t>
            </a:r>
            <a:r>
              <a:rPr lang="en-US" dirty="0" err="1" smtClean="0"/>
              <a:t>behaviour</a:t>
            </a:r>
            <a:r>
              <a:rPr lang="en-US" dirty="0" smtClean="0"/>
              <a:t> that maintains value of currency</a:t>
            </a:r>
          </a:p>
          <a:p>
            <a:pPr lvl="1"/>
            <a:r>
              <a:rPr lang="en-US" dirty="0" smtClean="0"/>
              <a:t>Defection = </a:t>
            </a:r>
            <a:r>
              <a:rPr lang="en-US" dirty="0" err="1" smtClean="0"/>
              <a:t>behaviour</a:t>
            </a:r>
            <a:r>
              <a:rPr lang="en-US" dirty="0" smtClean="0"/>
              <a:t> that inflates or deflates value (including hacking)</a:t>
            </a:r>
          </a:p>
          <a:p>
            <a:pPr lvl="1"/>
            <a:r>
              <a:rPr lang="en-US" dirty="0" smtClean="0"/>
              <a:t>Under assumption that agents are </a:t>
            </a:r>
            <a:r>
              <a:rPr lang="en-US" dirty="0" err="1" smtClean="0"/>
              <a:t>boundedly</a:t>
            </a:r>
            <a:r>
              <a:rPr lang="en-US" dirty="0" smtClean="0"/>
              <a:t> rational copiers of others </a:t>
            </a:r>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 “sparkling” economy</a:t>
            </a:r>
            <a:endParaRPr lang="en-US" dirty="0"/>
          </a:p>
        </p:txBody>
      </p:sp>
      <p:sp>
        <p:nvSpPr>
          <p:cNvPr id="3" name="Content Placeholder 2"/>
          <p:cNvSpPr>
            <a:spLocks noGrp="1"/>
          </p:cNvSpPr>
          <p:nvPr>
            <p:ph idx="1"/>
          </p:nvPr>
        </p:nvSpPr>
        <p:spPr/>
        <p:txBody>
          <a:bodyPr/>
          <a:lstStyle/>
          <a:p>
            <a:r>
              <a:rPr lang="en-US" dirty="0" smtClean="0"/>
              <a:t>Even an ecology of constantly forming and bursting bubbles “a sparkling economy”</a:t>
            </a:r>
          </a:p>
          <a:p>
            <a:r>
              <a:rPr lang="en-US" dirty="0" smtClean="0"/>
              <a:t>Might produce stable value given a sufficiently “cleaver” algorithm</a:t>
            </a:r>
          </a:p>
          <a:p>
            <a:r>
              <a:rPr lang="en-US" dirty="0" smtClean="0"/>
              <a:t>But no algorithm can know the future for </a:t>
            </a:r>
            <a:r>
              <a:rPr lang="en-US" dirty="0" smtClean="0"/>
              <a:t>sure</a:t>
            </a:r>
          </a:p>
          <a:p>
            <a:r>
              <a:rPr lang="en-US" dirty="0" smtClean="0"/>
              <a:t>Could we evolve them in simulation?</a:t>
            </a:r>
          </a:p>
          <a:p>
            <a:r>
              <a:rPr lang="en-US" dirty="0" smtClean="0"/>
              <a:t>A task for NESS? </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is money?</a:t>
            </a:r>
            <a:endParaRPr lang="en-US" dirty="0"/>
          </a:p>
        </p:txBody>
      </p:sp>
      <p:sp>
        <p:nvSpPr>
          <p:cNvPr id="3" name="Content Placeholder 2"/>
          <p:cNvSpPr>
            <a:spLocks noGrp="1"/>
          </p:cNvSpPr>
          <p:nvPr>
            <p:ph idx="1"/>
          </p:nvPr>
        </p:nvSpPr>
        <p:spPr/>
        <p:txBody>
          <a:bodyPr/>
          <a:lstStyle/>
          <a:p>
            <a:r>
              <a:rPr lang="en-US" dirty="0" smtClean="0"/>
              <a:t>Not entirely clear what it is or where it came from but has definite functions:</a:t>
            </a:r>
          </a:p>
          <a:p>
            <a:pPr lvl="1"/>
            <a:r>
              <a:rPr lang="en-US" dirty="0" smtClean="0"/>
              <a:t>Store of value</a:t>
            </a:r>
          </a:p>
          <a:p>
            <a:pPr lvl="1"/>
            <a:r>
              <a:rPr lang="en-US" dirty="0" smtClean="0"/>
              <a:t>Transmission of value</a:t>
            </a:r>
          </a:p>
          <a:p>
            <a:pPr lvl="1"/>
            <a:r>
              <a:rPr lang="en-US" dirty="0" smtClean="0"/>
              <a:t>Unit of account</a:t>
            </a:r>
          </a:p>
          <a:p>
            <a:pPr lvl="1"/>
            <a:r>
              <a:rPr lang="en-US" dirty="0" smtClean="0"/>
              <a:t>Facilitate exchange</a:t>
            </a:r>
          </a:p>
          <a:p>
            <a:r>
              <a:rPr lang="en-US" dirty="0" smtClean="0"/>
              <a:t>“a medium for the communication of value over space and time”</a:t>
            </a:r>
            <a:endParaRPr lang="en-US" dirty="0"/>
          </a:p>
        </p:txBody>
      </p:sp>
    </p:spTree>
  </p:cSld>
  <p:clrMapOvr>
    <a:masterClrMapping/>
  </p:clrMapOvr>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Questions?</a:t>
            </a:r>
            <a:endParaRPr lang="en-US" dirty="0"/>
          </a:p>
        </p:txBody>
      </p:sp>
      <p:sp>
        <p:nvSpPr>
          <p:cNvPr id="3" name="Content Placeholder 2"/>
          <p:cNvSpPr>
            <a:spLocks noGrp="1"/>
          </p:cNvSpPr>
          <p:nvPr>
            <p:ph idx="1"/>
          </p:nvPr>
        </p:nvSpPr>
        <p:spPr/>
        <p:txBody>
          <a:bodyPr>
            <a:normAutofit fontScale="70000" lnSpcReduction="20000"/>
          </a:bodyPr>
          <a:lstStyle/>
          <a:p>
            <a:pPr>
              <a:buNone/>
            </a:pPr>
            <a:r>
              <a:rPr lang="en-US" b="1" dirty="0" smtClean="0"/>
              <a:t>Some References:</a:t>
            </a:r>
          </a:p>
          <a:p>
            <a:pPr>
              <a:buNone/>
            </a:pPr>
            <a:r>
              <a:rPr lang="en-US" dirty="0" smtClean="0"/>
              <a:t>[</a:t>
            </a:r>
            <a:r>
              <a:rPr lang="en-US" dirty="0" smtClean="0"/>
              <a:t>1] John F. Nash, “Ideal Money”, Southern Economic Journal, 2002, 69(1). http://www.jstor.org/pss/1061553</a:t>
            </a:r>
          </a:p>
          <a:p>
            <a:pPr>
              <a:buNone/>
            </a:pPr>
            <a:r>
              <a:rPr lang="en-US" dirty="0" smtClean="0"/>
              <a:t>[2] H. G. Wells, “The New World Order”, 1940. http://gutenberg.net.au/ebooks04/0400671h.html</a:t>
            </a:r>
          </a:p>
          <a:p>
            <a:pPr>
              <a:buNone/>
            </a:pPr>
            <a:r>
              <a:rPr lang="en-US" dirty="0" smtClean="0"/>
              <a:t>[3] People's Bank of China, "Reform the Int. Monetary System", March 2009. http://is.gd/0OhCmS</a:t>
            </a:r>
          </a:p>
          <a:p>
            <a:pPr>
              <a:buNone/>
            </a:pPr>
            <a:r>
              <a:rPr lang="en-US" dirty="0" smtClean="0"/>
              <a:t>[4] F. A. Hayek, “The </a:t>
            </a:r>
            <a:r>
              <a:rPr lang="en-US" dirty="0" err="1" smtClean="0"/>
              <a:t>Denationalisation</a:t>
            </a:r>
            <a:r>
              <a:rPr lang="en-US" dirty="0" smtClean="0"/>
              <a:t> of Money: The Argument Refined”, 1990. http://</a:t>
            </a:r>
            <a:r>
              <a:rPr lang="en-US" dirty="0" err="1" smtClean="0"/>
              <a:t>mises.org/books/denationalisation.pdf</a:t>
            </a:r>
            <a:endParaRPr lang="en-US" dirty="0" smtClean="0"/>
          </a:p>
          <a:p>
            <a:pPr>
              <a:buNone/>
            </a:pPr>
            <a:r>
              <a:rPr lang="en-US" dirty="0" smtClean="0"/>
              <a:t>[5] The Economist, Jun 13th 2011. http://www.economist.com/blogs/babbage/2011/06/virtual-currency</a:t>
            </a:r>
          </a:p>
          <a:p>
            <a:pPr>
              <a:buNone/>
            </a:pPr>
            <a:r>
              <a:rPr lang="en-US" dirty="0" smtClean="0"/>
              <a:t>[6] Victor </a:t>
            </a:r>
            <a:r>
              <a:rPr lang="en-US" dirty="0" err="1" smtClean="0"/>
              <a:t>Grishchenko</a:t>
            </a:r>
            <a:r>
              <a:rPr lang="en-US" dirty="0" smtClean="0"/>
              <a:t>, “</a:t>
            </a:r>
            <a:r>
              <a:rPr lang="en-US" dirty="0" err="1" smtClean="0"/>
              <a:t>Bitcoin</a:t>
            </a:r>
            <a:r>
              <a:rPr lang="en-US" dirty="0" smtClean="0"/>
              <a:t>?”, May 12th 2011. http://</a:t>
            </a:r>
            <a:r>
              <a:rPr lang="en-US" dirty="0" err="1" smtClean="0"/>
              <a:t>www.pds.ewi.tudelft.nl/~victor/bitcoin.html</a:t>
            </a:r>
            <a:endParaRPr lang="en-US" dirty="0" smtClean="0"/>
          </a:p>
          <a:p>
            <a:pPr>
              <a:buNone/>
            </a:pPr>
            <a:r>
              <a:rPr lang="en-US" dirty="0" smtClean="0"/>
              <a:t>[7] </a:t>
            </a:r>
            <a:r>
              <a:rPr lang="en-US" dirty="0" smtClean="0"/>
              <a:t>Gresham’s Law - http://</a:t>
            </a:r>
            <a:r>
              <a:rPr lang="en-US" dirty="0" err="1" smtClean="0"/>
              <a:t>en.wikipedia.org/wiki/Gresham's_law</a:t>
            </a:r>
            <a:endParaRPr lang="en-US" dirty="0" smtClean="0"/>
          </a:p>
        </p:txBody>
      </p:sp>
    </p:spTree>
  </p:cSld>
  <p:clrMapOvr>
    <a:masterClrMapping/>
  </p:clrMapOvr>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Finish</a:t>
            </a:r>
            <a:endParaRPr lang="en-US" dirty="0"/>
          </a:p>
        </p:txBody>
      </p:sp>
    </p:spTree>
  </p:cSld>
  <p:clrMapOvr>
    <a:masterClrMapping/>
  </p:clrMapOvr>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96258" name="Title 1"/>
          <p:cNvSpPr>
            <a:spLocks noGrp="1"/>
          </p:cNvSpPr>
          <p:nvPr>
            <p:ph type="title"/>
          </p:nvPr>
        </p:nvSpPr>
        <p:spPr/>
        <p:txBody>
          <a:bodyPr/>
          <a:lstStyle/>
          <a:p>
            <a:r>
              <a:rPr lang="en-GB" smtClean="0"/>
              <a:t>P2P money</a:t>
            </a:r>
          </a:p>
        </p:txBody>
      </p:sp>
      <p:sp>
        <p:nvSpPr>
          <p:cNvPr id="3" name="Content Placeholder 2"/>
          <p:cNvSpPr>
            <a:spLocks noGrp="1"/>
          </p:cNvSpPr>
          <p:nvPr>
            <p:ph idx="1"/>
          </p:nvPr>
        </p:nvSpPr>
        <p:spPr/>
        <p:txBody>
          <a:bodyPr>
            <a:normAutofit fontScale="92500" lnSpcReduction="20000"/>
          </a:bodyPr>
          <a:lstStyle/>
          <a:p>
            <a:pPr>
              <a:defRPr/>
            </a:pPr>
            <a:r>
              <a:rPr lang="en-GB" dirty="0" smtClean="0"/>
              <a:t>Using a social network of trusted friends</a:t>
            </a:r>
          </a:p>
          <a:p>
            <a:pPr>
              <a:defRPr/>
            </a:pPr>
            <a:r>
              <a:rPr lang="en-GB" dirty="0" smtClean="0"/>
              <a:t>Each person can apply a credit level to each link in any monetary unit</a:t>
            </a:r>
          </a:p>
          <a:p>
            <a:pPr>
              <a:defRPr/>
            </a:pPr>
            <a:r>
              <a:rPr lang="en-GB" dirty="0" smtClean="0"/>
              <a:t>Payments between nodes (value transfer) involves the system finding a route of credit between nodes</a:t>
            </a:r>
          </a:p>
          <a:p>
            <a:pPr>
              <a:defRPr/>
            </a:pPr>
            <a:r>
              <a:rPr lang="en-GB" dirty="0" smtClean="0"/>
              <a:t>Depends on trust and enough back-to-back transfers to balance over time</a:t>
            </a:r>
          </a:p>
          <a:p>
            <a:pPr>
              <a:defRPr/>
            </a:pPr>
            <a:r>
              <a:rPr lang="en-GB" dirty="0" smtClean="0"/>
              <a:t>Compare to </a:t>
            </a:r>
            <a:r>
              <a:rPr lang="en-GB" i="1" dirty="0" err="1" smtClean="0">
                <a:solidFill>
                  <a:srgbClr val="FF0000"/>
                </a:solidFill>
              </a:rPr>
              <a:t>Hawala</a:t>
            </a:r>
            <a:r>
              <a:rPr lang="en-GB" dirty="0" smtClean="0"/>
              <a:t> system and other “informal value transfer” IVT, systems</a:t>
            </a:r>
          </a:p>
          <a:p>
            <a:pPr>
              <a:defRPr/>
            </a:pPr>
            <a:endParaRPr lang="en-GB" dirty="0" smtClean="0"/>
          </a:p>
          <a:p>
            <a:pPr>
              <a:defRPr/>
            </a:pPr>
            <a:endParaRPr lang="en-GB" dirty="0" smtClean="0"/>
          </a:p>
          <a:p>
            <a:pPr>
              <a:defRPr/>
            </a:pPr>
            <a:endParaRPr lang="en-GB" dirty="0"/>
          </a:p>
        </p:txBody>
      </p:sp>
    </p:spTree>
  </p:cSld>
  <p:clrMapOvr>
    <a:masterClrMapping/>
  </p:clrMapOvr>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pic>
        <p:nvPicPr>
          <p:cNvPr id="97282" name="Picture 1" descr="ripple.tiff"/>
          <p:cNvPicPr>
            <a:picLocks noChangeAspect="1"/>
          </p:cNvPicPr>
          <p:nvPr/>
        </p:nvPicPr>
        <p:blipFill>
          <a:blip r:embed="rId2"/>
          <a:srcRect/>
          <a:stretch>
            <a:fillRect/>
          </a:stretch>
        </p:blipFill>
        <p:spPr bwMode="auto">
          <a:xfrm>
            <a:off x="782638" y="0"/>
            <a:ext cx="7578725" cy="6858000"/>
          </a:xfrm>
          <a:prstGeom prst="rect">
            <a:avLst/>
          </a:prstGeom>
          <a:noFill/>
          <a:ln w="9525">
            <a:noFill/>
            <a:miter lim="800000"/>
            <a:headEnd/>
            <a:tailEnd/>
          </a:ln>
        </p:spPr>
      </p:pic>
    </p:spTree>
  </p:cSld>
  <p:clrMapOvr>
    <a:masterClrMapping/>
  </p:clrMapOvr>
</p:sld>
</file>

<file path=ppt/slides/slide2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98306" name="Title 1"/>
          <p:cNvSpPr>
            <a:spLocks noGrp="1"/>
          </p:cNvSpPr>
          <p:nvPr>
            <p:ph type="title"/>
          </p:nvPr>
        </p:nvSpPr>
        <p:spPr/>
        <p:txBody>
          <a:bodyPr/>
          <a:lstStyle/>
          <a:p>
            <a:r>
              <a:rPr lang="en-GB" smtClean="0"/>
              <a:t>P2P Money</a:t>
            </a:r>
          </a:p>
        </p:txBody>
      </p:sp>
      <p:sp>
        <p:nvSpPr>
          <p:cNvPr id="98307" name="Content Placeholder 2"/>
          <p:cNvSpPr>
            <a:spLocks noGrp="1"/>
          </p:cNvSpPr>
          <p:nvPr>
            <p:ph idx="1"/>
          </p:nvPr>
        </p:nvSpPr>
        <p:spPr/>
        <p:txBody>
          <a:bodyPr/>
          <a:lstStyle/>
          <a:p>
            <a:r>
              <a:rPr lang="en-US" sz="3000" smtClean="0"/>
              <a:t>Currently know of no widely used deployed system (but </a:t>
            </a:r>
            <a:r>
              <a:rPr lang="en-US" sz="3000" i="1" smtClean="0">
                <a:solidFill>
                  <a:srgbClr val="FF0000"/>
                </a:solidFill>
              </a:rPr>
              <a:t>BitCoin</a:t>
            </a:r>
            <a:r>
              <a:rPr lang="en-US" sz="3000" smtClean="0"/>
              <a:t> gaining ground)</a:t>
            </a:r>
          </a:p>
          <a:p>
            <a:r>
              <a:rPr lang="en-US" sz="3000" smtClean="0"/>
              <a:t>Bootstrapping problem - possible way forward:</a:t>
            </a:r>
          </a:p>
          <a:p>
            <a:pPr lvl="1"/>
            <a:r>
              <a:rPr lang="en-US" sz="2600" smtClean="0"/>
              <a:t>C</a:t>
            </a:r>
            <a:r>
              <a:rPr lang="en-GB" sz="2600" smtClean="0"/>
              <a:t>reate a p2p virtual currency in a virtual game world with existing social networks</a:t>
            </a:r>
          </a:p>
          <a:p>
            <a:pPr lvl="1"/>
            <a:r>
              <a:rPr lang="en-GB" sz="2600" smtClean="0"/>
              <a:t>Take detailed measurements and collect data</a:t>
            </a:r>
          </a:p>
          <a:p>
            <a:pPr lvl="1"/>
            <a:r>
              <a:rPr lang="en-GB" sz="2600" smtClean="0"/>
              <a:t>See if it works and produce models</a:t>
            </a:r>
          </a:p>
          <a:p>
            <a:pPr lvl="1"/>
            <a:r>
              <a:rPr lang="en-GB" sz="2600" smtClean="0"/>
              <a:t>If successful grow the currency outside the virtual game</a:t>
            </a:r>
          </a:p>
        </p:txBody>
      </p:sp>
    </p:spTree>
  </p:cSld>
  <p:clrMapOvr>
    <a:masterClrMapping/>
  </p:clrMapOvr>
</p:sld>
</file>

<file path=ppt/slides/slide2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99330" name="Title 1"/>
          <p:cNvSpPr>
            <a:spLocks noGrp="1"/>
          </p:cNvSpPr>
          <p:nvPr>
            <p:ph type="title"/>
          </p:nvPr>
        </p:nvSpPr>
        <p:spPr/>
        <p:txBody>
          <a:bodyPr/>
          <a:lstStyle/>
          <a:p>
            <a:r>
              <a:rPr lang="en-GB" smtClean="0"/>
              <a:t>BitCoin</a:t>
            </a:r>
          </a:p>
        </p:txBody>
      </p:sp>
      <p:sp>
        <p:nvSpPr>
          <p:cNvPr id="99331" name="Content Placeholder 2"/>
          <p:cNvSpPr>
            <a:spLocks noGrp="1"/>
          </p:cNvSpPr>
          <p:nvPr>
            <p:ph idx="1"/>
          </p:nvPr>
        </p:nvSpPr>
        <p:spPr/>
        <p:txBody>
          <a:bodyPr>
            <a:normAutofit fontScale="92500"/>
          </a:bodyPr>
          <a:lstStyle/>
          <a:p>
            <a:r>
              <a:rPr lang="en-GB" smtClean="0"/>
              <a:t>P2P fully distributed crypto-currency</a:t>
            </a:r>
          </a:p>
          <a:p>
            <a:r>
              <a:rPr lang="en-GB" smtClean="0"/>
              <a:t>Distributed database of all transaction (transparency)</a:t>
            </a:r>
          </a:p>
          <a:p>
            <a:r>
              <a:rPr lang="en-GB" smtClean="0"/>
              <a:t>Various anti-attack mechanisms</a:t>
            </a:r>
          </a:p>
          <a:p>
            <a:r>
              <a:rPr lang="en-GB" smtClean="0"/>
              <a:t>No central control = should be hard to shutdown</a:t>
            </a:r>
          </a:p>
          <a:p>
            <a:r>
              <a:rPr lang="en-GB" smtClean="0"/>
              <a:t>New coins issued in a controlled and distributed way</a:t>
            </a:r>
          </a:p>
          <a:p>
            <a:r>
              <a:rPr lang="en-GB" smtClean="0"/>
              <a:t>Seems to be in a speculative bubble right now</a:t>
            </a:r>
          </a:p>
          <a:p>
            <a:endParaRPr lang="en-GB" smtClean="0"/>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Quality Money</a:t>
            </a:r>
            <a:endParaRPr lang="en-US" dirty="0"/>
          </a:p>
        </p:txBody>
      </p:sp>
      <p:sp>
        <p:nvSpPr>
          <p:cNvPr id="3" name="Content Placeholder 2"/>
          <p:cNvSpPr>
            <a:spLocks noGrp="1"/>
          </p:cNvSpPr>
          <p:nvPr>
            <p:ph idx="1"/>
          </p:nvPr>
        </p:nvSpPr>
        <p:spPr/>
        <p:txBody>
          <a:bodyPr>
            <a:normAutofit/>
          </a:bodyPr>
          <a:lstStyle/>
          <a:p>
            <a:r>
              <a:rPr lang="en-US" dirty="0" smtClean="0"/>
              <a:t>Useful to have quality money (eternal coin):</a:t>
            </a:r>
          </a:p>
          <a:p>
            <a:pPr lvl="1"/>
            <a:r>
              <a:rPr lang="en-US" dirty="0" smtClean="0"/>
              <a:t>Stable (value over time)</a:t>
            </a:r>
          </a:p>
          <a:p>
            <a:pPr lvl="1"/>
            <a:r>
              <a:rPr lang="en-US" dirty="0" smtClean="0"/>
              <a:t>Universal (acceptable everywhere)</a:t>
            </a:r>
          </a:p>
          <a:p>
            <a:pPr lvl="1"/>
            <a:r>
              <a:rPr lang="en-US" dirty="0" smtClean="0"/>
              <a:t>Fungible (one unit the same as any other)</a:t>
            </a:r>
          </a:p>
          <a:p>
            <a:pPr lvl="1"/>
            <a:r>
              <a:rPr lang="en-US" dirty="0" smtClean="0"/>
              <a:t>Fair (does not benefit one group over others)</a:t>
            </a:r>
          </a:p>
          <a:p>
            <a:pPr lvl="1"/>
            <a:r>
              <a:rPr lang="en-US" dirty="0" smtClean="0"/>
              <a:t>Secure (can’t easily be stolen)</a:t>
            </a:r>
          </a:p>
          <a:p>
            <a:pPr lvl="1"/>
            <a:r>
              <a:rPr lang="en-US" dirty="0" smtClean="0"/>
              <a:t>Convenient (can be moved around easily)</a:t>
            </a:r>
          </a:p>
          <a:p>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Nation State </a:t>
            </a:r>
            <a:r>
              <a:rPr lang="en-US" dirty="0"/>
              <a:t>M</a:t>
            </a:r>
            <a:r>
              <a:rPr lang="en-US" dirty="0" smtClean="0"/>
              <a:t>oney</a:t>
            </a:r>
            <a:endParaRPr lang="en-US" dirty="0"/>
          </a:p>
        </p:txBody>
      </p:sp>
      <p:sp>
        <p:nvSpPr>
          <p:cNvPr id="3" name="Content Placeholder 2"/>
          <p:cNvSpPr>
            <a:spLocks noGrp="1"/>
          </p:cNvSpPr>
          <p:nvPr>
            <p:ph idx="1"/>
          </p:nvPr>
        </p:nvSpPr>
        <p:spPr/>
        <p:txBody>
          <a:bodyPr/>
          <a:lstStyle/>
          <a:p>
            <a:r>
              <a:rPr lang="en-US" dirty="0" smtClean="0"/>
              <a:t>Issued by central authorities (central banks)</a:t>
            </a:r>
          </a:p>
          <a:p>
            <a:r>
              <a:rPr lang="en-US" dirty="0" smtClean="0"/>
              <a:t>additional money loaned into existence by local banks (credit creation)</a:t>
            </a:r>
          </a:p>
          <a:p>
            <a:r>
              <a:rPr lang="en-US" dirty="0" smtClean="0"/>
              <a:t>Fiat – not backed by any commodity (in past gold was used for example) </a:t>
            </a:r>
          </a:p>
          <a:p>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Problem</a:t>
            </a:r>
            <a:endParaRPr lang="en-US" dirty="0"/>
          </a:p>
        </p:txBody>
      </p:sp>
      <p:sp>
        <p:nvSpPr>
          <p:cNvPr id="3" name="Content Placeholder 2"/>
          <p:cNvSpPr>
            <a:spLocks noGrp="1"/>
          </p:cNvSpPr>
          <p:nvPr>
            <p:ph idx="1"/>
          </p:nvPr>
        </p:nvSpPr>
        <p:spPr/>
        <p:txBody>
          <a:bodyPr/>
          <a:lstStyle/>
          <a:p>
            <a:r>
              <a:rPr lang="en-US" dirty="0" smtClean="0"/>
              <a:t>Not ideal because:</a:t>
            </a:r>
          </a:p>
          <a:p>
            <a:pPr lvl="1"/>
            <a:r>
              <a:rPr lang="en-US" dirty="0" smtClean="0"/>
              <a:t>Historically value declines (inflation)</a:t>
            </a:r>
          </a:p>
          <a:p>
            <a:pPr lvl="1"/>
            <a:r>
              <a:rPr lang="en-US" dirty="0" smtClean="0"/>
              <a:t>Different nations use different currencies</a:t>
            </a:r>
          </a:p>
          <a:p>
            <a:pPr lvl="1"/>
            <a:r>
              <a:rPr lang="en-US" dirty="0" smtClean="0"/>
              <a:t>Fiscal / monetary policy tangled</a:t>
            </a:r>
          </a:p>
          <a:p>
            <a:pPr lvl="1"/>
            <a:r>
              <a:rPr lang="en-US" dirty="0" smtClean="0"/>
              <a:t>Currency wars</a:t>
            </a:r>
          </a:p>
          <a:p>
            <a:pPr lvl="1"/>
            <a:r>
              <a:rPr lang="en-US" dirty="0" smtClean="0"/>
              <a:t>Trust in governments and banks declining</a:t>
            </a: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Solution: National World Currency</a:t>
            </a:r>
            <a:endParaRPr lang="en-US" dirty="0"/>
          </a:p>
        </p:txBody>
      </p:sp>
      <p:sp>
        <p:nvSpPr>
          <p:cNvPr id="3" name="Content Placeholder 2"/>
          <p:cNvSpPr>
            <a:spLocks noGrp="1"/>
          </p:cNvSpPr>
          <p:nvPr>
            <p:ph idx="1"/>
          </p:nvPr>
        </p:nvSpPr>
        <p:spPr/>
        <p:txBody>
          <a:bodyPr/>
          <a:lstStyle/>
          <a:p>
            <a:r>
              <a:rPr lang="en-US" dirty="0" smtClean="0"/>
              <a:t>Select an existing national currency and make it a world reserve currency (US dollar)</a:t>
            </a:r>
          </a:p>
          <a:p>
            <a:r>
              <a:rPr lang="en-US" dirty="0" smtClean="0"/>
              <a:t>Problem: National monetary policy may conflict with global liquidity requirements</a:t>
            </a:r>
          </a:p>
          <a:p>
            <a:pPr lvl="1">
              <a:buNone/>
            </a:pPr>
            <a:r>
              <a:rPr lang="en-US" sz="2000" i="1" dirty="0" smtClean="0"/>
              <a:t>“The </a:t>
            </a:r>
            <a:r>
              <a:rPr lang="en-US" sz="2000" i="1" dirty="0" err="1" smtClean="0"/>
              <a:t>Triffin</a:t>
            </a:r>
            <a:r>
              <a:rPr lang="en-US" sz="2000" i="1" dirty="0" smtClean="0"/>
              <a:t> Dilemma, i.e., the issuing countries of reserve currencies cannot maintain the value of the reserve currencies while providing liquidity to the world, still exists.”</a:t>
            </a:r>
          </a:p>
          <a:p>
            <a:pPr>
              <a:buNone/>
            </a:pPr>
            <a:r>
              <a:rPr lang="en-US" sz="2400" i="1" dirty="0" smtClean="0"/>
              <a:t>(Dr Zhou </a:t>
            </a:r>
            <a:r>
              <a:rPr lang="en-US" sz="2400" i="1" dirty="0" err="1" smtClean="0"/>
              <a:t>Xiaochuan</a:t>
            </a:r>
            <a:r>
              <a:rPr lang="en-US" sz="2400" i="1" dirty="0" smtClean="0"/>
              <a:t>, Governor of the People’s Bank of China, 23 March 2009)</a:t>
            </a:r>
            <a:endParaRPr lang="en-US" sz="2400" i="1" dirty="0"/>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Solution: Global Currency</a:t>
            </a:r>
            <a:endParaRPr lang="en-US" dirty="0"/>
          </a:p>
        </p:txBody>
      </p:sp>
      <p:sp>
        <p:nvSpPr>
          <p:cNvPr id="3" name="Content Placeholder 2"/>
          <p:cNvSpPr>
            <a:spLocks noGrp="1"/>
          </p:cNvSpPr>
          <p:nvPr>
            <p:ph idx="1"/>
          </p:nvPr>
        </p:nvSpPr>
        <p:spPr/>
        <p:txBody>
          <a:bodyPr>
            <a:normAutofit/>
          </a:bodyPr>
          <a:lstStyle/>
          <a:p>
            <a:r>
              <a:rPr lang="en-US" dirty="0" smtClean="0"/>
              <a:t>Create a currency based on a “basket” of existing national currencies and / or commodities issued by a supranational body (e.g. IMF </a:t>
            </a:r>
            <a:r>
              <a:rPr lang="en-US" dirty="0" err="1" smtClean="0"/>
              <a:t>SDR’s</a:t>
            </a:r>
            <a:r>
              <a:rPr lang="en-US" dirty="0" smtClean="0"/>
              <a:t>, </a:t>
            </a:r>
            <a:r>
              <a:rPr lang="en-US" dirty="0" err="1" smtClean="0"/>
              <a:t>Bancor</a:t>
            </a:r>
            <a:r>
              <a:rPr lang="en-US" dirty="0" smtClean="0"/>
              <a:t> concept)</a:t>
            </a:r>
          </a:p>
          <a:p>
            <a:r>
              <a:rPr lang="en-US" dirty="0" smtClean="0"/>
              <a:t>Problem: Still based on national currencies. Unlikely to be usable by “man in the street”.</a:t>
            </a:r>
          </a:p>
          <a:p>
            <a:pPr>
              <a:buNone/>
            </a:pPr>
            <a:r>
              <a:rPr lang="en-US" sz="1946" i="1" dirty="0" smtClean="0"/>
              <a:t>“The reform should be guided by a grand vision and begin with specific deliverables. It should be a gradual process that yields win-win results for all”</a:t>
            </a:r>
          </a:p>
          <a:p>
            <a:pPr>
              <a:buNone/>
            </a:pPr>
            <a:r>
              <a:rPr lang="en-US" sz="1946" i="1" dirty="0" smtClean="0"/>
              <a:t>(Dr Zhou </a:t>
            </a:r>
            <a:r>
              <a:rPr lang="en-US" sz="1946" i="1" dirty="0" err="1" smtClean="0"/>
              <a:t>Xiaochuan</a:t>
            </a:r>
            <a:r>
              <a:rPr lang="en-US" sz="1946" i="1" dirty="0" smtClean="0"/>
              <a:t>, Governor of the People’s Bank of China, 23 March 2009)</a:t>
            </a:r>
          </a:p>
          <a:p>
            <a:pPr>
              <a:buNone/>
            </a:pPr>
            <a:r>
              <a:rPr lang="en-US" sz="1946" i="1" dirty="0" smtClean="0"/>
              <a:t> </a:t>
            </a:r>
          </a:p>
          <a:p>
            <a:pPr>
              <a:buNone/>
            </a:pPr>
            <a:endParaRPr lang="en-US" sz="1946" i="1" dirty="0"/>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Solution: Global Currency</a:t>
            </a:r>
            <a:endParaRPr lang="en-US" dirty="0"/>
          </a:p>
        </p:txBody>
      </p:sp>
      <p:sp>
        <p:nvSpPr>
          <p:cNvPr id="3" name="Content Placeholder 2"/>
          <p:cNvSpPr>
            <a:spLocks noGrp="1"/>
          </p:cNvSpPr>
          <p:nvPr>
            <p:ph idx="1"/>
          </p:nvPr>
        </p:nvSpPr>
        <p:spPr/>
        <p:txBody>
          <a:bodyPr>
            <a:normAutofit/>
          </a:bodyPr>
          <a:lstStyle/>
          <a:p>
            <a:r>
              <a:rPr lang="en-US" dirty="0" smtClean="0"/>
              <a:t>Create a world central bank issuing it’s own currency that everyone uses.</a:t>
            </a:r>
          </a:p>
          <a:p>
            <a:r>
              <a:rPr lang="en-US" dirty="0" smtClean="0"/>
              <a:t>Problem: What nation will agree to this? Who decides policy? Would this not require world fiscal as well as monetary union? Democracy?</a:t>
            </a:r>
          </a:p>
          <a:p>
            <a:pPr lvl="1">
              <a:buNone/>
            </a:pPr>
            <a:r>
              <a:rPr lang="en-US" sz="1800" i="1" dirty="0" smtClean="0"/>
              <a:t>“a new world money… will be issued against the total purchasable output of the community in return for the workers' services to the community. There will be no more reason for going to the City for a loan than for going to the oracle at Delphi for advice about it.”</a:t>
            </a:r>
          </a:p>
          <a:p>
            <a:pPr lvl="1">
              <a:buNone/>
            </a:pPr>
            <a:r>
              <a:rPr lang="en-US" sz="1800" i="1" dirty="0" smtClean="0"/>
              <a:t>(H. G. Wells, “The New World Order”, 1940.)</a:t>
            </a:r>
            <a:endParaRPr lang="en-US" sz="1800" i="1" dirty="0"/>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Solution: </a:t>
            </a:r>
            <a:r>
              <a:rPr lang="en-US" dirty="0" err="1" smtClean="0"/>
              <a:t>Denationalise</a:t>
            </a:r>
            <a:r>
              <a:rPr lang="en-US" dirty="0" smtClean="0"/>
              <a:t> Money</a:t>
            </a:r>
            <a:endParaRPr lang="en-US" dirty="0"/>
          </a:p>
        </p:txBody>
      </p:sp>
      <p:sp>
        <p:nvSpPr>
          <p:cNvPr id="3" name="Content Placeholder 2"/>
          <p:cNvSpPr>
            <a:spLocks noGrp="1"/>
          </p:cNvSpPr>
          <p:nvPr>
            <p:ph idx="1"/>
          </p:nvPr>
        </p:nvSpPr>
        <p:spPr/>
        <p:txBody>
          <a:bodyPr>
            <a:normAutofit fontScale="92500"/>
          </a:bodyPr>
          <a:lstStyle/>
          <a:p>
            <a:r>
              <a:rPr lang="en-US" dirty="0" smtClean="0"/>
              <a:t>Eliminate nation state role in monetary affairs by allowing anyone to issue money and sell it on the market. Choice, competition, </a:t>
            </a:r>
            <a:r>
              <a:rPr lang="en-US" dirty="0" err="1" smtClean="0"/>
              <a:t>Decentralise</a:t>
            </a:r>
            <a:r>
              <a:rPr lang="en-US" dirty="0" smtClean="0"/>
              <a:t>.</a:t>
            </a:r>
          </a:p>
          <a:p>
            <a:r>
              <a:rPr lang="en-US" dirty="0" smtClean="0"/>
              <a:t>Problem: Assumes market is efficient. </a:t>
            </a:r>
            <a:r>
              <a:rPr lang="en-US" dirty="0"/>
              <a:t>R</a:t>
            </a:r>
            <a:r>
              <a:rPr lang="en-US" dirty="0" smtClean="0"/>
              <a:t>equires trusted profit driven (corporate) authorities. Monopoly practices (</a:t>
            </a:r>
            <a:r>
              <a:rPr lang="en-US" dirty="0" err="1" smtClean="0"/>
              <a:t>google</a:t>
            </a:r>
            <a:r>
              <a:rPr lang="en-US" dirty="0" smtClean="0"/>
              <a:t> dollars, </a:t>
            </a:r>
            <a:r>
              <a:rPr lang="en-US" dirty="0" err="1" smtClean="0"/>
              <a:t>facebook</a:t>
            </a:r>
            <a:r>
              <a:rPr lang="en-US" dirty="0" smtClean="0"/>
              <a:t> credits).</a:t>
            </a:r>
          </a:p>
          <a:p>
            <a:pPr>
              <a:buNone/>
            </a:pPr>
            <a:r>
              <a:rPr lang="en-US" sz="2162" i="1" dirty="0" smtClean="0"/>
              <a:t>“governments have become wholly inadequate for the task… and have incessantly and everywhere abused their trust to defraud the people” (F. A. Hayek, “The </a:t>
            </a:r>
            <a:r>
              <a:rPr lang="en-US" sz="2162" i="1" dirty="0" err="1" smtClean="0"/>
              <a:t>Denationalisation</a:t>
            </a:r>
            <a:r>
              <a:rPr lang="en-US" sz="2162" i="1" dirty="0" smtClean="0"/>
              <a:t> of Money: The Argument Refined”, 1990.)</a:t>
            </a:r>
          </a:p>
          <a:p>
            <a:pPr>
              <a:buNone/>
            </a:pPr>
            <a:endParaRPr lang="en-US" dirty="0" smtClean="0"/>
          </a:p>
          <a:p>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344</TotalTime>
  <Words>1504</Words>
  <Application>Microsoft Macintosh PowerPoint</Application>
  <PresentationFormat>On-screen Show (4:3)</PresentationFormat>
  <Paragraphs>139</Paragraphs>
  <Slides>25</Slides>
  <Notes>0</Notes>
  <HiddenSlides>0</HiddenSlides>
  <MMClips>0</MMClips>
  <ScaleCrop>false</ScaleCrop>
  <HeadingPairs>
    <vt:vector size="4" baseType="variant">
      <vt:variant>
        <vt:lpstr>Design Template</vt:lpstr>
      </vt:variant>
      <vt:variant>
        <vt:i4>1</vt:i4>
      </vt:variant>
      <vt:variant>
        <vt:lpstr>Slide Titles</vt:lpstr>
      </vt:variant>
      <vt:variant>
        <vt:i4>25</vt:i4>
      </vt:variant>
    </vt:vector>
  </HeadingPairs>
  <TitlesOfParts>
    <vt:vector size="26" baseType="lpstr">
      <vt:lpstr>Office Theme</vt:lpstr>
      <vt:lpstr>Denationalisation of money: can quality emerge?</vt:lpstr>
      <vt:lpstr>What is money?</vt:lpstr>
      <vt:lpstr>Quality Money</vt:lpstr>
      <vt:lpstr>Nation State Money</vt:lpstr>
      <vt:lpstr>The Problem</vt:lpstr>
      <vt:lpstr>Solution: National World Currency</vt:lpstr>
      <vt:lpstr>Solution: Global Currency</vt:lpstr>
      <vt:lpstr>Solution: Global Currency</vt:lpstr>
      <vt:lpstr>Solution: Denationalise Money</vt:lpstr>
      <vt:lpstr>Solution: Demarketise Money</vt:lpstr>
      <vt:lpstr>P2P Open Source Currency</vt:lpstr>
      <vt:lpstr>Example 1: BitCoin (bitcoin.org)</vt:lpstr>
      <vt:lpstr>Slide 13</vt:lpstr>
      <vt:lpstr>Example 2: Ripple (Ripplepay.com)</vt:lpstr>
      <vt:lpstr>Problems…</vt:lpstr>
      <vt:lpstr>Problems…</vt:lpstr>
      <vt:lpstr>Solutions?</vt:lpstr>
      <vt:lpstr>Agent-based models?</vt:lpstr>
      <vt:lpstr>A “sparkling” economy</vt:lpstr>
      <vt:lpstr>Questions?</vt:lpstr>
      <vt:lpstr>Finish</vt:lpstr>
      <vt:lpstr>P2P money</vt:lpstr>
      <vt:lpstr>Slide 23</vt:lpstr>
      <vt:lpstr>P2P Money</vt:lpstr>
      <vt:lpstr>BitCoin</vt:lpstr>
    </vt:vector>
  </TitlesOfParts>
  <Company>uni</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Denationalisation of money: can quality emerge?</dc:title>
  <dc:creator>Jeff</dc:creator>
  <cp:lastModifiedBy>Jeff</cp:lastModifiedBy>
  <cp:revision>105</cp:revision>
  <dcterms:created xsi:type="dcterms:W3CDTF">2011-09-14T03:22:23Z</dcterms:created>
  <dcterms:modified xsi:type="dcterms:W3CDTF">2011-09-14T03:40:57Z</dcterms:modified>
</cp:coreProperties>
</file>