
<file path=[Content_Types].xml><?xml version="1.0" encoding="utf-8"?>
<Types xmlns="http://schemas.openxmlformats.org/package/2006/content-types">
  <Override PartName="/ppt/slides/slide14.xml" ContentType="application/vnd.openxmlformats-officedocument.presentationml.slide+xml"/>
  <Override PartName="/ppt/slideLayouts/slideLayout11.xml" ContentType="application/vnd.openxmlformats-officedocument.presentationml.slideLayout+xml"/>
  <Default Extension="png" ContentType="image/png"/>
  <Override PartName="/docProps/core.xml" ContentType="application/vnd.openxmlformats-package.core-properties+xml"/>
  <Override PartName="/ppt/slides/slide11.xml" ContentType="application/vnd.openxmlformats-officedocument.presentationml.slide+xml"/>
  <Default Extension="gif" ContentType="image/gif"/>
  <Override PartName="/ppt/slides/slide9.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s/slide15.xml" ContentType="application/vnd.openxmlformats-officedocument.presentationml.slide+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2.xml" ContentType="application/vnd.openxmlformats-officedocument.presentationml.slide+xml"/>
  <Override PartName="/ppt/viewProps.xml" ContentType="application/vnd.openxmlformats-officedocument.presentationml.viewProps+xml"/>
  <Override PartName="/docProps/app.xml" ContentType="application/vnd.openxmlformats-officedocument.extended-properties+xml"/>
  <Override PartName="/ppt/slides/slide7.xml" ContentType="application/vnd.openxmlformats-officedocument.presentationml.slide+xml"/>
  <Override PartName="/ppt/presProps.xml" ContentType="application/vnd.openxmlformats-officedocument.presentationml.presProps+xml"/>
  <Override PartName="/ppt/slideLayouts/slideLayout8.xml" ContentType="application/vnd.openxmlformats-officedocument.presentationml.slideLayout+xml"/>
  <Default Extension="xml" ContentType="application/xml"/>
  <Override PartName="/ppt/slides/slide4.xml" ContentType="application/vnd.openxmlformats-officedocument.presentationml.slide+xml"/>
  <Override PartName="/ppt/slides/slide19.xml" ContentType="application/vnd.openxmlformats-officedocument.presentationml.slide+xml"/>
  <Override PartName="/ppt/slideLayouts/slideLayout5.xml" ContentType="application/vnd.openxmlformats-officedocument.presentationml.slideLayout+xml"/>
  <Override PartName="/ppt/slides/slide1.xml" ContentType="application/vnd.openxmlformats-officedocument.presentationml.slide+xml"/>
  <Override PartName="/ppt/slideLayouts/slideLayout2.xml" ContentType="application/vnd.openxmlformats-officedocument.presentationml.slideLayout+xml"/>
  <Override PartName="/ppt/slides/slide16.xml" ContentType="application/vnd.openxmlformats-officedocument.presentationml.slide+xml"/>
  <Override PartName="/ppt/slideLayouts/slideLayout10.xml" ContentType="application/vnd.openxmlformats-officedocument.presentationml.slideLayout+xml"/>
  <Override PartName="/ppt/slides/slide13.xml" ContentType="application/vnd.openxmlformats-officedocument.presentationml.slide+xml"/>
  <Default Extension="rels" ContentType="application/vnd.openxmlformats-package.relationships+xml"/>
  <Override PartName="/ppt/slides/slide10.xml" ContentType="application/vnd.openxmlformats-officedocument.presentationml.slide+xml"/>
  <Default Extension="tiff" ContentType="image/tiff"/>
  <Default Extension="jpeg" ContentType="image/jpeg"/>
  <Override PartName="/ppt/slides/slide8.xml" ContentType="application/vnd.openxmlformats-officedocument.presentationml.slide+xml"/>
  <Override PartName="/ppt/tableStyles.xml" ContentType="application/vnd.openxmlformats-officedocument.presentationml.tableStyles+xml"/>
  <Override PartName="/ppt/slideLayouts/slideLayout9.xml" ContentType="application/vnd.openxmlformats-officedocument.presentationml.slideLayout+xml"/>
  <Default Extension="pdf" ContentType="application/pdf"/>
  <Override PartName="/ppt/slides/slide5.xml" ContentType="application/vnd.openxmlformats-officedocument.presentationml.slide+xml"/>
  <Override PartName="/ppt/slideLayouts/slideLayout6.xml" ContentType="application/vnd.openxmlformats-officedocument.presentationml.slideLayout+xml"/>
  <Override PartName="/ppt/theme/theme1.xml" ContentType="application/vnd.openxmlformats-officedocument.theme+xml"/>
  <Override PartName="/ppt/slides/slide2.xml" ContentType="application/vnd.openxmlformats-officedocument.presentationml.slide+xml"/>
  <Override PartName="/ppt/slides/slide17.xml" ContentType="application/vnd.openxmlformats-officedocument.presentationml.slide+xml"/>
  <Override PartName="/ppt/presentation.xml" ContentType="application/vnd.openxmlformats-officedocument.presentationml.presentation.main+xml"/>
  <Default Extension="bin" ContentType="application/vnd.openxmlformats-officedocument.presentationml.printerSettings"/>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59" r:id="rId5"/>
    <p:sldId id="263" r:id="rId6"/>
    <p:sldId id="264" r:id="rId7"/>
    <p:sldId id="267" r:id="rId8"/>
    <p:sldId id="265" r:id="rId9"/>
    <p:sldId id="261" r:id="rId10"/>
    <p:sldId id="268" r:id="rId11"/>
    <p:sldId id="266" r:id="rId12"/>
    <p:sldId id="262" r:id="rId13"/>
    <p:sldId id="269" r:id="rId14"/>
    <p:sldId id="270" r:id="rId15"/>
    <p:sldId id="271" r:id="rId16"/>
    <p:sldId id="260" r:id="rId17"/>
    <p:sldId id="272" r:id="rId18"/>
    <p:sldId id="273" r:id="rId19"/>
    <p:sldId id="274"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20"/>
    <p:restoredTop sz="94660"/>
  </p:normalViewPr>
  <p:slideViewPr>
    <p:cSldViewPr snapToObjects="1">
      <p:cViewPr varScale="1">
        <p:scale>
          <a:sx n="145" d="100"/>
          <a:sy n="145" d="100"/>
        </p:scale>
        <p:origin x="-3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8" Type="http://schemas.openxmlformats.org/officeDocument/2006/relationships/slide" Target="slides/slide1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AE3ECB1-77BA-C049-92A3-13E904BE107C}" type="datetimeFigureOut">
              <a:rPr lang="en-US" smtClean="0"/>
              <a:t>6/28/09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8E268C-EB95-5C44-ADFA-605DDBF6D65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E3ECB1-77BA-C049-92A3-13E904BE107C}" type="datetimeFigureOut">
              <a:rPr lang="en-US" smtClean="0"/>
              <a:t>6/28/09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8E268C-EB95-5C44-ADFA-605DDBF6D65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E3ECB1-77BA-C049-92A3-13E904BE107C}" type="datetimeFigureOut">
              <a:rPr lang="en-US" smtClean="0"/>
              <a:t>6/28/09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8E268C-EB95-5C44-ADFA-605DDBF6D65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E3ECB1-77BA-C049-92A3-13E904BE107C}" type="datetimeFigureOut">
              <a:rPr lang="en-US" smtClean="0"/>
              <a:t>6/28/09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8E268C-EB95-5C44-ADFA-605DDBF6D65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E3ECB1-77BA-C049-92A3-13E904BE107C}" type="datetimeFigureOut">
              <a:rPr lang="en-US" smtClean="0"/>
              <a:t>6/28/09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8E268C-EB95-5C44-ADFA-605DDBF6D65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AE3ECB1-77BA-C049-92A3-13E904BE107C}" type="datetimeFigureOut">
              <a:rPr lang="en-US" smtClean="0"/>
              <a:t>6/28/09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8E268C-EB95-5C44-ADFA-605DDBF6D65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AE3ECB1-77BA-C049-92A3-13E904BE107C}" type="datetimeFigureOut">
              <a:rPr lang="en-US" smtClean="0"/>
              <a:t>6/28/09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8E268C-EB95-5C44-ADFA-605DDBF6D65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E3ECB1-77BA-C049-92A3-13E904BE107C}" type="datetimeFigureOut">
              <a:rPr lang="en-US" smtClean="0"/>
              <a:t>6/28/09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8E268C-EB95-5C44-ADFA-605DDBF6D65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3ECB1-77BA-C049-92A3-13E904BE107C}" type="datetimeFigureOut">
              <a:rPr lang="en-US" smtClean="0"/>
              <a:t>6/28/09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8E268C-EB95-5C44-ADFA-605DDBF6D65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E3ECB1-77BA-C049-92A3-13E904BE107C}" type="datetimeFigureOut">
              <a:rPr lang="en-US" smtClean="0"/>
              <a:t>6/28/09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8E268C-EB95-5C44-ADFA-605DDBF6D65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E3ECB1-77BA-C049-92A3-13E904BE107C}" type="datetimeFigureOut">
              <a:rPr lang="en-US" smtClean="0"/>
              <a:t>6/28/09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8E268C-EB95-5C44-ADFA-605DDBF6D65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3ECB1-77BA-C049-92A3-13E904BE107C}" type="datetimeFigureOut">
              <a:rPr lang="en-US" smtClean="0"/>
              <a:t>6/28/09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8E268C-EB95-5C44-ADFA-605DDBF6D65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df"/><Relationship Id="rId3"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tif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tif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tiff"/><Relationship Id="rId3" Type="http://schemas.openxmlformats.org/officeDocument/2006/relationships/image" Target="../media/image1.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df"/><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tiff"/></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971800"/>
            <a:ext cx="7772400" cy="1470025"/>
          </a:xfrm>
        </p:spPr>
        <p:txBody>
          <a:bodyPr>
            <a:normAutofit fontScale="90000"/>
          </a:bodyPr>
          <a:lstStyle/>
          <a:p>
            <a:r>
              <a:rPr lang="en-US" dirty="0" err="1" smtClean="0"/>
              <a:t>BitTorrent</a:t>
            </a:r>
            <a:r>
              <a:rPr lang="en-US" dirty="0" smtClean="0"/>
              <a:t> or </a:t>
            </a:r>
            <a:r>
              <a:rPr lang="en-US" dirty="0" err="1" smtClean="0"/>
              <a:t>BitCrunch</a:t>
            </a:r>
            <a:r>
              <a:rPr lang="en-US" dirty="0" smtClean="0"/>
              <a:t>:</a:t>
            </a:r>
            <a:br>
              <a:rPr lang="en-US" dirty="0" smtClean="0"/>
            </a:br>
            <a:r>
              <a:rPr lang="en-US" sz="3556" dirty="0" smtClean="0"/>
              <a:t>Evidence of a credit squeeze in </a:t>
            </a:r>
            <a:r>
              <a:rPr lang="en-US" sz="3556" dirty="0" err="1" smtClean="0"/>
              <a:t>BitTorrent</a:t>
            </a:r>
            <a:r>
              <a:rPr lang="en-US" sz="3556" dirty="0" smtClean="0"/>
              <a:t>?</a:t>
            </a:r>
            <a:endParaRPr lang="en-US" dirty="0"/>
          </a:p>
        </p:txBody>
      </p:sp>
      <p:sp>
        <p:nvSpPr>
          <p:cNvPr id="3" name="Subtitle 2"/>
          <p:cNvSpPr>
            <a:spLocks noGrp="1"/>
          </p:cNvSpPr>
          <p:nvPr>
            <p:ph type="subTitle" idx="1"/>
          </p:nvPr>
        </p:nvSpPr>
        <p:spPr>
          <a:xfrm>
            <a:off x="381000" y="4800600"/>
            <a:ext cx="8382000" cy="990600"/>
          </a:xfrm>
        </p:spPr>
        <p:txBody>
          <a:bodyPr>
            <a:normAutofit lnSpcReduction="10000"/>
          </a:bodyPr>
          <a:lstStyle/>
          <a:p>
            <a:r>
              <a:rPr lang="en-US" sz="1800" i="1" dirty="0" smtClean="0">
                <a:ln>
                  <a:solidFill>
                    <a:srgbClr val="000000"/>
                  </a:solidFill>
                </a:ln>
                <a:solidFill>
                  <a:srgbClr val="000000"/>
                </a:solidFill>
              </a:rPr>
              <a:t>David Hales, </a:t>
            </a:r>
            <a:r>
              <a:rPr lang="en-US" sz="1800" i="1" dirty="0" err="1" smtClean="0">
                <a:ln>
                  <a:solidFill>
                    <a:srgbClr val="000000"/>
                  </a:solidFill>
                </a:ln>
                <a:solidFill>
                  <a:srgbClr val="000000"/>
                </a:solidFill>
              </a:rPr>
              <a:t>Rameez</a:t>
            </a:r>
            <a:r>
              <a:rPr lang="en-US" sz="1800" i="1" dirty="0" smtClean="0">
                <a:ln>
                  <a:solidFill>
                    <a:srgbClr val="000000"/>
                  </a:solidFill>
                </a:ln>
                <a:solidFill>
                  <a:srgbClr val="000000"/>
                </a:solidFill>
              </a:rPr>
              <a:t> </a:t>
            </a:r>
            <a:r>
              <a:rPr lang="en-US" sz="1800" i="1" dirty="0" err="1" smtClean="0">
                <a:ln>
                  <a:solidFill>
                    <a:srgbClr val="000000"/>
                  </a:solidFill>
                </a:ln>
                <a:solidFill>
                  <a:srgbClr val="000000"/>
                </a:solidFill>
              </a:rPr>
              <a:t>Rahman</a:t>
            </a:r>
            <a:r>
              <a:rPr lang="en-US" sz="1800" i="1" dirty="0" smtClean="0">
                <a:ln>
                  <a:solidFill>
                    <a:srgbClr val="000000"/>
                  </a:solidFill>
                </a:ln>
                <a:solidFill>
                  <a:srgbClr val="000000"/>
                </a:solidFill>
              </a:rPr>
              <a:t>, </a:t>
            </a:r>
            <a:r>
              <a:rPr lang="en-US" sz="1800" i="1" dirty="0" err="1" smtClean="0">
                <a:ln>
                  <a:solidFill>
                    <a:srgbClr val="000000"/>
                  </a:solidFill>
                </a:ln>
                <a:solidFill>
                  <a:srgbClr val="000000"/>
                </a:solidFill>
              </a:rPr>
              <a:t>Boxun</a:t>
            </a:r>
            <a:r>
              <a:rPr lang="en-US" sz="1800" i="1" dirty="0" smtClean="0">
                <a:ln>
                  <a:solidFill>
                    <a:srgbClr val="000000"/>
                  </a:solidFill>
                </a:ln>
                <a:solidFill>
                  <a:srgbClr val="000000"/>
                </a:solidFill>
              </a:rPr>
              <a:t> Zhang, Michel </a:t>
            </a:r>
            <a:r>
              <a:rPr lang="en-US" sz="1800" i="1" dirty="0" err="1" smtClean="0">
                <a:ln>
                  <a:solidFill>
                    <a:srgbClr val="000000"/>
                  </a:solidFill>
                </a:ln>
                <a:solidFill>
                  <a:srgbClr val="000000"/>
                </a:solidFill>
              </a:rPr>
              <a:t>Meulpolder</a:t>
            </a:r>
            <a:r>
              <a:rPr lang="en-US" sz="1800" i="1" dirty="0" smtClean="0">
                <a:ln>
                  <a:solidFill>
                    <a:srgbClr val="000000"/>
                  </a:solidFill>
                </a:ln>
                <a:solidFill>
                  <a:srgbClr val="000000"/>
                </a:solidFill>
              </a:rPr>
              <a:t>, Johan </a:t>
            </a:r>
            <a:r>
              <a:rPr lang="en-US" sz="1800" i="1" dirty="0" err="1" smtClean="0">
                <a:ln>
                  <a:solidFill>
                    <a:srgbClr val="000000"/>
                  </a:solidFill>
                </a:ln>
                <a:solidFill>
                  <a:srgbClr val="000000"/>
                </a:solidFill>
              </a:rPr>
              <a:t>Pouwelse</a:t>
            </a:r>
            <a:r>
              <a:rPr lang="en-US" sz="1800" i="1" dirty="0" smtClean="0">
                <a:ln>
                  <a:solidFill>
                    <a:srgbClr val="000000"/>
                  </a:solidFill>
                </a:ln>
                <a:solidFill>
                  <a:srgbClr val="000000"/>
                </a:solidFill>
              </a:rPr>
              <a:t>,</a:t>
            </a:r>
          </a:p>
          <a:p>
            <a:r>
              <a:rPr lang="en-US" sz="1800" i="1" dirty="0" err="1" smtClean="0"/>
              <a:t>Tribler</a:t>
            </a:r>
            <a:r>
              <a:rPr lang="en-US" sz="1800" i="1" dirty="0" smtClean="0"/>
              <a:t> group, Technical University of Delft, Netherlands.</a:t>
            </a:r>
          </a:p>
          <a:p>
            <a:r>
              <a:rPr lang="en-US" sz="1800" i="1" dirty="0" smtClean="0"/>
              <a:t>COPS Workshop @ WETICE 2009, Groningen, 29/06/09</a:t>
            </a:r>
          </a:p>
        </p:txBody>
      </p:sp>
      <p:pic>
        <p:nvPicPr>
          <p:cNvPr id="4" name="Picture 3" descr="tribler1.gif"/>
          <p:cNvPicPr>
            <a:picLocks noChangeAspect="1"/>
          </p:cNvPicPr>
          <p:nvPr/>
        </p:nvPicPr>
        <p:blipFill>
          <a:blip r:embed="rId2"/>
          <a:stretch>
            <a:fillRect/>
          </a:stretch>
        </p:blipFill>
        <p:spPr>
          <a:xfrm>
            <a:off x="3968750" y="431800"/>
            <a:ext cx="1206500" cy="1778000"/>
          </a:xfrm>
          <a:prstGeom prst="rect">
            <a:avLst/>
          </a:prstGeom>
        </p:spPr>
      </p:pic>
      <p:sp>
        <p:nvSpPr>
          <p:cNvPr id="5" name="TextBox 4"/>
          <p:cNvSpPr txBox="1"/>
          <p:nvPr/>
        </p:nvSpPr>
        <p:spPr>
          <a:xfrm>
            <a:off x="3581400" y="2209800"/>
            <a:ext cx="1981200" cy="369332"/>
          </a:xfrm>
          <a:prstGeom prst="rect">
            <a:avLst/>
          </a:prstGeom>
          <a:noFill/>
        </p:spPr>
        <p:txBody>
          <a:bodyPr wrap="square" rtlCol="0">
            <a:spAutoFit/>
          </a:bodyPr>
          <a:lstStyle/>
          <a:p>
            <a:pPr algn="ctr"/>
            <a:r>
              <a:rPr lang="en-US" dirty="0" err="1" smtClean="0"/>
              <a:t>www.triber.org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Unequal capacities runs</a:t>
            </a:r>
            <a:endParaRPr lang="en-US" dirty="0"/>
          </a:p>
        </p:txBody>
      </p:sp>
      <p:sp>
        <p:nvSpPr>
          <p:cNvPr id="3" name="Content Placeholder 2"/>
          <p:cNvSpPr>
            <a:spLocks noGrp="1"/>
          </p:cNvSpPr>
          <p:nvPr>
            <p:ph idx="1"/>
          </p:nvPr>
        </p:nvSpPr>
        <p:spPr/>
        <p:txBody>
          <a:bodyPr/>
          <a:lstStyle/>
          <a:p>
            <a:r>
              <a:rPr lang="en-US" dirty="0" smtClean="0"/>
              <a:t>To determine what happens when some nodes of different upload capacities</a:t>
            </a:r>
          </a:p>
          <a:p>
            <a:r>
              <a:rPr lang="en-US" dirty="0" smtClean="0"/>
              <a:t>Parameters (same as baseline runs but):</a:t>
            </a:r>
          </a:p>
          <a:p>
            <a:pPr lvl="1"/>
            <a:r>
              <a:rPr lang="en-US" dirty="0" smtClean="0"/>
              <a:t>All peers download capacity = 10 units</a:t>
            </a:r>
          </a:p>
          <a:p>
            <a:pPr lvl="1"/>
            <a:r>
              <a:rPr lang="en-US" dirty="0" smtClean="0"/>
              <a:t>10% of peers upload capacity = 10 units</a:t>
            </a:r>
          </a:p>
          <a:p>
            <a:pPr lvl="1"/>
            <a:r>
              <a:rPr lang="en-US" dirty="0" smtClean="0"/>
              <a:t>90% of peers upload capacity = 1 unit</a:t>
            </a:r>
          </a:p>
          <a:p>
            <a:pPr lvl="1"/>
            <a:r>
              <a:rPr lang="en-US" dirty="0" smtClean="0"/>
              <a:t>Examined a (1.5 credit) seeding bonus approach to dynamically introduce more credit into the system</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Typical unequal capacities run </a:t>
            </a:r>
            <a:endParaRPr lang="en-US" dirty="0"/>
          </a:p>
        </p:txBody>
      </p:sp>
      <p:pic>
        <p:nvPicPr>
          <p:cNvPr id="4" name="Picture 3" descr="100-unequal.pdf"/>
          <p:cNvPicPr>
            <a:picLocks noChangeAspect="1"/>
          </p:cNvPicPr>
          <p:nvPr/>
        </p:nvPicPr>
        <mc:AlternateContent>
          <mc:Choice xmlns:ma="http://schemas.microsoft.com/office/mac/drawingml/2008/main" Requires="ma">
            <p:blipFill>
              <a:blip r:embed="rId2"/>
              <a:stretch>
                <a:fillRect/>
              </a:stretch>
            </p:blipFill>
          </mc:Choice>
          <mc:Fallback>
            <p:blipFill>
              <a:blip r:embed="rId3"/>
              <a:stretch>
                <a:fillRect/>
              </a:stretch>
            </p:blipFill>
          </mc:Fallback>
        </mc:AlternateContent>
        <p:spPr>
          <a:xfrm>
            <a:off x="914400" y="1143000"/>
            <a:ext cx="7040880" cy="5440680"/>
          </a:xfrm>
          <a:prstGeom prst="rect">
            <a:avLst/>
          </a:prstGeom>
        </p:spPr>
      </p:pic>
      <p:sp>
        <p:nvSpPr>
          <p:cNvPr id="5" name="TextBox 4"/>
          <p:cNvSpPr txBox="1"/>
          <p:nvPr/>
        </p:nvSpPr>
        <p:spPr>
          <a:xfrm>
            <a:off x="3352800" y="1417638"/>
            <a:ext cx="3124200" cy="369332"/>
          </a:xfrm>
          <a:prstGeom prst="rect">
            <a:avLst/>
          </a:prstGeom>
          <a:noFill/>
        </p:spPr>
        <p:txBody>
          <a:bodyPr wrap="square" rtlCol="0">
            <a:spAutoFit/>
          </a:bodyPr>
          <a:lstStyle/>
          <a:p>
            <a:pPr algn="ctr"/>
            <a:r>
              <a:rPr lang="en-US" dirty="0" smtClean="0"/>
              <a:t>Initial Credit = 100</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Unequal capacities simulation results</a:t>
            </a:r>
            <a:endParaRPr lang="en-US" dirty="0"/>
          </a:p>
        </p:txBody>
      </p:sp>
      <p:pic>
        <p:nvPicPr>
          <p:cNvPr id="4" name="Picture 3" descr="table3.tiff"/>
          <p:cNvPicPr>
            <a:picLocks noChangeAspect="1"/>
          </p:cNvPicPr>
          <p:nvPr/>
        </p:nvPicPr>
        <p:blipFill>
          <a:blip r:embed="rId2"/>
          <a:stretch>
            <a:fillRect/>
          </a:stretch>
        </p:blipFill>
        <p:spPr>
          <a:xfrm>
            <a:off x="2362200" y="1250950"/>
            <a:ext cx="4419600" cy="1644650"/>
          </a:xfrm>
          <a:prstGeom prst="rect">
            <a:avLst/>
          </a:prstGeom>
        </p:spPr>
      </p:pic>
      <p:sp>
        <p:nvSpPr>
          <p:cNvPr id="8" name="Rectangle 7"/>
          <p:cNvSpPr/>
          <p:nvPr/>
        </p:nvSpPr>
        <p:spPr>
          <a:xfrm>
            <a:off x="6019800" y="2132111"/>
            <a:ext cx="457200" cy="304800"/>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5943600" y="2132111"/>
            <a:ext cx="609600" cy="307777"/>
          </a:xfrm>
          <a:prstGeom prst="rect">
            <a:avLst/>
          </a:prstGeom>
          <a:solidFill>
            <a:schemeClr val="bg1"/>
          </a:solidFill>
        </p:spPr>
        <p:txBody>
          <a:bodyPr wrap="square" lIns="0" tIns="0" rIns="0" bIns="0" rtlCol="0">
            <a:spAutoFit/>
          </a:bodyPr>
          <a:lstStyle/>
          <a:p>
            <a:pPr algn="ctr"/>
            <a:r>
              <a:rPr lang="en-US" sz="2000" dirty="0" smtClean="0">
                <a:ln>
                  <a:solidFill>
                    <a:schemeClr val="tx1"/>
                  </a:solidFill>
                </a:ln>
              </a:rPr>
              <a:t>0.06</a:t>
            </a:r>
            <a:endParaRPr lang="en-US" sz="2000" dirty="0">
              <a:ln>
                <a:solidFill>
                  <a:schemeClr val="tx1"/>
                </a:solidFill>
              </a:ln>
            </a:endParaRPr>
          </a:p>
        </p:txBody>
      </p:sp>
      <p:sp>
        <p:nvSpPr>
          <p:cNvPr id="9" name="TextBox 8"/>
          <p:cNvSpPr txBox="1"/>
          <p:nvPr/>
        </p:nvSpPr>
        <p:spPr>
          <a:xfrm>
            <a:off x="1066800" y="2895600"/>
            <a:ext cx="6934200" cy="2031325"/>
          </a:xfrm>
          <a:prstGeom prst="rect">
            <a:avLst/>
          </a:prstGeom>
          <a:noFill/>
        </p:spPr>
        <p:txBody>
          <a:bodyPr wrap="square" rtlCol="0">
            <a:spAutoFit/>
          </a:bodyPr>
          <a:lstStyle/>
          <a:p>
            <a:r>
              <a:rPr lang="en-US" dirty="0" smtClean="0"/>
              <a:t>C = initial credit</a:t>
            </a:r>
          </a:p>
          <a:p>
            <a:r>
              <a:rPr lang="en-US" dirty="0" smtClean="0"/>
              <a:t>T = total throughput = total number of units uploaded as proportion of maximum possible (infinite credit)</a:t>
            </a:r>
          </a:p>
          <a:p>
            <a:r>
              <a:rPr lang="en-US" dirty="0" smtClean="0"/>
              <a:t>B = proportion of nodes that are “broke” (zero credit)</a:t>
            </a:r>
          </a:p>
          <a:p>
            <a:r>
              <a:rPr lang="en-US" dirty="0" smtClean="0"/>
              <a:t>G = </a:t>
            </a:r>
            <a:r>
              <a:rPr lang="en-US" dirty="0" err="1" smtClean="0"/>
              <a:t>Gini</a:t>
            </a:r>
            <a:r>
              <a:rPr lang="en-US" dirty="0" smtClean="0"/>
              <a:t> measure (simple measure of inequality of credit)</a:t>
            </a:r>
          </a:p>
          <a:p>
            <a:r>
              <a:rPr lang="en-US" dirty="0" smtClean="0"/>
              <a:t>Phi = turnover of top 10% of peers ranked by credit (credit mobility)</a:t>
            </a:r>
          </a:p>
          <a:p>
            <a:r>
              <a:rPr lang="en-US" dirty="0" smtClean="0"/>
              <a:t>100++ indicates initial credit of 100 with 1.5 credit seeding bonus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Observations</a:t>
            </a:r>
            <a:endParaRPr lang="en-US" dirty="0"/>
          </a:p>
        </p:txBody>
      </p:sp>
      <p:sp>
        <p:nvSpPr>
          <p:cNvPr id="3" name="Content Placeholder 2"/>
          <p:cNvSpPr>
            <a:spLocks noGrp="1"/>
          </p:cNvSpPr>
          <p:nvPr>
            <p:ph idx="1"/>
          </p:nvPr>
        </p:nvSpPr>
        <p:spPr/>
        <p:txBody>
          <a:bodyPr>
            <a:normAutofit/>
          </a:bodyPr>
          <a:lstStyle/>
          <a:p>
            <a:pPr marL="0" algn="ctr">
              <a:spcBef>
                <a:spcPts val="0"/>
              </a:spcBef>
              <a:buNone/>
            </a:pPr>
            <a:r>
              <a:rPr lang="en-US" i="1" dirty="0"/>
              <a:t>E</a:t>
            </a:r>
            <a:r>
              <a:rPr lang="en-US" i="1" dirty="0" smtClean="0"/>
              <a:t>ven in a trivial model where all peers have the same capacities and user </a:t>
            </a:r>
            <a:r>
              <a:rPr lang="en-US" i="1" dirty="0" err="1" smtClean="0"/>
              <a:t>behaviour</a:t>
            </a:r>
            <a:r>
              <a:rPr lang="en-US" i="1" dirty="0" smtClean="0"/>
              <a:t>, all swarms have equal popularity and all peers start with equal credits, the performance of the system may be inhibited by credit shortages</a:t>
            </a:r>
            <a:endParaRPr lang="en-US" i="1" dirty="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Observations</a:t>
            </a:r>
            <a:endParaRPr lang="en-US" dirty="0"/>
          </a:p>
        </p:txBody>
      </p:sp>
      <p:sp>
        <p:nvSpPr>
          <p:cNvPr id="3" name="Content Placeholder 2"/>
          <p:cNvSpPr>
            <a:spLocks noGrp="1"/>
          </p:cNvSpPr>
          <p:nvPr>
            <p:ph idx="1"/>
          </p:nvPr>
        </p:nvSpPr>
        <p:spPr/>
        <p:txBody>
          <a:bodyPr/>
          <a:lstStyle/>
          <a:p>
            <a:pPr marL="0" algn="ctr">
              <a:buNone/>
            </a:pPr>
            <a:r>
              <a:rPr lang="en-US" i="1" dirty="0"/>
              <a:t>A</a:t>
            </a:r>
            <a:r>
              <a:rPr lang="en-US" i="1" dirty="0" smtClean="0"/>
              <a:t>dding extra capacity to the system, in the form of upload and download, can actually reduce the performance. This is highly counter intuitive and something that should be avoided because it implies lack of scalability.</a:t>
            </a:r>
            <a:endParaRPr lang="en-US" i="1" dirty="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Observations</a:t>
            </a:r>
            <a:endParaRPr lang="en-US" dirty="0"/>
          </a:p>
        </p:txBody>
      </p:sp>
      <p:sp>
        <p:nvSpPr>
          <p:cNvPr id="3" name="Content Placeholder 2"/>
          <p:cNvSpPr>
            <a:spLocks noGrp="1"/>
          </p:cNvSpPr>
          <p:nvPr>
            <p:ph idx="1"/>
          </p:nvPr>
        </p:nvSpPr>
        <p:spPr/>
        <p:txBody>
          <a:bodyPr/>
          <a:lstStyle/>
          <a:p>
            <a:pPr marL="0" algn="ctr">
              <a:buNone/>
            </a:pPr>
            <a:r>
              <a:rPr lang="en-US" i="1" dirty="0"/>
              <a:t>B</a:t>
            </a:r>
            <a:r>
              <a:rPr lang="en-US" i="1" dirty="0" smtClean="0"/>
              <a:t>y injecting new credit into the system in the form of a ``seeding bonus’’ a credit squeeze can be ameliorated when peer capacities are unbalanced.</a:t>
            </a:r>
            <a:endParaRPr lang="en-US" i="1" dirty="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Statistics from a Private Tracker</a:t>
            </a:r>
            <a:endParaRPr lang="en-US" dirty="0"/>
          </a:p>
        </p:txBody>
      </p:sp>
      <p:pic>
        <p:nvPicPr>
          <p:cNvPr id="4" name="Picture 3" descr="table1.tiff"/>
          <p:cNvPicPr>
            <a:picLocks noChangeAspect="1"/>
          </p:cNvPicPr>
          <p:nvPr/>
        </p:nvPicPr>
        <p:blipFill>
          <a:blip r:embed="rId2"/>
          <a:stretch>
            <a:fillRect/>
          </a:stretch>
        </p:blipFill>
        <p:spPr>
          <a:xfrm>
            <a:off x="2374900" y="1295400"/>
            <a:ext cx="4749800" cy="2654300"/>
          </a:xfrm>
          <a:prstGeom prst="rect">
            <a:avLst/>
          </a:prstGeom>
        </p:spPr>
      </p:pic>
      <p:sp>
        <p:nvSpPr>
          <p:cNvPr id="5" name="TextBox 4"/>
          <p:cNvSpPr txBox="1"/>
          <p:nvPr/>
        </p:nvSpPr>
        <p:spPr>
          <a:xfrm>
            <a:off x="1066800" y="4114800"/>
            <a:ext cx="7162800" cy="2308324"/>
          </a:xfrm>
          <a:prstGeom prst="rect">
            <a:avLst/>
          </a:prstGeom>
          <a:noFill/>
        </p:spPr>
        <p:txBody>
          <a:bodyPr wrap="square" rtlCol="0">
            <a:spAutoFit/>
          </a:bodyPr>
          <a:lstStyle/>
          <a:p>
            <a:pPr algn="ctr"/>
            <a:r>
              <a:rPr lang="en-US" dirty="0" smtClean="0"/>
              <a:t>Approx. 50,000 peers per day, 10,000 swarms,</a:t>
            </a:r>
          </a:p>
          <a:p>
            <a:pPr algn="ctr"/>
            <a:r>
              <a:rPr lang="en-US" dirty="0" smtClean="0"/>
              <a:t>access to credit balances of top 10%</a:t>
            </a:r>
          </a:p>
          <a:p>
            <a:endParaRPr lang="en-US" dirty="0" smtClean="0"/>
          </a:p>
          <a:p>
            <a:r>
              <a:rPr lang="en-US" dirty="0" smtClean="0"/>
              <a:t>T = throughput in TB over all swarms</a:t>
            </a:r>
          </a:p>
          <a:p>
            <a:r>
              <a:rPr lang="en-US" dirty="0" smtClean="0"/>
              <a:t>Delta = total credit increase that day in the entire system</a:t>
            </a:r>
          </a:p>
          <a:p>
            <a:r>
              <a:rPr lang="en-US" dirty="0" smtClean="0"/>
              <a:t>Delta0 = total credit increase for top 10% of peers</a:t>
            </a:r>
          </a:p>
          <a:p>
            <a:r>
              <a:rPr lang="en-US" dirty="0" smtClean="0"/>
              <a:t>Delta = minimum fraction of credit increase that goes to top 10% of peers</a:t>
            </a:r>
          </a:p>
          <a:p>
            <a:r>
              <a:rPr lang="en-US" dirty="0" smtClean="0"/>
              <a:t>S/L = seeder to </a:t>
            </a:r>
            <a:r>
              <a:rPr lang="en-US" dirty="0" err="1" smtClean="0"/>
              <a:t>leecher</a:t>
            </a:r>
            <a:r>
              <a:rPr lang="en-US" dirty="0" smtClean="0"/>
              <a:t> ratio over all swarms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Statistics from a Private Tracker</a:t>
            </a:r>
            <a:endParaRPr lang="en-US" dirty="0"/>
          </a:p>
        </p:txBody>
      </p:sp>
      <p:sp>
        <p:nvSpPr>
          <p:cNvPr id="3" name="Content Placeholder 2"/>
          <p:cNvSpPr>
            <a:spLocks noGrp="1"/>
          </p:cNvSpPr>
          <p:nvPr>
            <p:ph idx="1"/>
          </p:nvPr>
        </p:nvSpPr>
        <p:spPr/>
        <p:txBody>
          <a:bodyPr/>
          <a:lstStyle/>
          <a:p>
            <a:r>
              <a:rPr lang="en-US" dirty="0" smtClean="0"/>
              <a:t>Indicates “rich getting richer” since top 10% are getting a lot of the new credit</a:t>
            </a:r>
          </a:p>
          <a:p>
            <a:r>
              <a:rPr lang="en-US" dirty="0" smtClean="0"/>
              <a:t>High Seeder / </a:t>
            </a:r>
            <a:r>
              <a:rPr lang="en-US" dirty="0" err="1" smtClean="0"/>
              <a:t>Leecher</a:t>
            </a:r>
            <a:r>
              <a:rPr lang="en-US" dirty="0" smtClean="0"/>
              <a:t> ratio suggestive that a credit squeeze is happening for many</a:t>
            </a:r>
          </a:p>
          <a:p>
            <a:r>
              <a:rPr lang="en-US" dirty="0" smtClean="0"/>
              <a:t>But need more information to verify this</a:t>
            </a:r>
          </a:p>
          <a:p>
            <a:r>
              <a:rPr lang="en-US" dirty="0" smtClean="0"/>
              <a:t>Would be interesting to see what happened to throughput if there was a “free day” or seeding bonus was increased</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lstStyle/>
          <a:p>
            <a:r>
              <a:rPr lang="en-US" dirty="0" smtClean="0"/>
              <a:t>Private trackers using “ratio enforcement” policies appear to be ad-hoc and various</a:t>
            </a:r>
          </a:p>
          <a:p>
            <a:r>
              <a:rPr lang="en-US" dirty="0" smtClean="0"/>
              <a:t>But can have dramatic effects on efficiency</a:t>
            </a:r>
          </a:p>
          <a:p>
            <a:r>
              <a:rPr lang="en-US" dirty="0" smtClean="0"/>
              <a:t>Too much credit could encourage free-riding</a:t>
            </a:r>
          </a:p>
          <a:p>
            <a:r>
              <a:rPr lang="en-US" dirty="0" smtClean="0"/>
              <a:t>Too little creates squeezes = lower efficiency</a:t>
            </a:r>
          </a:p>
          <a:p>
            <a:r>
              <a:rPr lang="en-US" dirty="0" smtClean="0"/>
              <a:t>These are just initial investigations</a:t>
            </a:r>
          </a:p>
          <a:p>
            <a:r>
              <a:rPr lang="en-US" dirty="0" smtClean="0"/>
              <a:t>Much more work needs to be done!</a:t>
            </a:r>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044700" y="274638"/>
            <a:ext cx="6390640" cy="1778000"/>
          </a:xfrm>
        </p:spPr>
        <p:txBody>
          <a:bodyPr>
            <a:normAutofit fontScale="90000"/>
          </a:bodyPr>
          <a:lstStyle/>
          <a:p>
            <a:r>
              <a:rPr lang="en-US" sz="3556" dirty="0" smtClean="0">
                <a:solidFill>
                  <a:srgbClr val="000000"/>
                </a:solidFill>
              </a:rPr>
              <a:t>Advert / plug / shameless promotion!</a:t>
            </a:r>
            <a:r>
              <a:rPr lang="en-US" sz="3556" dirty="0" smtClean="0"/>
              <a:t/>
            </a:r>
            <a:br>
              <a:rPr lang="en-US" sz="3556" dirty="0" smtClean="0"/>
            </a:br>
            <a:r>
              <a:rPr lang="en-US" sz="3556" dirty="0" smtClean="0"/>
              <a:t>Download </a:t>
            </a:r>
            <a:r>
              <a:rPr lang="en-US" sz="3556" dirty="0" err="1" smtClean="0"/>
              <a:t>tribler</a:t>
            </a:r>
            <a:r>
              <a:rPr lang="en-US" sz="3556" dirty="0" smtClean="0"/>
              <a:t> 5.1 at:</a:t>
            </a:r>
            <a:br>
              <a:rPr lang="en-US" sz="3556" dirty="0" smtClean="0"/>
            </a:br>
            <a:r>
              <a:rPr lang="en-US" sz="3556" dirty="0" err="1" smtClean="0"/>
              <a:t>www.tribler.org</a:t>
            </a:r>
            <a:endParaRPr lang="en-US" dirty="0"/>
          </a:p>
        </p:txBody>
      </p:sp>
      <p:pic>
        <p:nvPicPr>
          <p:cNvPr id="4" name="Picture 3" descr="tribler5-1.tiff"/>
          <p:cNvPicPr>
            <a:picLocks noChangeAspect="1"/>
          </p:cNvPicPr>
          <p:nvPr/>
        </p:nvPicPr>
        <p:blipFill>
          <a:blip r:embed="rId2"/>
          <a:stretch>
            <a:fillRect/>
          </a:stretch>
        </p:blipFill>
        <p:spPr>
          <a:xfrm>
            <a:off x="838200" y="2133600"/>
            <a:ext cx="7597140" cy="3284220"/>
          </a:xfrm>
          <a:prstGeom prst="rect">
            <a:avLst/>
          </a:prstGeom>
        </p:spPr>
      </p:pic>
      <p:pic>
        <p:nvPicPr>
          <p:cNvPr id="5" name="Picture 4" descr="tribler1.gif"/>
          <p:cNvPicPr>
            <a:picLocks noChangeAspect="1"/>
          </p:cNvPicPr>
          <p:nvPr/>
        </p:nvPicPr>
        <p:blipFill>
          <a:blip r:embed="rId3"/>
          <a:stretch>
            <a:fillRect/>
          </a:stretch>
        </p:blipFill>
        <p:spPr>
          <a:xfrm>
            <a:off x="838200" y="274638"/>
            <a:ext cx="1206500" cy="1778000"/>
          </a:xfrm>
          <a:prstGeom prst="rect">
            <a:avLst/>
          </a:prstGeom>
        </p:spPr>
      </p:pic>
      <p:sp>
        <p:nvSpPr>
          <p:cNvPr id="6" name="TextBox 5"/>
          <p:cNvSpPr txBox="1"/>
          <p:nvPr/>
        </p:nvSpPr>
        <p:spPr>
          <a:xfrm>
            <a:off x="838200" y="5417820"/>
            <a:ext cx="7597140" cy="954107"/>
          </a:xfrm>
          <a:prstGeom prst="rect">
            <a:avLst/>
          </a:prstGeom>
          <a:noFill/>
        </p:spPr>
        <p:txBody>
          <a:bodyPr wrap="square" rtlCol="0">
            <a:spAutoFit/>
          </a:bodyPr>
          <a:lstStyle/>
          <a:p>
            <a:pPr algn="ctr"/>
            <a:r>
              <a:rPr lang="en-US" sz="2400" dirty="0" smtClean="0"/>
              <a:t>Comments / discussion and suggestions on:</a:t>
            </a:r>
          </a:p>
          <a:p>
            <a:pPr algn="ctr"/>
            <a:r>
              <a:rPr lang="en-US" sz="3200" dirty="0" smtClean="0"/>
              <a:t> </a:t>
            </a:r>
            <a:r>
              <a:rPr lang="en-US" sz="3200" dirty="0" err="1" smtClean="0"/>
              <a:t>forum.tribler.org</a:t>
            </a:r>
            <a:endParaRPr lang="en-US" sz="3200"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Trackers</a:t>
            </a:r>
            <a:endParaRPr lang="en-US" dirty="0"/>
          </a:p>
        </p:txBody>
      </p:sp>
      <p:sp>
        <p:nvSpPr>
          <p:cNvPr id="3" name="Content Placeholder 2"/>
          <p:cNvSpPr>
            <a:spLocks noGrp="1"/>
          </p:cNvSpPr>
          <p:nvPr>
            <p:ph idx="1"/>
          </p:nvPr>
        </p:nvSpPr>
        <p:spPr/>
        <p:txBody>
          <a:bodyPr/>
          <a:lstStyle/>
          <a:p>
            <a:r>
              <a:rPr lang="en-US" dirty="0" err="1" smtClean="0"/>
              <a:t>BitTorrent</a:t>
            </a:r>
            <a:r>
              <a:rPr lang="en-US" dirty="0" smtClean="0"/>
              <a:t> uses Trackers to index swarms</a:t>
            </a:r>
          </a:p>
          <a:p>
            <a:r>
              <a:rPr lang="en-US" dirty="0" smtClean="0"/>
              <a:t>Public trackers let anyone join a swarm</a:t>
            </a:r>
          </a:p>
          <a:p>
            <a:r>
              <a:rPr lang="en-US" dirty="0" smtClean="0"/>
              <a:t>Sharing is </a:t>
            </a:r>
            <a:r>
              <a:rPr lang="en-US" dirty="0" err="1" smtClean="0"/>
              <a:t>incentivised</a:t>
            </a:r>
            <a:r>
              <a:rPr lang="en-US" dirty="0" smtClean="0"/>
              <a:t> via a form of tit-for-tat</a:t>
            </a:r>
          </a:p>
          <a:p>
            <a:r>
              <a:rPr lang="en-US" dirty="0" smtClean="0"/>
              <a:t>However there is no incentive for:</a:t>
            </a:r>
          </a:p>
          <a:p>
            <a:pPr lvl="1"/>
            <a:r>
              <a:rPr lang="en-US" dirty="0" smtClean="0"/>
              <a:t>Seeding (uploading after file is downloaded)</a:t>
            </a:r>
          </a:p>
          <a:p>
            <a:pPr lvl="1"/>
            <a:r>
              <a:rPr lang="en-US" dirty="0" smtClean="0"/>
              <a:t>Capping (creating and injecting a new file)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Trackers</a:t>
            </a:r>
            <a:endParaRPr lang="en-US" dirty="0"/>
          </a:p>
        </p:txBody>
      </p:sp>
      <p:sp>
        <p:nvSpPr>
          <p:cNvPr id="3" name="Content Placeholder 2"/>
          <p:cNvSpPr>
            <a:spLocks noGrp="1"/>
          </p:cNvSpPr>
          <p:nvPr>
            <p:ph idx="1"/>
          </p:nvPr>
        </p:nvSpPr>
        <p:spPr/>
        <p:txBody>
          <a:bodyPr/>
          <a:lstStyle/>
          <a:p>
            <a:r>
              <a:rPr lang="en-US" dirty="0" smtClean="0"/>
              <a:t>Private Trackers have emerged more recently</a:t>
            </a:r>
          </a:p>
          <a:p>
            <a:r>
              <a:rPr lang="en-US" dirty="0" smtClean="0"/>
              <a:t>Only allow registered users to join swarms</a:t>
            </a:r>
          </a:p>
          <a:p>
            <a:r>
              <a:rPr lang="en-US" dirty="0" smtClean="0"/>
              <a:t>Track upload / download of each user</a:t>
            </a:r>
          </a:p>
          <a:p>
            <a:r>
              <a:rPr lang="en-US" dirty="0" smtClean="0"/>
              <a:t>Keep </a:t>
            </a:r>
            <a:r>
              <a:rPr lang="en-US" dirty="0" err="1" smtClean="0"/>
              <a:t>centralised</a:t>
            </a:r>
            <a:r>
              <a:rPr lang="en-US" dirty="0" smtClean="0"/>
              <a:t> accounts for each user</a:t>
            </a:r>
          </a:p>
          <a:p>
            <a:r>
              <a:rPr lang="en-US" dirty="0" smtClean="0"/>
              <a:t>When users download much more than upload they may be kicked out</a:t>
            </a:r>
          </a:p>
          <a:p>
            <a:r>
              <a:rPr lang="en-US" dirty="0" smtClean="0"/>
              <a:t>Different schemes: ratio, credits, points etc</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Trackers - Credit</a:t>
            </a:r>
            <a:endParaRPr lang="en-US" dirty="0"/>
          </a:p>
        </p:txBody>
      </p:sp>
      <p:sp>
        <p:nvSpPr>
          <p:cNvPr id="3" name="Content Placeholder 2"/>
          <p:cNvSpPr>
            <a:spLocks noGrp="1"/>
          </p:cNvSpPr>
          <p:nvPr>
            <p:ph idx="1"/>
          </p:nvPr>
        </p:nvSpPr>
        <p:spPr/>
        <p:txBody>
          <a:bodyPr>
            <a:normAutofit/>
          </a:bodyPr>
          <a:lstStyle/>
          <a:p>
            <a:r>
              <a:rPr lang="en-US" dirty="0" smtClean="0"/>
              <a:t>Consider a scheme based on credits</a:t>
            </a:r>
          </a:p>
          <a:p>
            <a:pPr lvl="1"/>
            <a:r>
              <a:rPr lang="en-US" dirty="0" smtClean="0"/>
              <a:t>Uploading 1MB earns one credit</a:t>
            </a:r>
          </a:p>
          <a:p>
            <a:pPr lvl="1"/>
            <a:r>
              <a:rPr lang="en-US" dirty="0" smtClean="0"/>
              <a:t>Downloading 1MB costs one credit</a:t>
            </a:r>
          </a:p>
          <a:p>
            <a:pPr lvl="1"/>
            <a:r>
              <a:rPr lang="en-US" dirty="0" smtClean="0"/>
              <a:t>A user with no credits can’t download</a:t>
            </a:r>
          </a:p>
          <a:p>
            <a:r>
              <a:rPr lang="en-US" dirty="0" smtClean="0"/>
              <a:t>Users must be given some initial credit</a:t>
            </a:r>
          </a:p>
          <a:p>
            <a:r>
              <a:rPr lang="en-US" dirty="0" smtClean="0"/>
              <a:t>In fixed size pop. total credit remains constant</a:t>
            </a:r>
          </a:p>
          <a:p>
            <a:r>
              <a:rPr lang="en-US" dirty="0" smtClean="0"/>
              <a:t>Similar to a fixed supply of money in an economy (loose analogy!)</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Trackers - Credit</a:t>
            </a:r>
            <a:endParaRPr lang="en-US" dirty="0"/>
          </a:p>
        </p:txBody>
      </p:sp>
      <p:sp>
        <p:nvSpPr>
          <p:cNvPr id="3" name="Content Placeholder 2"/>
          <p:cNvSpPr>
            <a:spLocks noGrp="1"/>
          </p:cNvSpPr>
          <p:nvPr>
            <p:ph idx="1"/>
          </p:nvPr>
        </p:nvSpPr>
        <p:spPr>
          <a:xfrm>
            <a:off x="228600" y="1600200"/>
            <a:ext cx="8763000" cy="4525963"/>
          </a:xfrm>
        </p:spPr>
        <p:txBody>
          <a:bodyPr>
            <a:normAutofit fontScale="92500"/>
          </a:bodyPr>
          <a:lstStyle/>
          <a:p>
            <a:r>
              <a:rPr lang="en-US" sz="3459" dirty="0" smtClean="0"/>
              <a:t>How much credit should be put into the system?</a:t>
            </a:r>
          </a:p>
          <a:p>
            <a:r>
              <a:rPr lang="en-US" sz="3459" dirty="0" smtClean="0"/>
              <a:t>How would it effect the efficiency of the system?</a:t>
            </a:r>
          </a:p>
          <a:p>
            <a:r>
              <a:rPr lang="en-US" sz="3459" dirty="0" smtClean="0"/>
              <a:t>When do credit squeezes occur?</a:t>
            </a:r>
          </a:p>
          <a:p>
            <a:r>
              <a:rPr lang="en-US" sz="3459" dirty="0" smtClean="0"/>
              <a:t>How can they be avoided?</a:t>
            </a:r>
          </a:p>
          <a:p>
            <a:pPr algn="ctr">
              <a:spcBef>
                <a:spcPts val="0"/>
              </a:spcBef>
              <a:buNone/>
            </a:pPr>
            <a:endParaRPr lang="en-US" sz="2800" i="1" dirty="0" smtClean="0"/>
          </a:p>
          <a:p>
            <a:pPr algn="ctr">
              <a:spcBef>
                <a:spcPts val="0"/>
              </a:spcBef>
              <a:buNone/>
            </a:pPr>
            <a:r>
              <a:rPr lang="en-US" sz="2800" i="1" dirty="0" smtClean="0"/>
              <a:t>We define a credit squeeze as a situation in which,</a:t>
            </a:r>
          </a:p>
          <a:p>
            <a:pPr algn="ctr">
              <a:spcBef>
                <a:spcPts val="0"/>
              </a:spcBef>
              <a:buNone/>
            </a:pPr>
            <a:r>
              <a:rPr lang="en-US" sz="2800" i="1" dirty="0" smtClean="0"/>
              <a:t>due to lack of credit, the efficiency of the system is</a:t>
            </a:r>
          </a:p>
          <a:p>
            <a:pPr algn="ctr">
              <a:spcBef>
                <a:spcPts val="0"/>
              </a:spcBef>
              <a:buNone/>
            </a:pPr>
            <a:r>
              <a:rPr lang="en-US" sz="2800" i="1" dirty="0" smtClean="0"/>
              <a:t>significantly reduced. </a:t>
            </a:r>
            <a:endParaRPr lang="en-US" sz="2800" i="1"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BitCrunch</a:t>
            </a:r>
            <a:r>
              <a:rPr lang="en-US" dirty="0" smtClean="0"/>
              <a:t> Model</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Highly abstract and simplified model</a:t>
            </a:r>
          </a:p>
          <a:p>
            <a:pPr lvl="1"/>
            <a:r>
              <a:rPr lang="en-US" dirty="0" smtClean="0"/>
              <a:t>All nodes have equal upload / download</a:t>
            </a:r>
          </a:p>
          <a:p>
            <a:pPr lvl="1"/>
            <a:r>
              <a:rPr lang="en-US" dirty="0" smtClean="0"/>
              <a:t>Equally interested in all swarms on the tracker</a:t>
            </a:r>
          </a:p>
          <a:p>
            <a:pPr lvl="1"/>
            <a:r>
              <a:rPr lang="en-US" dirty="0" smtClean="0"/>
              <a:t>Always uploading to one swarm (seeding)</a:t>
            </a:r>
          </a:p>
          <a:p>
            <a:pPr lvl="1"/>
            <a:r>
              <a:rPr lang="en-US" dirty="0" smtClean="0"/>
              <a:t>Always downloading from another swarm (leeching)</a:t>
            </a:r>
          </a:p>
          <a:p>
            <a:pPr lvl="1"/>
            <a:r>
              <a:rPr lang="en-US" dirty="0" smtClean="0"/>
              <a:t>No </a:t>
            </a:r>
            <a:r>
              <a:rPr lang="en-US" dirty="0" err="1" smtClean="0"/>
              <a:t>modelling</a:t>
            </a:r>
            <a:r>
              <a:rPr lang="en-US" dirty="0" smtClean="0"/>
              <a:t> of tit-for-tat or free-riding</a:t>
            </a:r>
          </a:p>
          <a:p>
            <a:pPr lvl="1"/>
            <a:r>
              <a:rPr lang="en-US" dirty="0" smtClean="0"/>
              <a:t>Always online, fixed population</a:t>
            </a:r>
          </a:p>
          <a:p>
            <a:pPr lvl="1"/>
            <a:r>
              <a:rPr lang="en-US" dirty="0" smtClean="0"/>
              <a:t>If run out of credit (broke) must wait until earns some via upload before being allowed to download</a:t>
            </a:r>
          </a:p>
          <a:p>
            <a:pPr lvl="1"/>
            <a:r>
              <a:rPr lang="en-US" dirty="0" smtClean="0"/>
              <a:t>Swarms assumed to share upload “perfectly”</a:t>
            </a:r>
          </a:p>
          <a:p>
            <a:pPr lvl="1"/>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BitCrunch</a:t>
            </a:r>
            <a:r>
              <a:rPr lang="en-US" dirty="0" smtClean="0"/>
              <a:t> Model – baseline runs</a:t>
            </a:r>
            <a:endParaRPr lang="en-US" dirty="0"/>
          </a:p>
        </p:txBody>
      </p:sp>
      <p:sp>
        <p:nvSpPr>
          <p:cNvPr id="3" name="Content Placeholder 2"/>
          <p:cNvSpPr>
            <a:spLocks noGrp="1"/>
          </p:cNvSpPr>
          <p:nvPr>
            <p:ph idx="1"/>
          </p:nvPr>
        </p:nvSpPr>
        <p:spPr/>
        <p:txBody>
          <a:bodyPr>
            <a:normAutofit/>
          </a:bodyPr>
          <a:lstStyle/>
          <a:p>
            <a:r>
              <a:rPr lang="en-US" dirty="0" smtClean="0"/>
              <a:t>Parameters:</a:t>
            </a:r>
          </a:p>
          <a:p>
            <a:pPr lvl="1"/>
            <a:r>
              <a:rPr lang="en-US" dirty="0" smtClean="0"/>
              <a:t>500 peers, 100 swarms</a:t>
            </a:r>
          </a:p>
          <a:p>
            <a:pPr lvl="1"/>
            <a:r>
              <a:rPr lang="en-US" dirty="0" smtClean="0"/>
              <a:t>Peer upload and download capacity = 1 unit</a:t>
            </a:r>
          </a:p>
          <a:p>
            <a:pPr lvl="1"/>
            <a:r>
              <a:rPr lang="en-US" dirty="0" smtClean="0"/>
              <a:t>Each file shared in each swarm = 10 units size</a:t>
            </a:r>
          </a:p>
          <a:p>
            <a:pPr lvl="1"/>
            <a:r>
              <a:rPr lang="en-US" dirty="0" smtClean="0"/>
              <a:t>One simulation cycle = each swarm processes one unit of time</a:t>
            </a:r>
          </a:p>
          <a:p>
            <a:pPr lvl="1"/>
            <a:r>
              <a:rPr lang="en-US" dirty="0" smtClean="0"/>
              <a:t>Run for 20,000 cycles (x10 runs)</a:t>
            </a:r>
          </a:p>
          <a:p>
            <a:pPr lvl="1"/>
            <a:r>
              <a:rPr lang="en-US" dirty="0" smtClean="0"/>
              <a:t>For initial credit per peer of 1, 10 and 100 units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Typical </a:t>
            </a:r>
            <a:r>
              <a:rPr lang="en-US" dirty="0" err="1" smtClean="0"/>
              <a:t>basline</a:t>
            </a:r>
            <a:r>
              <a:rPr lang="en-US" dirty="0" smtClean="0"/>
              <a:t> simulation run</a:t>
            </a:r>
            <a:endParaRPr lang="en-US" dirty="0"/>
          </a:p>
        </p:txBody>
      </p:sp>
      <p:pic>
        <p:nvPicPr>
          <p:cNvPr id="4" name="Picture 3" descr="100-basline.pdf"/>
          <p:cNvPicPr>
            <a:picLocks noChangeAspect="1"/>
          </p:cNvPicPr>
          <p:nvPr/>
        </p:nvPicPr>
        <mc:AlternateContent>
          <mc:Choice xmlns:ma="http://schemas.microsoft.com/office/mac/drawingml/2008/main" Requires="ma">
            <p:blipFill>
              <a:blip r:embed="rId2"/>
              <a:stretch>
                <a:fillRect/>
              </a:stretch>
            </p:blipFill>
          </mc:Choice>
          <mc:Fallback>
            <p:blipFill>
              <a:blip r:embed="rId3"/>
              <a:stretch>
                <a:fillRect/>
              </a:stretch>
            </p:blipFill>
          </mc:Fallback>
        </mc:AlternateContent>
        <p:spPr>
          <a:xfrm>
            <a:off x="914400" y="1143000"/>
            <a:ext cx="7040880" cy="5440680"/>
          </a:xfrm>
          <a:prstGeom prst="rect">
            <a:avLst/>
          </a:prstGeom>
        </p:spPr>
      </p:pic>
      <p:sp>
        <p:nvSpPr>
          <p:cNvPr id="5" name="TextBox 4"/>
          <p:cNvSpPr txBox="1"/>
          <p:nvPr/>
        </p:nvSpPr>
        <p:spPr>
          <a:xfrm>
            <a:off x="3352800" y="1417638"/>
            <a:ext cx="3124200" cy="369332"/>
          </a:xfrm>
          <a:prstGeom prst="rect">
            <a:avLst/>
          </a:prstGeom>
          <a:noFill/>
        </p:spPr>
        <p:txBody>
          <a:bodyPr wrap="square" rtlCol="0">
            <a:spAutoFit/>
          </a:bodyPr>
          <a:lstStyle/>
          <a:p>
            <a:pPr algn="ctr"/>
            <a:r>
              <a:rPr lang="en-US" dirty="0" smtClean="0"/>
              <a:t>Initial Credit = 100</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Baseline simulation results</a:t>
            </a:r>
            <a:endParaRPr lang="en-US" dirty="0"/>
          </a:p>
        </p:txBody>
      </p:sp>
      <p:pic>
        <p:nvPicPr>
          <p:cNvPr id="4" name="Picture 3" descr="table2.tiff"/>
          <p:cNvPicPr>
            <a:picLocks noChangeAspect="1"/>
          </p:cNvPicPr>
          <p:nvPr/>
        </p:nvPicPr>
        <p:blipFill>
          <a:blip r:embed="rId2"/>
          <a:stretch>
            <a:fillRect/>
          </a:stretch>
        </p:blipFill>
        <p:spPr>
          <a:xfrm>
            <a:off x="2447925" y="1417638"/>
            <a:ext cx="4248150" cy="1333500"/>
          </a:xfrm>
          <a:prstGeom prst="rect">
            <a:avLst/>
          </a:prstGeom>
        </p:spPr>
      </p:pic>
      <p:sp>
        <p:nvSpPr>
          <p:cNvPr id="5" name="TextBox 4"/>
          <p:cNvSpPr txBox="1"/>
          <p:nvPr/>
        </p:nvSpPr>
        <p:spPr>
          <a:xfrm>
            <a:off x="1066800" y="2895600"/>
            <a:ext cx="6934200" cy="1754327"/>
          </a:xfrm>
          <a:prstGeom prst="rect">
            <a:avLst/>
          </a:prstGeom>
          <a:noFill/>
        </p:spPr>
        <p:txBody>
          <a:bodyPr wrap="square" rtlCol="0">
            <a:spAutoFit/>
          </a:bodyPr>
          <a:lstStyle/>
          <a:p>
            <a:r>
              <a:rPr lang="en-US" dirty="0" smtClean="0"/>
              <a:t>C = initial credit</a:t>
            </a:r>
          </a:p>
          <a:p>
            <a:r>
              <a:rPr lang="en-US" dirty="0" smtClean="0"/>
              <a:t>T = total throughput = total number of units uploaded as proportion of maximum possible (infinite credit)</a:t>
            </a:r>
          </a:p>
          <a:p>
            <a:r>
              <a:rPr lang="en-US" dirty="0" smtClean="0"/>
              <a:t>B = proportion of nodes that are “broke” (zero credit)</a:t>
            </a:r>
          </a:p>
          <a:p>
            <a:r>
              <a:rPr lang="en-US" dirty="0" smtClean="0"/>
              <a:t>G = </a:t>
            </a:r>
            <a:r>
              <a:rPr lang="en-US" dirty="0" err="1" smtClean="0"/>
              <a:t>Gini</a:t>
            </a:r>
            <a:r>
              <a:rPr lang="en-US" dirty="0" smtClean="0"/>
              <a:t> measure (simple measure of inequality of credit)</a:t>
            </a:r>
          </a:p>
          <a:p>
            <a:r>
              <a:rPr lang="en-US" dirty="0" smtClean="0"/>
              <a:t>Phi = turnover of top 10% of peers ranked by credit (credit mobility)</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333</TotalTime>
  <Words>993</Words>
  <Application>Microsoft Macintosh PowerPoint</Application>
  <PresentationFormat>On-screen Show (4:3)</PresentationFormat>
  <Paragraphs>109</Paragraphs>
  <Slides>19</Slides>
  <Notes>0</Notes>
  <HiddenSlides>0</HiddenSlides>
  <MMClips>0</MMClips>
  <ScaleCrop>false</ScaleCrop>
  <HeadingPairs>
    <vt:vector size="4" baseType="variant">
      <vt:variant>
        <vt:lpstr>Design Template</vt:lpstr>
      </vt:variant>
      <vt:variant>
        <vt:i4>1</vt:i4>
      </vt:variant>
      <vt:variant>
        <vt:lpstr>Slide Titles</vt:lpstr>
      </vt:variant>
      <vt:variant>
        <vt:i4>19</vt:i4>
      </vt:variant>
    </vt:vector>
  </HeadingPairs>
  <TitlesOfParts>
    <vt:vector size="20" baseType="lpstr">
      <vt:lpstr>Office Theme</vt:lpstr>
      <vt:lpstr>BitTorrent or BitCrunch: Evidence of a credit squeeze in BitTorrent?</vt:lpstr>
      <vt:lpstr>Public Trackers</vt:lpstr>
      <vt:lpstr>Private Trackers</vt:lpstr>
      <vt:lpstr>Private Trackers - Credit</vt:lpstr>
      <vt:lpstr>Private Trackers - Credit</vt:lpstr>
      <vt:lpstr>BitCrunch Model</vt:lpstr>
      <vt:lpstr>BitCrunch Model – baseline runs</vt:lpstr>
      <vt:lpstr>Typical basline simulation run</vt:lpstr>
      <vt:lpstr>Baseline simulation results</vt:lpstr>
      <vt:lpstr>Unequal capacities runs</vt:lpstr>
      <vt:lpstr>Typical unequal capacities run </vt:lpstr>
      <vt:lpstr>Unequal capacities simulation results</vt:lpstr>
      <vt:lpstr>Observations</vt:lpstr>
      <vt:lpstr>Observations</vt:lpstr>
      <vt:lpstr>Observations</vt:lpstr>
      <vt:lpstr>Statistics from a Private Tracker</vt:lpstr>
      <vt:lpstr>Statistics from a Private Tracker</vt:lpstr>
      <vt:lpstr>Conclusions</vt:lpstr>
      <vt:lpstr>Advert / plug / shameless promotion! Download tribler 5.1 at: www.tribler.org</vt:lpstr>
    </vt:vector>
  </TitlesOfParts>
  <Company>uni</Company>
  <LinksUpToDate>false</LinksUpToDate>
  <SharedDoc>false</SharedDoc>
  <HyperlinksChanged>false</HyperlinksChanged>
  <AppVersion>12.0256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BitTorrent or BitCrunch: Evidence of a credit squeeze in BitTorrent?</dc:title>
  <dc:creator>dave uni</dc:creator>
  <cp:lastModifiedBy>dave uni</cp:lastModifiedBy>
  <cp:revision>55</cp:revision>
  <dcterms:created xsi:type="dcterms:W3CDTF">2009-06-28T17:02:33Z</dcterms:created>
  <dcterms:modified xsi:type="dcterms:W3CDTF">2009-06-28T22:35:58Z</dcterms:modified>
</cp:coreProperties>
</file>