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7"/>
  </p:notesMasterIdLst>
  <p:sldIdLst>
    <p:sldId id="256" r:id="rId2"/>
    <p:sldId id="279" r:id="rId3"/>
    <p:sldId id="281" r:id="rId4"/>
    <p:sldId id="264" r:id="rId5"/>
    <p:sldId id="265" r:id="rId6"/>
    <p:sldId id="283" r:id="rId7"/>
    <p:sldId id="260" r:id="rId8"/>
    <p:sldId id="261" r:id="rId9"/>
    <p:sldId id="262" r:id="rId10"/>
    <p:sldId id="268" r:id="rId11"/>
    <p:sldId id="269" r:id="rId12"/>
    <p:sldId id="284" r:id="rId13"/>
    <p:sldId id="270" r:id="rId14"/>
    <p:sldId id="271" r:id="rId15"/>
    <p:sldId id="282" r:id="rId16"/>
    <p:sldId id="272" r:id="rId17"/>
    <p:sldId id="273" r:id="rId18"/>
    <p:sldId id="274" r:id="rId19"/>
    <p:sldId id="277" r:id="rId20"/>
    <p:sldId id="275" r:id="rId21"/>
    <p:sldId id="276" r:id="rId22"/>
    <p:sldId id="280" r:id="rId23"/>
    <p:sldId id="278" r:id="rId24"/>
    <p:sldId id="266" r:id="rId25"/>
    <p:sldId id="267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4AACC-3C49-9247-8E20-A8704776FD8A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75989-C912-5D49-ABBC-2C86A6E21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70375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79263-CAFB-7C43-8640-8C21C96F4D8D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Emergent Group Selection:</a:t>
            </a:r>
            <a:br>
              <a:rPr lang="en-US" dirty="0" smtClean="0"/>
            </a:br>
            <a:r>
              <a:rPr lang="en-US" sz="3556" dirty="0" smtClean="0"/>
              <a:t>Tags, Networks and Society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447800"/>
          </a:xfrm>
        </p:spPr>
        <p:txBody>
          <a:bodyPr/>
          <a:lstStyle/>
          <a:p>
            <a:r>
              <a:rPr lang="en-US" dirty="0" smtClean="0"/>
              <a:t>David Hales, The Open University</a:t>
            </a:r>
          </a:p>
          <a:p>
            <a:r>
              <a:rPr lang="en-US" dirty="0" err="1" smtClean="0"/>
              <a:t>www.davidhales.com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5638800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ASU, Thursday, November 29th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267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more details and references see:</a:t>
            </a:r>
          </a:p>
          <a:p>
            <a:pPr algn="ctr"/>
            <a:r>
              <a:rPr lang="en-US" dirty="0" smtClean="0"/>
              <a:t>http://davidhales.com/papers/complex2012.pdf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Tags = observable labels, markings or social cues</a:t>
            </a:r>
          </a:p>
          <a:p>
            <a:r>
              <a:rPr lang="en-US" dirty="0" smtClean="0"/>
              <a:t>Agent display and can observe tags</a:t>
            </a:r>
          </a:p>
          <a:p>
            <a:r>
              <a:rPr lang="en-US" dirty="0" smtClean="0"/>
              <a:t>Tags evolve like any other trait (or gene or meme)</a:t>
            </a:r>
          </a:p>
          <a:p>
            <a:r>
              <a:rPr lang="en-US" dirty="0" smtClean="0"/>
              <a:t>Agents may discriminate based on tags</a:t>
            </a:r>
          </a:p>
          <a:p>
            <a:r>
              <a:rPr lang="en-US" dirty="0" smtClean="0"/>
              <a:t>John Holland (1992) =&gt; tags powerful “symmetry breaking” function in “social-like” processes</a:t>
            </a:r>
          </a:p>
          <a:p>
            <a:r>
              <a:rPr lang="en-US" dirty="0" smtClean="0"/>
              <a:t>In GA-type interpretation, tags = parts of the genotype reflected directly in the phenotype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Tags may be bit strings signifying some observable cultural cues</a:t>
            </a:r>
          </a:p>
          <a:p>
            <a:r>
              <a:rPr lang="en-US" dirty="0" smtClean="0"/>
              <a:t>Tags may be a single real number</a:t>
            </a:r>
          </a:p>
          <a:p>
            <a:r>
              <a:rPr lang="en-US" dirty="0" smtClean="0"/>
              <a:t>Any distinguishing detectable cue</a:t>
            </a:r>
          </a:p>
          <a:p>
            <a:r>
              <a:rPr lang="en-US" dirty="0" smtClean="0"/>
              <a:t>Most show cooperation / altruism between selfish, greedy (</a:t>
            </a:r>
            <a:r>
              <a:rPr lang="en-US" dirty="0" err="1" smtClean="0"/>
              <a:t>boundedly</a:t>
            </a:r>
            <a:r>
              <a:rPr lang="en-US" dirty="0" smtClean="0"/>
              <a:t> rational) agents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Riolo</a:t>
            </a:r>
            <a:r>
              <a:rPr lang="en-US" dirty="0" smtClean="0"/>
              <a:t> et al introduce a tag / tolerance model</a:t>
            </a:r>
          </a:p>
          <a:p>
            <a:r>
              <a:rPr lang="en-US" dirty="0" smtClean="0"/>
              <a:t>Tolerance is a strategy trait</a:t>
            </a: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smtClean="0"/>
              <a:t> </a:t>
            </a:r>
            <a:r>
              <a:rPr lang="en-US" dirty="0" smtClean="0"/>
              <a:t>how close another's tag should be to donate</a:t>
            </a:r>
          </a:p>
          <a:p>
            <a:r>
              <a:rPr lang="en-US" dirty="0" smtClean="0"/>
              <a:t>Tolerance = 0 means only donate to identically tagged others, Tolerance = 1 donate to all (assuming tags [0..1])</a:t>
            </a:r>
          </a:p>
          <a:p>
            <a:r>
              <a:rPr lang="en-US" dirty="0" smtClean="0"/>
              <a:t>Tolerance models less explore less strict population structure – random sampling of population through “pairings” </a:t>
            </a:r>
            <a:r>
              <a:rPr lang="en-US" dirty="0" smtClean="0"/>
              <a:t>parameter</a:t>
            </a:r>
          </a:p>
          <a:p>
            <a:r>
              <a:rPr lang="en-US" dirty="0" smtClean="0"/>
              <a:t>Shade Shutters – detailed work on these models in combination with space and binary </a:t>
            </a:r>
            <a:r>
              <a:rPr lang="en-US" dirty="0" smtClean="0"/>
              <a:t>cooperation traits:</a:t>
            </a:r>
            <a:r>
              <a:rPr lang="en-US" dirty="0" smtClean="0"/>
              <a:t> </a:t>
            </a:r>
          </a:p>
          <a:p>
            <a:r>
              <a:rPr lang="en-US" sz="2581" i="1" dirty="0" smtClean="0"/>
              <a:t>Shutters</a:t>
            </a:r>
            <a:r>
              <a:rPr lang="en-US" sz="2581" i="1" dirty="0" smtClean="0"/>
              <a:t>, S., Hales, D. (in press) Tag-mediated altruism is contingent on how cheaters are defined. Journal of Artificial</a:t>
            </a:r>
            <a:r>
              <a:rPr lang="en-US" sz="2581" i="1" dirty="0" smtClean="0"/>
              <a:t> Societies </a:t>
            </a:r>
            <a:r>
              <a:rPr lang="en-US" sz="2581" i="1" dirty="0" smtClean="0"/>
              <a:t>and Social Simulation.</a:t>
            </a:r>
            <a:endParaRPr lang="en-US" sz="2581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 in the literature</a:t>
            </a:r>
            <a:endParaRPr lang="en-US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143000" y="1873250"/>
          <a:ext cx="7118350" cy="4365625"/>
        </p:xfrm>
        <a:graphic>
          <a:graphicData uri="http://schemas.openxmlformats.org/presentationml/2006/ole">
            <p:oleObj spid="_x0000_s34823" r:id="rId3" imgW="7137400" imgH="4394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evolutionary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3000"/>
              </a:lnSpc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Initialise all agents with randomly selected strategies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LOOP some number of generations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LOOP for each agent (a) in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game partner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from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random partner with matching tag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Agent (a) and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invoke their strategies 				receiving the appropriate payoff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END LOOP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Reproduce agents in proportion to their average payoff 		with some small probability of mutation (M)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END LOOP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oup-selection-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04800"/>
            <a:ext cx="6208468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55626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From: http://gneisslife.blogspot.co.uk/2011/08/group-selection-revisited.html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 – a tag and a PD strategy</a:t>
            </a:r>
            <a:endParaRPr lang="en-US" dirty="0"/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1790700" y="1917700"/>
            <a:ext cx="1854200" cy="1828800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931988" y="2344738"/>
            <a:ext cx="1597025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54250" y="1982788"/>
            <a:ext cx="1030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83000"/>
              </a:lnSpc>
              <a:spcBef>
                <a:spcPts val="1125"/>
              </a:spcBef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FFFFFF"/>
                </a:solidFill>
              </a:rPr>
              <a:t>Tag = 5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6026150" y="1916113"/>
            <a:ext cx="1854200" cy="1828800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167438" y="2343150"/>
            <a:ext cx="159702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308725" y="1981200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FFFFFF"/>
                </a:solidFill>
              </a:rPr>
              <a:t>Tag = 10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89113" y="2679700"/>
            <a:ext cx="188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500"/>
              </a:spcBef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FFFFFF"/>
                </a:solidFill>
              </a:rPr>
              <a:t>Cooperate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835650" y="2638425"/>
            <a:ext cx="223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500"/>
              </a:spcBef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FFFFFF"/>
                </a:solidFill>
              </a:rPr>
              <a:t>Defect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504950" y="4151313"/>
            <a:ext cx="682625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5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</a:rPr>
              <a:t>Tag = (say) Some Integer</a:t>
            </a:r>
          </a:p>
          <a:p>
            <a:pPr algn="ctr">
              <a:spcBef>
                <a:spcPts val="15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</a:rPr>
              <a:t>Game interaction between those with same tag (if possible)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tags work</a:t>
            </a:r>
            <a:endParaRPr lang="en-US" dirty="0"/>
          </a:p>
        </p:txBody>
      </p:sp>
      <p:sp>
        <p:nvSpPr>
          <p:cNvPr id="120" name="Text Box 1"/>
          <p:cNvSpPr txBox="1">
            <a:spLocks noChangeArrowheads="1"/>
          </p:cNvSpPr>
          <p:nvPr/>
        </p:nvSpPr>
        <p:spPr bwMode="auto">
          <a:xfrm>
            <a:off x="809625" y="1379538"/>
            <a:ext cx="2125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Shared tags</a:t>
            </a:r>
          </a:p>
        </p:txBody>
      </p:sp>
      <p:sp>
        <p:nvSpPr>
          <p:cNvPr id="121" name="Oval 3"/>
          <p:cNvSpPr>
            <a:spLocks noChangeArrowheads="1"/>
          </p:cNvSpPr>
          <p:nvPr/>
        </p:nvSpPr>
        <p:spPr bwMode="auto">
          <a:xfrm>
            <a:off x="1868488" y="1789113"/>
            <a:ext cx="1971675" cy="1931987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Oval 4"/>
          <p:cNvSpPr>
            <a:spLocks noChangeArrowheads="1"/>
          </p:cNvSpPr>
          <p:nvPr/>
        </p:nvSpPr>
        <p:spPr bwMode="auto">
          <a:xfrm>
            <a:off x="2355850" y="31273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Oval 5"/>
          <p:cNvSpPr>
            <a:spLocks noChangeArrowheads="1"/>
          </p:cNvSpPr>
          <p:nvPr/>
        </p:nvSpPr>
        <p:spPr bwMode="auto">
          <a:xfrm>
            <a:off x="2673350" y="19478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Oval 6"/>
          <p:cNvSpPr>
            <a:spLocks noChangeArrowheads="1"/>
          </p:cNvSpPr>
          <p:nvPr/>
        </p:nvSpPr>
        <p:spPr bwMode="auto">
          <a:xfrm>
            <a:off x="2143125" y="237331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Oval 7"/>
          <p:cNvSpPr>
            <a:spLocks noChangeArrowheads="1"/>
          </p:cNvSpPr>
          <p:nvPr/>
        </p:nvSpPr>
        <p:spPr bwMode="auto">
          <a:xfrm>
            <a:off x="3292475" y="22367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Oval 8"/>
          <p:cNvSpPr>
            <a:spLocks noChangeArrowheads="1"/>
          </p:cNvSpPr>
          <p:nvPr/>
        </p:nvSpPr>
        <p:spPr bwMode="auto">
          <a:xfrm>
            <a:off x="3109913" y="290036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Oval 9"/>
          <p:cNvSpPr>
            <a:spLocks noChangeArrowheads="1"/>
          </p:cNvSpPr>
          <p:nvPr/>
        </p:nvSpPr>
        <p:spPr bwMode="auto">
          <a:xfrm>
            <a:off x="1827213" y="44926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Oval 10"/>
          <p:cNvSpPr>
            <a:spLocks noChangeArrowheads="1"/>
          </p:cNvSpPr>
          <p:nvPr/>
        </p:nvSpPr>
        <p:spPr bwMode="auto">
          <a:xfrm>
            <a:off x="2082800" y="571500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Oval 11"/>
          <p:cNvSpPr>
            <a:spLocks noChangeArrowheads="1"/>
          </p:cNvSpPr>
          <p:nvPr/>
        </p:nvSpPr>
        <p:spPr bwMode="auto">
          <a:xfrm>
            <a:off x="2608263" y="46783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Oval 12"/>
          <p:cNvSpPr>
            <a:spLocks noChangeArrowheads="1"/>
          </p:cNvSpPr>
          <p:nvPr/>
        </p:nvSpPr>
        <p:spPr bwMode="auto">
          <a:xfrm>
            <a:off x="2101850" y="505142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Oval 13"/>
          <p:cNvSpPr>
            <a:spLocks noChangeArrowheads="1"/>
          </p:cNvSpPr>
          <p:nvPr/>
        </p:nvSpPr>
        <p:spPr bwMode="auto">
          <a:xfrm>
            <a:off x="6335713" y="18510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Oval 14"/>
          <p:cNvSpPr>
            <a:spLocks noChangeArrowheads="1"/>
          </p:cNvSpPr>
          <p:nvPr/>
        </p:nvSpPr>
        <p:spPr bwMode="auto">
          <a:xfrm>
            <a:off x="6823075" y="31892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Oval 15"/>
          <p:cNvSpPr>
            <a:spLocks noChangeArrowheads="1"/>
          </p:cNvSpPr>
          <p:nvPr/>
        </p:nvSpPr>
        <p:spPr bwMode="auto">
          <a:xfrm>
            <a:off x="7245350" y="20224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Oval 16"/>
          <p:cNvSpPr>
            <a:spLocks noChangeArrowheads="1"/>
          </p:cNvSpPr>
          <p:nvPr/>
        </p:nvSpPr>
        <p:spPr bwMode="auto">
          <a:xfrm>
            <a:off x="7748588" y="230981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Oval 17"/>
          <p:cNvSpPr>
            <a:spLocks noChangeArrowheads="1"/>
          </p:cNvSpPr>
          <p:nvPr/>
        </p:nvSpPr>
        <p:spPr bwMode="auto">
          <a:xfrm>
            <a:off x="7332663" y="33099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Oval 18"/>
          <p:cNvSpPr>
            <a:spLocks noChangeArrowheads="1"/>
          </p:cNvSpPr>
          <p:nvPr/>
        </p:nvSpPr>
        <p:spPr bwMode="auto">
          <a:xfrm>
            <a:off x="6546850" y="25050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Oval 19"/>
          <p:cNvSpPr>
            <a:spLocks noChangeArrowheads="1"/>
          </p:cNvSpPr>
          <p:nvPr/>
        </p:nvSpPr>
        <p:spPr bwMode="auto">
          <a:xfrm>
            <a:off x="2584450" y="534035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Oval 20"/>
          <p:cNvSpPr>
            <a:spLocks noChangeArrowheads="1"/>
          </p:cNvSpPr>
          <p:nvPr/>
        </p:nvSpPr>
        <p:spPr bwMode="auto">
          <a:xfrm>
            <a:off x="3179763" y="56530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Oval 21"/>
          <p:cNvSpPr>
            <a:spLocks noChangeArrowheads="1"/>
          </p:cNvSpPr>
          <p:nvPr/>
        </p:nvSpPr>
        <p:spPr bwMode="auto">
          <a:xfrm>
            <a:off x="6205538" y="4337050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Oval 22"/>
          <p:cNvSpPr>
            <a:spLocks noChangeArrowheads="1"/>
          </p:cNvSpPr>
          <p:nvPr/>
        </p:nvSpPr>
        <p:spPr bwMode="auto">
          <a:xfrm>
            <a:off x="7451725" y="48482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Oval 23"/>
          <p:cNvSpPr>
            <a:spLocks noChangeArrowheads="1"/>
          </p:cNvSpPr>
          <p:nvPr/>
        </p:nvSpPr>
        <p:spPr bwMode="auto">
          <a:xfrm>
            <a:off x="7629525" y="55514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Oval 24"/>
          <p:cNvSpPr>
            <a:spLocks noChangeArrowheads="1"/>
          </p:cNvSpPr>
          <p:nvPr/>
        </p:nvSpPr>
        <p:spPr bwMode="auto">
          <a:xfrm>
            <a:off x="6878638" y="5822950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Oval 25"/>
          <p:cNvSpPr>
            <a:spLocks noChangeArrowheads="1"/>
          </p:cNvSpPr>
          <p:nvPr/>
        </p:nvSpPr>
        <p:spPr bwMode="auto">
          <a:xfrm>
            <a:off x="6580188" y="51276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Oval 26"/>
          <p:cNvSpPr>
            <a:spLocks noChangeArrowheads="1"/>
          </p:cNvSpPr>
          <p:nvPr/>
        </p:nvSpPr>
        <p:spPr bwMode="auto">
          <a:xfrm>
            <a:off x="4438650" y="17081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Oval 27"/>
          <p:cNvSpPr>
            <a:spLocks noChangeArrowheads="1"/>
          </p:cNvSpPr>
          <p:nvPr/>
        </p:nvSpPr>
        <p:spPr bwMode="auto">
          <a:xfrm>
            <a:off x="5116513" y="19589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Line 28"/>
          <p:cNvSpPr>
            <a:spLocks noChangeShapeType="1"/>
          </p:cNvSpPr>
          <p:nvPr/>
        </p:nvSpPr>
        <p:spPr bwMode="auto">
          <a:xfrm flipV="1">
            <a:off x="2897188" y="2419350"/>
            <a:ext cx="2178050" cy="28622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Line 29"/>
          <p:cNvSpPr>
            <a:spLocks noChangeShapeType="1"/>
          </p:cNvSpPr>
          <p:nvPr/>
        </p:nvSpPr>
        <p:spPr bwMode="auto">
          <a:xfrm flipH="1">
            <a:off x="3475038" y="5332413"/>
            <a:ext cx="3030537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Line 30"/>
          <p:cNvSpPr>
            <a:spLocks noChangeShapeType="1"/>
          </p:cNvSpPr>
          <p:nvPr/>
        </p:nvSpPr>
        <p:spPr bwMode="auto">
          <a:xfrm flipH="1">
            <a:off x="2444750" y="3271838"/>
            <a:ext cx="763588" cy="151923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Oval 31"/>
          <p:cNvSpPr>
            <a:spLocks noChangeArrowheads="1"/>
          </p:cNvSpPr>
          <p:nvPr/>
        </p:nvSpPr>
        <p:spPr bwMode="auto">
          <a:xfrm>
            <a:off x="4552950" y="35242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Oval 32"/>
          <p:cNvSpPr>
            <a:spLocks noChangeArrowheads="1"/>
          </p:cNvSpPr>
          <p:nvPr/>
        </p:nvSpPr>
        <p:spPr bwMode="auto">
          <a:xfrm>
            <a:off x="5143500" y="37941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Line 33"/>
          <p:cNvSpPr>
            <a:spLocks noChangeShapeType="1"/>
          </p:cNvSpPr>
          <p:nvPr/>
        </p:nvSpPr>
        <p:spPr bwMode="auto">
          <a:xfrm flipH="1" flipV="1">
            <a:off x="5588000" y="4119563"/>
            <a:ext cx="1831975" cy="7508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Line 34"/>
          <p:cNvSpPr>
            <a:spLocks noChangeShapeType="1"/>
          </p:cNvSpPr>
          <p:nvPr/>
        </p:nvSpPr>
        <p:spPr bwMode="auto">
          <a:xfrm flipH="1" flipV="1">
            <a:off x="5368925" y="2676525"/>
            <a:ext cx="1368425" cy="5318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Line 35"/>
          <p:cNvSpPr>
            <a:spLocks noChangeShapeType="1"/>
          </p:cNvSpPr>
          <p:nvPr/>
        </p:nvSpPr>
        <p:spPr bwMode="auto">
          <a:xfrm flipV="1">
            <a:off x="6992938" y="5099050"/>
            <a:ext cx="387350" cy="169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36"/>
          <p:cNvSpPr>
            <a:spLocks noChangeShapeType="1"/>
          </p:cNvSpPr>
          <p:nvPr/>
        </p:nvSpPr>
        <p:spPr bwMode="auto">
          <a:xfrm>
            <a:off x="7637463" y="5216525"/>
            <a:ext cx="103187" cy="2825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37"/>
          <p:cNvSpPr>
            <a:spLocks noChangeShapeType="1"/>
          </p:cNvSpPr>
          <p:nvPr/>
        </p:nvSpPr>
        <p:spPr bwMode="auto">
          <a:xfrm flipH="1">
            <a:off x="7172325" y="5216525"/>
            <a:ext cx="325438" cy="5143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Line 38"/>
          <p:cNvSpPr>
            <a:spLocks noChangeShapeType="1"/>
          </p:cNvSpPr>
          <p:nvPr/>
        </p:nvSpPr>
        <p:spPr bwMode="auto">
          <a:xfrm flipV="1">
            <a:off x="2576513" y="2381250"/>
            <a:ext cx="217487" cy="68580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Line 39"/>
          <p:cNvSpPr>
            <a:spLocks noChangeShapeType="1"/>
          </p:cNvSpPr>
          <p:nvPr/>
        </p:nvSpPr>
        <p:spPr bwMode="auto">
          <a:xfrm flipH="1" flipV="1">
            <a:off x="2535238" y="2638425"/>
            <a:ext cx="531812" cy="2730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Line 40"/>
          <p:cNvSpPr>
            <a:spLocks noChangeShapeType="1"/>
          </p:cNvSpPr>
          <p:nvPr/>
        </p:nvSpPr>
        <p:spPr bwMode="auto">
          <a:xfrm>
            <a:off x="3065463" y="2189163"/>
            <a:ext cx="179387" cy="7778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Line 41"/>
          <p:cNvSpPr>
            <a:spLocks noChangeShapeType="1"/>
          </p:cNvSpPr>
          <p:nvPr/>
        </p:nvSpPr>
        <p:spPr bwMode="auto">
          <a:xfrm flipH="1">
            <a:off x="3321050" y="2614613"/>
            <a:ext cx="68263" cy="2317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Line 42"/>
          <p:cNvSpPr>
            <a:spLocks noChangeShapeType="1"/>
          </p:cNvSpPr>
          <p:nvPr/>
        </p:nvSpPr>
        <p:spPr bwMode="auto">
          <a:xfrm flipH="1">
            <a:off x="2935288" y="5988050"/>
            <a:ext cx="3892550" cy="168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Line 43"/>
          <p:cNvSpPr>
            <a:spLocks noChangeShapeType="1"/>
          </p:cNvSpPr>
          <p:nvPr/>
        </p:nvSpPr>
        <p:spPr bwMode="auto">
          <a:xfrm flipV="1">
            <a:off x="2511425" y="5870575"/>
            <a:ext cx="617538" cy="42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Line 44"/>
          <p:cNvSpPr>
            <a:spLocks noChangeShapeType="1"/>
          </p:cNvSpPr>
          <p:nvPr/>
        </p:nvSpPr>
        <p:spPr bwMode="auto">
          <a:xfrm flipV="1">
            <a:off x="2446338" y="5008563"/>
            <a:ext cx="142875" cy="539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Line 45"/>
          <p:cNvSpPr>
            <a:spLocks noChangeShapeType="1"/>
          </p:cNvSpPr>
          <p:nvPr/>
        </p:nvSpPr>
        <p:spPr bwMode="auto">
          <a:xfrm>
            <a:off x="2254250" y="5408613"/>
            <a:ext cx="1588" cy="27146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Line 46"/>
          <p:cNvSpPr>
            <a:spLocks noChangeShapeType="1"/>
          </p:cNvSpPr>
          <p:nvPr/>
        </p:nvSpPr>
        <p:spPr bwMode="auto">
          <a:xfrm>
            <a:off x="2884488" y="5010150"/>
            <a:ext cx="347662" cy="57943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Line 47"/>
          <p:cNvSpPr>
            <a:spLocks noChangeShapeType="1"/>
          </p:cNvSpPr>
          <p:nvPr/>
        </p:nvSpPr>
        <p:spPr bwMode="auto">
          <a:xfrm flipV="1">
            <a:off x="2743200" y="5059363"/>
            <a:ext cx="25400" cy="27463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Line 48"/>
          <p:cNvSpPr>
            <a:spLocks noChangeShapeType="1"/>
          </p:cNvSpPr>
          <p:nvPr/>
        </p:nvSpPr>
        <p:spPr bwMode="auto">
          <a:xfrm flipH="1" flipV="1">
            <a:off x="1993900" y="1762125"/>
            <a:ext cx="222250" cy="222250"/>
          </a:xfrm>
          <a:prstGeom prst="line">
            <a:avLst/>
          </a:prstGeom>
          <a:noFill/>
          <a:ln w="936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Text Box 49"/>
          <p:cNvSpPr txBox="1">
            <a:spLocks noChangeArrowheads="1"/>
          </p:cNvSpPr>
          <p:nvPr/>
        </p:nvSpPr>
        <p:spPr bwMode="auto">
          <a:xfrm rot="18420000">
            <a:off x="2767807" y="3505993"/>
            <a:ext cx="222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Mutation of tag</a:t>
            </a:r>
          </a:p>
        </p:txBody>
      </p:sp>
      <p:sp>
        <p:nvSpPr>
          <p:cNvPr id="168" name="Oval 50"/>
          <p:cNvSpPr>
            <a:spLocks noChangeArrowheads="1"/>
          </p:cNvSpPr>
          <p:nvPr/>
        </p:nvSpPr>
        <p:spPr bwMode="auto">
          <a:xfrm>
            <a:off x="2563813" y="60404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Line 51"/>
          <p:cNvSpPr>
            <a:spLocks noChangeShapeType="1"/>
          </p:cNvSpPr>
          <p:nvPr/>
        </p:nvSpPr>
        <p:spPr bwMode="auto">
          <a:xfrm flipV="1">
            <a:off x="7650163" y="3051175"/>
            <a:ext cx="322262" cy="17160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52"/>
          <p:cNvSpPr>
            <a:spLocks noChangeShapeType="1"/>
          </p:cNvSpPr>
          <p:nvPr/>
        </p:nvSpPr>
        <p:spPr bwMode="auto">
          <a:xfrm flipV="1">
            <a:off x="7121525" y="2471738"/>
            <a:ext cx="206375" cy="6715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53"/>
          <p:cNvSpPr>
            <a:spLocks noChangeShapeType="1"/>
          </p:cNvSpPr>
          <p:nvPr/>
        </p:nvSpPr>
        <p:spPr bwMode="auto">
          <a:xfrm flipH="1" flipV="1">
            <a:off x="7494588" y="2444750"/>
            <a:ext cx="41275" cy="78898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54"/>
          <p:cNvSpPr>
            <a:spLocks noChangeShapeType="1"/>
          </p:cNvSpPr>
          <p:nvPr/>
        </p:nvSpPr>
        <p:spPr bwMode="auto">
          <a:xfrm flipV="1">
            <a:off x="7650163" y="2741613"/>
            <a:ext cx="180975" cy="5191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55"/>
          <p:cNvSpPr>
            <a:spLocks noChangeShapeType="1"/>
          </p:cNvSpPr>
          <p:nvPr/>
        </p:nvSpPr>
        <p:spPr bwMode="auto">
          <a:xfrm flipH="1" flipV="1">
            <a:off x="7635875" y="2200275"/>
            <a:ext cx="144463" cy="809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56"/>
          <p:cNvSpPr>
            <a:spLocks noChangeShapeType="1"/>
          </p:cNvSpPr>
          <p:nvPr/>
        </p:nvSpPr>
        <p:spPr bwMode="auto">
          <a:xfrm flipV="1">
            <a:off x="6851650" y="2303463"/>
            <a:ext cx="347663" cy="2222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Text Box 57"/>
          <p:cNvSpPr txBox="1">
            <a:spLocks noChangeArrowheads="1"/>
          </p:cNvSpPr>
          <p:nvPr/>
        </p:nvSpPr>
        <p:spPr bwMode="auto">
          <a:xfrm>
            <a:off x="3644900" y="6219825"/>
            <a:ext cx="284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Copy tag and strategy</a:t>
            </a:r>
          </a:p>
        </p:txBody>
      </p:sp>
      <p:sp>
        <p:nvSpPr>
          <p:cNvPr id="176" name="Text Box 58"/>
          <p:cNvSpPr txBox="1">
            <a:spLocks noChangeArrowheads="1"/>
          </p:cNvSpPr>
          <p:nvPr/>
        </p:nvSpPr>
        <p:spPr bwMode="auto">
          <a:xfrm>
            <a:off x="246063" y="3208338"/>
            <a:ext cx="1570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Game Interactions</a:t>
            </a:r>
          </a:p>
        </p:txBody>
      </p:sp>
      <p:sp>
        <p:nvSpPr>
          <p:cNvPr id="177" name="Line 59"/>
          <p:cNvSpPr>
            <a:spLocks noChangeShapeType="1"/>
          </p:cNvSpPr>
          <p:nvPr/>
        </p:nvSpPr>
        <p:spPr bwMode="auto">
          <a:xfrm flipV="1">
            <a:off x="1481138" y="2857500"/>
            <a:ext cx="1146175" cy="5699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60"/>
          <p:cNvSpPr>
            <a:spLocks noChangeShapeType="1"/>
          </p:cNvSpPr>
          <p:nvPr/>
        </p:nvSpPr>
        <p:spPr bwMode="auto">
          <a:xfrm>
            <a:off x="889000" y="3863975"/>
            <a:ext cx="1312863" cy="16875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1757363"/>
            <a:ext cx="7404100" cy="4179888"/>
          </a:xfrm>
          <a:prstGeom prst="rect">
            <a:avLst/>
          </a:prstGeom>
          <a:noFill/>
        </p:spPr>
      </p:pic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520825" y="5867401"/>
            <a:ext cx="6759575" cy="396875"/>
            <a:chOff x="1168" y="3695"/>
            <a:chExt cx="4258" cy="250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168" y="3695"/>
              <a:ext cx="4259" cy="228"/>
            </a:xfrm>
            <a:prstGeom prst="roundRect">
              <a:avLst>
                <a:gd name="adj" fmla="val 435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168" y="3695"/>
              <a:ext cx="4259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027113" y="1749426"/>
            <a:ext cx="522287" cy="4089400"/>
            <a:chOff x="857" y="1101"/>
            <a:chExt cx="329" cy="2576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oundRect">
              <a:avLst>
                <a:gd name="adj" fmla="val 30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560513" y="5616576"/>
            <a:ext cx="6889750" cy="206375"/>
          </a:xfrm>
          <a:prstGeom prst="roundRect">
            <a:avLst>
              <a:gd name="adj" fmla="val 769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8154988" y="5810251"/>
            <a:ext cx="293687" cy="436562"/>
          </a:xfrm>
          <a:prstGeom prst="roundRect">
            <a:avLst>
              <a:gd name="adj" fmla="val 54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2835275" y="1663701"/>
            <a:ext cx="3876675" cy="449262"/>
          </a:xfrm>
          <a:prstGeom prst="roundRect">
            <a:avLst>
              <a:gd name="adj" fmla="val 35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435225" y="1709738"/>
            <a:ext cx="4938713" cy="377825"/>
            <a:chOff x="1744" y="1076"/>
            <a:chExt cx="3111" cy="238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744" y="1088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2465" y="1086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3251" y="1085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6"/>
            <p:cNvSpPr>
              <a:spLocks noChangeArrowheads="1"/>
            </p:cNvSpPr>
            <p:nvPr/>
          </p:nvSpPr>
          <p:spPr bwMode="auto">
            <a:xfrm>
              <a:off x="4020" y="1091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987" y="1077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716" y="107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518" y="1083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273" y="1084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17663"/>
            <a:ext cx="7221538" cy="4929187"/>
          </a:xfrm>
          <a:prstGeom prst="rect">
            <a:avLst/>
          </a:prstGeom>
          <a:noFill/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214438" y="5946775"/>
            <a:ext cx="6772275" cy="455613"/>
            <a:chOff x="1127" y="3796"/>
            <a:chExt cx="4266" cy="287"/>
          </a:xfrm>
        </p:grpSpPr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4306888" y="6372225"/>
            <a:ext cx="669925" cy="180975"/>
          </a:xfrm>
          <a:prstGeom prst="roundRect">
            <a:avLst>
              <a:gd name="adj" fmla="val 87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733425" y="2187575"/>
            <a:ext cx="458788" cy="3590925"/>
            <a:chOff x="824" y="1428"/>
            <a:chExt cx="289" cy="2262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876550" y="1593850"/>
            <a:ext cx="3297238" cy="387350"/>
          </a:xfrm>
          <a:prstGeom prst="roundRect">
            <a:avLst>
              <a:gd name="adj" fmla="val 407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2154238" y="1538288"/>
            <a:ext cx="4938712" cy="377825"/>
            <a:chOff x="1719" y="1019"/>
            <a:chExt cx="3111" cy="238"/>
          </a:xfrm>
        </p:grpSpPr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1719" y="1031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440" y="1029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3226" y="1028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3995" y="1034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962" y="1020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691" y="1019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93" y="102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4248" y="1027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Human societies appear pervaded by groups. Often show in-group pro-social behavior</a:t>
            </a:r>
          </a:p>
          <a:p>
            <a:r>
              <a:rPr lang="en-US" dirty="0" smtClean="0"/>
              <a:t>How can this be understood from the point of view of individuals who comprise those groups?</a:t>
            </a:r>
          </a:p>
          <a:p>
            <a:r>
              <a:rPr lang="en-US" dirty="0" smtClean="0"/>
              <a:t>How do selfish agents come to form groups that are not internally selfish?</a:t>
            </a:r>
          </a:p>
          <a:p>
            <a:r>
              <a:rPr lang="en-US" dirty="0" smtClean="0"/>
              <a:t>Individualism </a:t>
            </a:r>
            <a:r>
              <a:rPr lang="en-US" dirty="0" err="1" smtClean="0"/>
              <a:t>v</a:t>
            </a:r>
            <a:r>
              <a:rPr lang="en-US" dirty="0" smtClean="0"/>
              <a:t>. Collectivism (morality?)</a:t>
            </a:r>
          </a:p>
          <a:p>
            <a:r>
              <a:rPr lang="en-US" dirty="0" smtClean="0"/>
              <a:t>The origins of virtue – Matt Ridley 1996 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your tags fast…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Groups have to be formed more quickly than they invaded and killed</a:t>
            </a:r>
          </a:p>
          <a:p>
            <a:r>
              <a:rPr lang="en-GB" dirty="0" smtClean="0"/>
              <a:t>New groups are formed by mutation on the tag</a:t>
            </a:r>
          </a:p>
          <a:p>
            <a:r>
              <a:rPr lang="en-GB" dirty="0" smtClean="0"/>
              <a:t>Old groups are killed by mutation on the strategy</a:t>
            </a:r>
          </a:p>
          <a:p>
            <a:r>
              <a:rPr lang="en-GB" dirty="0" smtClean="0"/>
              <a:t>So if tag mutation &gt; strategy mutation this should promote cooperation?</a:t>
            </a:r>
          </a:p>
          <a:p>
            <a:r>
              <a:rPr lang="en-GB" dirty="0" smtClean="0"/>
              <a:t>Test it by looking at the existing models and implementing a new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/ strategy mutation rate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9250"/>
            <a:ext cx="7223125" cy="4881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performs a game interaction with a randomly chosen neighbor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executes the following:</a:t>
            </a:r>
            <a:endParaRPr lang="en-US" sz="2800" i="1" dirty="0" smtClean="0"/>
          </a:p>
          <a:p>
            <a:pPr>
              <a:buNone/>
            </a:pPr>
            <a:r>
              <a:rPr lang="en-US" sz="2800" i="1" dirty="0" err="1" smtClean="0"/>
              <a:t>q</a:t>
            </a:r>
            <a:r>
              <a:rPr lang="en-US" sz="2800" dirty="0" smtClean="0"/>
              <a:t> = </a:t>
            </a:r>
            <a:r>
              <a:rPr lang="en-US" sz="2800" dirty="0" err="1" smtClean="0"/>
              <a:t>SelectRandomPeer</a:t>
            </a:r>
            <a:r>
              <a:rPr lang="en-US" sz="2800" dirty="0" smtClean="0"/>
              <a:t>()</a:t>
            </a:r>
          </a:p>
          <a:p>
            <a:pPr>
              <a:buNone/>
            </a:pPr>
            <a:r>
              <a:rPr lang="en-US" sz="2800" b="1" dirty="0" smtClean="0"/>
              <a:t>If</a:t>
            </a:r>
            <a:r>
              <a:rPr lang="en-US" sz="2800" dirty="0" smtClean="0"/>
              <a:t>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q</a:t>
            </a:r>
            <a:r>
              <a:rPr lang="en-US" sz="2800" dirty="0" smtClean="0"/>
              <a:t> &gt;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p</a:t>
            </a:r>
            <a:endParaRPr lang="en-US" sz="2800" baseline="-25000" dirty="0" smtClean="0"/>
          </a:p>
          <a:p>
            <a:pPr>
              <a:buNone/>
            </a:pPr>
            <a:r>
              <a:rPr lang="en-US" sz="2800" dirty="0" smtClean="0"/>
              <a:t>	drop all current links</a:t>
            </a:r>
          </a:p>
          <a:p>
            <a:pPr>
              <a:buNone/>
            </a:pPr>
            <a:r>
              <a:rPr lang="en-US" sz="2800" dirty="0" smtClean="0"/>
              <a:t>	link to node </a:t>
            </a:r>
            <a:r>
              <a:rPr lang="en-US" sz="2800" i="1" dirty="0" err="1" smtClean="0"/>
              <a:t>q</a:t>
            </a:r>
            <a:r>
              <a:rPr lang="en-US" sz="2800" i="1" dirty="0" smtClean="0"/>
              <a:t> </a:t>
            </a:r>
            <a:r>
              <a:rPr lang="en-US" sz="2800" dirty="0" smtClean="0"/>
              <a:t>and copy its strategy and links</a:t>
            </a:r>
          </a:p>
          <a:p>
            <a:pPr>
              <a:buNone/>
            </a:pPr>
            <a:r>
              <a:rPr lang="en-US" sz="2800" dirty="0" smtClean="0"/>
              <a:t>	mutate (with low probability) strategy and links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rewiring movie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US" sz="2100" dirty="0" smtClean="0"/>
              <a:t>Simple copying heuristics based on individual utility with social structure =&gt; “as if” a motivating force higher than self-interest towards to in-group</a:t>
            </a:r>
          </a:p>
          <a:p>
            <a:r>
              <a:rPr lang="en-US" sz="2100" dirty="0" smtClean="0"/>
              <a:t>Agents “vote with their feet” by moving to better groups via copying</a:t>
            </a:r>
          </a:p>
          <a:p>
            <a:r>
              <a:rPr lang="en-US" sz="2100" dirty="0" smtClean="0"/>
              <a:t>History of system important to understand behavior at any given point in time</a:t>
            </a:r>
          </a:p>
          <a:p>
            <a:r>
              <a:rPr lang="en-US" sz="2100" dirty="0" smtClean="0"/>
              <a:t>Compare some ideas from </a:t>
            </a:r>
            <a:r>
              <a:rPr lang="en-US" sz="2100" dirty="0" err="1" smtClean="0"/>
              <a:t>Ibn</a:t>
            </a:r>
            <a:r>
              <a:rPr lang="en-US" sz="2100" dirty="0" smtClean="0"/>
              <a:t> </a:t>
            </a:r>
            <a:r>
              <a:rPr lang="en-US" sz="2100" dirty="0" err="1" smtClean="0"/>
              <a:t>Khaldun</a:t>
            </a:r>
            <a:r>
              <a:rPr lang="en-US" sz="2100" dirty="0" smtClean="0"/>
              <a:t> (14</a:t>
            </a:r>
            <a:r>
              <a:rPr lang="en-US" sz="2100" baseline="30000" dirty="0" smtClean="0"/>
              <a:t>th</a:t>
            </a:r>
            <a:r>
              <a:rPr lang="en-US" sz="2100" dirty="0" smtClean="0"/>
              <a:t> Century)</a:t>
            </a:r>
          </a:p>
          <a:p>
            <a:r>
              <a:rPr lang="en-US" sz="2100" dirty="0" smtClean="0"/>
              <a:t>But here an interpretation can be not of physical movement but of cultural movement (</a:t>
            </a:r>
            <a:r>
              <a:rPr lang="en-US" sz="2100" dirty="0" err="1" smtClean="0"/>
              <a:t>memetic</a:t>
            </a:r>
            <a:r>
              <a:rPr lang="en-US" sz="2100" dirty="0" smtClean="0"/>
              <a:t> reproduction)</a:t>
            </a:r>
          </a:p>
          <a:p>
            <a:r>
              <a:rPr lang="en-US" sz="2100" dirty="0" smtClean="0"/>
              <a:t>Memes are selected that support social interaction structures that perpetuate them</a:t>
            </a:r>
          </a:p>
          <a:p>
            <a:r>
              <a:rPr lang="en-US" sz="2100" dirty="0" smtClean="0"/>
              <a:t>Proto-institutions linking evolutionary models to some of the work of Olson (rational action) and </a:t>
            </a:r>
            <a:r>
              <a:rPr lang="en-US" sz="2100" dirty="0" err="1" smtClean="0"/>
              <a:t>Ostrom</a:t>
            </a:r>
            <a:r>
              <a:rPr lang="en-US" sz="2100" dirty="0" smtClean="0"/>
              <a:t> (self-organized social institutions)?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such processes be observed in real systems? How could they be measured?</a:t>
            </a:r>
          </a:p>
          <a:p>
            <a:r>
              <a:rPr lang="en-US" dirty="0" smtClean="0"/>
              <a:t>Models assume the rapid ability to create new groups and free movement between groups – is this valid in real systems?</a:t>
            </a:r>
          </a:p>
          <a:p>
            <a:r>
              <a:rPr lang="en-US" dirty="0" smtClean="0"/>
              <a:t>Online communities? Ephemeral groups? Twitter tags?</a:t>
            </a:r>
          </a:p>
          <a:p>
            <a:r>
              <a:rPr lang="en-US" dirty="0" smtClean="0"/>
              <a:t>Can such models be adapted from the abstract to particular scenarios? Vary assumptions?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“There can be no doubt that a tribe including many members who.. were always ready to give aid to each other and to sacrifice themselves for the common good, would be victorious over other tribes; and this would be natural selection”</a:t>
            </a:r>
          </a:p>
          <a:p>
            <a:pPr>
              <a:buNone/>
            </a:pPr>
            <a:r>
              <a:rPr lang="en-US" sz="2400" dirty="0" smtClean="0"/>
              <a:t>Darwin, C. (1871) The Descent of Man and Selection in Relation to Sex (Murray, London) 2nd Edition.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or thought experiments?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Abstract models / artificial societies</a:t>
            </a:r>
          </a:p>
          <a:p>
            <a:r>
              <a:rPr lang="en-US" dirty="0" smtClean="0"/>
              <a:t>Agent based modeling</a:t>
            </a:r>
          </a:p>
          <a:p>
            <a:r>
              <a:rPr lang="en-US" dirty="0" smtClean="0"/>
              <a:t>Thought experiments</a:t>
            </a:r>
          </a:p>
          <a:p>
            <a:r>
              <a:rPr lang="en-US" dirty="0" smtClean="0"/>
              <a:t>Not empirically verified / or applied</a:t>
            </a:r>
          </a:p>
          <a:p>
            <a:r>
              <a:rPr lang="en-US" dirty="0" smtClean="0"/>
              <a:t>Relax assumptions of traditional game theory / rational action approach</a:t>
            </a:r>
          </a:p>
          <a:p>
            <a:r>
              <a:rPr lang="en-US" dirty="0" smtClean="0"/>
              <a:t>Copying (replication) and limited innovation (mutation) =&gt; cultural evolution?</a:t>
            </a:r>
          </a:p>
          <a:p>
            <a:r>
              <a:rPr lang="en-US" dirty="0" smtClean="0"/>
              <a:t>“Emergent” macro outcomes</a:t>
            </a:r>
          </a:p>
          <a:p>
            <a:r>
              <a:rPr lang="en-US" dirty="0" smtClean="0"/>
              <a:t>Focus on social dilemma / public goods type scenarios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Agents interact producing individual payoffs (e.g. Prisoner’s Dilemma game)</a:t>
            </a:r>
          </a:p>
          <a:p>
            <a:r>
              <a:rPr lang="en-US" dirty="0" smtClean="0"/>
              <a:t>Agent action determined by </a:t>
            </a:r>
            <a:r>
              <a:rPr lang="en-US" dirty="0"/>
              <a:t>a</a:t>
            </a:r>
            <a:r>
              <a:rPr lang="en-US" dirty="0" smtClean="0"/>
              <a:t> trait (e.g. cooperate or defect)</a:t>
            </a:r>
          </a:p>
          <a:p>
            <a:r>
              <a:rPr lang="en-US" dirty="0" smtClean="0"/>
              <a:t>Agents select interaction partners based on further trait defining an “in-group”</a:t>
            </a:r>
          </a:p>
          <a:p>
            <a:r>
              <a:rPr lang="en-US" dirty="0"/>
              <a:t>T</a:t>
            </a:r>
            <a:r>
              <a:rPr lang="en-US" dirty="0" smtClean="0"/>
              <a:t>raits can be copied and mutated</a:t>
            </a:r>
          </a:p>
          <a:p>
            <a:r>
              <a:rPr lang="en-US" dirty="0" smtClean="0"/>
              <a:t>Agents copy traits that produce higher individual payoffs</a:t>
            </a:r>
          </a:p>
          <a:p>
            <a:r>
              <a:rPr lang="en-US" dirty="0" smtClean="0"/>
              <a:t>Evolutionary game theory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</a:t>
            </a:r>
            <a:r>
              <a:rPr lang="en-US" dirty="0" err="1" smtClean="0"/>
              <a:t>v</a:t>
            </a:r>
            <a:r>
              <a:rPr lang="en-US" dirty="0" smtClean="0"/>
              <a:t>. these models</a:t>
            </a:r>
            <a:endParaRPr lang="en-US" dirty="0"/>
          </a:p>
        </p:txBody>
      </p:sp>
      <p:pic>
        <p:nvPicPr>
          <p:cNvPr id="4" name="Picture 3" descr="hales-groups-page5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1981200"/>
            <a:ext cx="8060834" cy="2451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48768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 qualitative dimensions distinguishing traditional game theory models and many cultural group selection models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4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457200"/>
            <a:ext cx="7632700" cy="2984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650" y="3733800"/>
            <a:ext cx="7632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in the tag model.</a:t>
            </a:r>
          </a:p>
          <a:p>
            <a:pPr algn="ctr"/>
            <a:r>
              <a:rPr lang="en-US" i="1" dirty="0" smtClean="0"/>
              <a:t>Three generations (a-c) are shown. White individuals are pro-social, black are selfish. Individuals sharing the same tag are shown clustered and bounded by large circles. Arrows indicate group linage. Migration between groups is not shown. When </a:t>
            </a:r>
            <a:r>
              <a:rPr lang="en-US" i="1" dirty="0" err="1" smtClean="0"/>
              <a:t>b</a:t>
            </a:r>
            <a:r>
              <a:rPr lang="en-US" i="1" dirty="0" smtClean="0"/>
              <a:t> is the benefit a pro-social agent can confer on another and </a:t>
            </a:r>
            <a:r>
              <a:rPr lang="en-US" i="1" dirty="0" err="1" smtClean="0"/>
              <a:t>c</a:t>
            </a:r>
            <a:r>
              <a:rPr lang="en-US" i="1" dirty="0" smtClean="0"/>
              <a:t> is the cost to that agent then the condition for group selection of pro-social groups is: </a:t>
            </a:r>
            <a:r>
              <a:rPr lang="en-US" i="1" dirty="0" err="1" smtClean="0"/>
              <a:t>b</a:t>
            </a:r>
            <a:r>
              <a:rPr lang="en-US" i="1" dirty="0" smtClean="0"/>
              <a:t> &gt; </a:t>
            </a:r>
            <a:r>
              <a:rPr lang="en-US" i="1" dirty="0" err="1" smtClean="0"/>
              <a:t>c</a:t>
            </a:r>
            <a:r>
              <a:rPr lang="en-US" i="1" dirty="0" smtClean="0"/>
              <a:t> and </a:t>
            </a:r>
            <a:r>
              <a:rPr lang="en-US" i="1" dirty="0" err="1" smtClean="0"/>
              <a:t>mt</a:t>
            </a:r>
            <a:r>
              <a:rPr lang="en-US" i="1" dirty="0" smtClean="0"/>
              <a:t> &gt;&gt; ms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55650" y="6019800"/>
            <a:ext cx="763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Riolo</a:t>
            </a:r>
            <a:r>
              <a:rPr lang="en-US" dirty="0" smtClean="0"/>
              <a:t>, Axelrod, Cohen, Holland, Hales, Edmonds…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5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457200"/>
            <a:ext cx="7658100" cy="3009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2950" y="3733800"/>
            <a:ext cx="76581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(cliques) in the network-rewiring model. Three generations (a-c) are shown. White individuals are pro-social, black are selfish. Arrows indicate group linage. Altruism selected when </a:t>
            </a:r>
            <a:r>
              <a:rPr lang="en-US" i="1" dirty="0" err="1" smtClean="0"/>
              <a:t>b</a:t>
            </a:r>
            <a:r>
              <a:rPr lang="en-US" i="1" dirty="0" smtClean="0"/>
              <a:t> &gt; </a:t>
            </a:r>
            <a:r>
              <a:rPr lang="en-US" i="1" dirty="0" err="1" smtClean="0"/>
              <a:t>c</a:t>
            </a:r>
            <a:r>
              <a:rPr lang="en-US" i="1" dirty="0" smtClean="0"/>
              <a:t> and </a:t>
            </a:r>
            <a:r>
              <a:rPr lang="en-US" i="1" dirty="0" err="1" smtClean="0"/>
              <a:t>mt</a:t>
            </a:r>
            <a:r>
              <a:rPr lang="en-US" i="1" dirty="0" smtClean="0"/>
              <a:t> &gt;&gt; ms. When </a:t>
            </a:r>
            <a:r>
              <a:rPr lang="en-US" i="1" dirty="0" err="1" smtClean="0"/>
              <a:t>t</a:t>
            </a:r>
            <a:r>
              <a:rPr lang="en-US" i="1" dirty="0" smtClean="0"/>
              <a:t> = 1, get disconnected components, when 1 &gt; </a:t>
            </a:r>
            <a:r>
              <a:rPr lang="en-US" i="1" dirty="0" err="1" smtClean="0"/>
              <a:t>t</a:t>
            </a:r>
            <a:r>
              <a:rPr lang="en-US" i="1" dirty="0" smtClean="0"/>
              <a:t> &gt; 0.5, get small-world networks 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42950" y="5211128"/>
            <a:ext cx="7658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Hales, D. &amp; </a:t>
            </a:r>
            <a:r>
              <a:rPr lang="en-US" sz="1600" dirty="0" err="1" smtClean="0"/>
              <a:t>Arteconi</a:t>
            </a:r>
            <a:r>
              <a:rPr lang="en-US" sz="1600" dirty="0" smtClean="0"/>
              <a:t>, S. (2006) Article: SLACER: A Self-Organizing Protocol for Coordination in P2P Networks. IEEE Intelligent Systems, 21(2):29-35</a:t>
            </a:r>
          </a:p>
          <a:p>
            <a:endParaRPr lang="en-US" sz="1600" dirty="0" smtClean="0"/>
          </a:p>
          <a:p>
            <a:r>
              <a:rPr lang="en-US" sz="1600" dirty="0" smtClean="0"/>
              <a:t>Santos F. C., Pacheco J. M., </a:t>
            </a:r>
            <a:r>
              <a:rPr lang="en-US" sz="1600" dirty="0" err="1" smtClean="0"/>
              <a:t>Lenaerts</a:t>
            </a:r>
            <a:r>
              <a:rPr lang="en-US" sz="1600" dirty="0" smtClean="0"/>
              <a:t> T. (2006) Cooperation prevails when individuals adjust their social ties. </a:t>
            </a:r>
            <a:r>
              <a:rPr lang="en-US" sz="1600" dirty="0" err="1" smtClean="0"/>
              <a:t>PLoS</a:t>
            </a:r>
            <a:r>
              <a:rPr lang="en-US" sz="1600" dirty="0" smtClean="0"/>
              <a:t> </a:t>
            </a:r>
            <a:r>
              <a:rPr lang="en-US" sz="1600" dirty="0" err="1" smtClean="0"/>
              <a:t>Comput</a:t>
            </a:r>
            <a:r>
              <a:rPr lang="en-US" sz="1600" dirty="0" smtClean="0"/>
              <a:t> </a:t>
            </a:r>
            <a:r>
              <a:rPr lang="en-US" sz="1600" dirty="0" err="1" smtClean="0"/>
              <a:t>Biol</a:t>
            </a:r>
            <a:r>
              <a:rPr lang="en-US" sz="1600" dirty="0" smtClean="0"/>
              <a:t> 2(10)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6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457200"/>
            <a:ext cx="7645400" cy="2984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9300" y="4267200"/>
            <a:ext cx="764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in the group-splitting model. Three generations (a-c) are shown. Altruism is selected if the population is partitioned into </a:t>
            </a:r>
            <a:r>
              <a:rPr lang="en-US" i="1" dirty="0" err="1" smtClean="0"/>
              <a:t>m</a:t>
            </a:r>
            <a:r>
              <a:rPr lang="en-US" i="1" dirty="0" smtClean="0"/>
              <a:t> groups of maximum size </a:t>
            </a:r>
            <a:r>
              <a:rPr lang="en-US" i="1" dirty="0" err="1" smtClean="0"/>
              <a:t>n</a:t>
            </a:r>
            <a:r>
              <a:rPr lang="en-US" i="1" dirty="0" smtClean="0"/>
              <a:t> and </a:t>
            </a:r>
            <a:r>
              <a:rPr lang="en-US" i="1" dirty="0" err="1" smtClean="0"/>
              <a:t>b</a:t>
            </a:r>
            <a:r>
              <a:rPr lang="en-US" i="1" dirty="0" smtClean="0"/>
              <a:t> / </a:t>
            </a:r>
            <a:r>
              <a:rPr lang="en-US" i="1" dirty="0" err="1" smtClean="0"/>
              <a:t>c</a:t>
            </a:r>
            <a:r>
              <a:rPr lang="en-US" i="1" dirty="0" smtClean="0"/>
              <a:t> &gt; 1 + </a:t>
            </a:r>
            <a:r>
              <a:rPr lang="en-US" i="1" dirty="0" err="1" smtClean="0"/>
              <a:t>n</a:t>
            </a:r>
            <a:r>
              <a:rPr lang="en-US" i="1" dirty="0" smtClean="0"/>
              <a:t> / </a:t>
            </a:r>
            <a:r>
              <a:rPr lang="en-US" i="1" dirty="0" err="1" smtClean="0"/>
              <a:t>m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7150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Traulsen</a:t>
            </a:r>
            <a:r>
              <a:rPr lang="en-US" sz="1600" dirty="0" smtClean="0"/>
              <a:t>, A. &amp; Nowak, M. A. (2006). Evolution of cooperation by multilevel selection. Proceedings of the National Academy of Sciences 130(29):10952-10955.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1395</Words>
  <Application>Microsoft Macintosh PowerPoint</Application>
  <PresentationFormat>On-screen Show 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Emergent Group Selection: Tags, Networks and Society  </vt:lpstr>
      <vt:lpstr>Questions</vt:lpstr>
      <vt:lpstr>Quotes</vt:lpstr>
      <vt:lpstr>Models or thought experiments?</vt:lpstr>
      <vt:lpstr>Assumptions</vt:lpstr>
      <vt:lpstr>Game theory v. these models</vt:lpstr>
      <vt:lpstr>Slide 7</vt:lpstr>
      <vt:lpstr>Slide 8</vt:lpstr>
      <vt:lpstr>Slide 9</vt:lpstr>
      <vt:lpstr>What are tags</vt:lpstr>
      <vt:lpstr>Tag Models</vt:lpstr>
      <vt:lpstr>Tag models</vt:lpstr>
      <vt:lpstr>Tags in the literature</vt:lpstr>
      <vt:lpstr>Generic evolutionary algorithm</vt:lpstr>
      <vt:lpstr>Slide 15</vt:lpstr>
      <vt:lpstr>Agents – a tag and a PD strategy</vt:lpstr>
      <vt:lpstr>How tags work</vt:lpstr>
      <vt:lpstr>Visualising the process</vt:lpstr>
      <vt:lpstr>Visualising the process</vt:lpstr>
      <vt:lpstr>Change your tags fast…</vt:lpstr>
      <vt:lpstr>Tag / strategy mutation rate</vt:lpstr>
      <vt:lpstr>Network rewire model</vt:lpstr>
      <vt:lpstr>Network rewiring movie</vt:lpstr>
      <vt:lpstr>thoughts</vt:lpstr>
      <vt:lpstr>Any Use?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Rationality meets the tribe: Recent models of cultural group selection  </dc:title>
  <dc:creator>Jeff</dc:creator>
  <cp:lastModifiedBy>Jeff</cp:lastModifiedBy>
  <cp:revision>88</cp:revision>
  <dcterms:created xsi:type="dcterms:W3CDTF">2012-11-27T11:25:53Z</dcterms:created>
  <dcterms:modified xsi:type="dcterms:W3CDTF">2012-11-27T11:28:03Z</dcterms:modified>
</cp:coreProperties>
</file>