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tiff" ContentType="image/tiff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FEC7B-6AF4-E54C-85AC-9562499271FE}" type="datetimeFigureOut">
              <a:rPr lang="en-US" smtClean="0"/>
              <a:pPr/>
              <a:t>2/28/09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3B2C-F6B9-604F-A6F8-127E89A1A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sss.soc.surrey.ac.uk" TargetMode="External"/><Relationship Id="rId3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ve@davidhales.com" TargetMode="External"/><Relationship Id="rId3" Type="http://schemas.openxmlformats.org/officeDocument/2006/relationships/hyperlink" Target="http://www.davidhal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Collaboration with ESSA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Building </a:t>
            </a:r>
            <a:r>
              <a:rPr lang="en-US" dirty="0" smtClean="0"/>
              <a:t>bridges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www.essa.eu.org</a:t>
            </a:r>
            <a:r>
              <a:rPr lang="en-US" dirty="0" smtClean="0"/>
              <a:t>/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429000" y="625064"/>
            <a:ext cx="2819400" cy="1508535"/>
            <a:chOff x="0" y="0"/>
            <a:chExt cx="2819400" cy="1508535"/>
          </a:xfrm>
        </p:grpSpPr>
        <p:pic>
          <p:nvPicPr>
            <p:cNvPr id="8" name="Picture 7" descr="essa.tiff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819400" cy="1508535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286000" y="5334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ESSA?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The European Social Simulation Association (formed 2003)</a:t>
            </a:r>
          </a:p>
          <a:p>
            <a:r>
              <a:rPr lang="en-US" dirty="0" smtClean="0"/>
              <a:t>Mainly focused in Agent Based Social Simulation (ABSS)</a:t>
            </a:r>
          </a:p>
          <a:p>
            <a:r>
              <a:rPr lang="en-US" dirty="0" smtClean="0"/>
              <a:t>Massive interdisciplinary group (300+ fee paying members)</a:t>
            </a:r>
          </a:p>
          <a:p>
            <a:r>
              <a:rPr lang="en-US" dirty="0" smtClean="0"/>
              <a:t>Committed to algorithmic specification of theories and ideas</a:t>
            </a:r>
          </a:p>
          <a:p>
            <a:r>
              <a:rPr lang="en-US" dirty="0" smtClean="0"/>
              <a:t>Computational Social Science</a:t>
            </a:r>
          </a:p>
          <a:p>
            <a:r>
              <a:rPr lang="en-US" dirty="0" smtClean="0"/>
              <a:t>Not -ism social theory like postmodernism or other –isms</a:t>
            </a:r>
          </a:p>
          <a:p>
            <a:r>
              <a:rPr lang="en-US" dirty="0" smtClean="0"/>
              <a:t>It is about capturing complex dynamical systems using algorithms specified at the agent level but it is not necessary methodologically individualist</a:t>
            </a:r>
          </a:p>
          <a:p>
            <a:r>
              <a:rPr lang="en-US" dirty="0" smtClean="0"/>
              <a:t>No </a:t>
            </a:r>
            <a:r>
              <a:rPr lang="en-US" i="1" dirty="0" smtClean="0"/>
              <a:t>a priori </a:t>
            </a:r>
            <a:r>
              <a:rPr lang="en-US" dirty="0" smtClean="0"/>
              <a:t>commitment to any methodological stance</a:t>
            </a:r>
          </a:p>
          <a:p>
            <a:r>
              <a:rPr lang="en-US" dirty="0" smtClean="0"/>
              <a:t>Micro-&gt;Macro-&gt;Micro links </a:t>
            </a:r>
          </a:p>
          <a:p>
            <a:r>
              <a:rPr lang="en-US" dirty="0" smtClean="0"/>
              <a:t>It’s not about “game theory” but we have game theorists</a:t>
            </a:r>
          </a:p>
          <a:p>
            <a:r>
              <a:rPr lang="en-US" dirty="0" smtClean="0"/>
              <a:t>JASSS: Journal of Artificial Societies and Social Simulation: </a:t>
            </a:r>
            <a:r>
              <a:rPr lang="en-US" dirty="0" smtClean="0">
                <a:hlinkClick r:id="rId2"/>
              </a:rPr>
              <a:t>http://jasss.soc.surrey.ac.uk</a:t>
            </a:r>
            <a:r>
              <a:rPr lang="en-US" dirty="0" smtClean="0"/>
              <a:t> (ten years back issues, early open access model)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2819400" cy="1508535"/>
            <a:chOff x="0" y="0"/>
            <a:chExt cx="2819400" cy="1508535"/>
          </a:xfrm>
        </p:grpSpPr>
        <p:pic>
          <p:nvPicPr>
            <p:cNvPr id="4" name="Picture 3" descr="essa.tif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819400" cy="150853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286000" y="5334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Autofit/>
          </a:bodyPr>
          <a:lstStyle/>
          <a:p>
            <a:r>
              <a:rPr lang="en-US" sz="1800" dirty="0" smtClean="0"/>
              <a:t>ESSA emerged out of the </a:t>
            </a:r>
            <a:r>
              <a:rPr lang="en-US" sz="1800" dirty="0" err="1" smtClean="0"/>
              <a:t>SimSoc</a:t>
            </a:r>
            <a:r>
              <a:rPr lang="en-US" sz="1800" dirty="0" smtClean="0"/>
              <a:t> workshops</a:t>
            </a:r>
          </a:p>
          <a:p>
            <a:r>
              <a:rPr lang="en-US" sz="1800" dirty="0" smtClean="0"/>
              <a:t>Formative people: </a:t>
            </a:r>
            <a:r>
              <a:rPr lang="en-US" sz="1800" dirty="0"/>
              <a:t>Jim Doran, Nigel Gilbert, Rosaria Conte, </a:t>
            </a:r>
            <a:r>
              <a:rPr lang="en-US" sz="1800" dirty="0" err="1"/>
              <a:t>Micheal</a:t>
            </a:r>
            <a:r>
              <a:rPr lang="en-US" sz="1800" dirty="0"/>
              <a:t> Macy, </a:t>
            </a:r>
            <a:r>
              <a:rPr lang="en-US" sz="1800" dirty="0" err="1"/>
              <a:t>Aderzej</a:t>
            </a:r>
            <a:r>
              <a:rPr lang="en-US" sz="1800" dirty="0"/>
              <a:t> Nowak, Klaus </a:t>
            </a:r>
            <a:r>
              <a:rPr lang="en-US" sz="1800" dirty="0" err="1"/>
              <a:t>Troitzsch</a:t>
            </a:r>
            <a:r>
              <a:rPr lang="en-US" sz="1800" dirty="0"/>
              <a:t>, Rainer </a:t>
            </a:r>
            <a:r>
              <a:rPr lang="en-US" sz="1800" dirty="0" err="1"/>
              <a:t>Hegselmann</a:t>
            </a:r>
            <a:r>
              <a:rPr lang="en-US" sz="1800" dirty="0"/>
              <a:t> and many </a:t>
            </a:r>
            <a:r>
              <a:rPr lang="en-US" sz="1800" dirty="0" smtClean="0"/>
              <a:t>others…</a:t>
            </a:r>
          </a:p>
          <a:p>
            <a:r>
              <a:rPr lang="en-US" sz="1800" dirty="0" smtClean="0"/>
              <a:t>ESSA emerged out of a set of workshops called "</a:t>
            </a:r>
            <a:r>
              <a:rPr lang="en-US" sz="1800" dirty="0" err="1" smtClean="0"/>
              <a:t>simsoc</a:t>
            </a:r>
            <a:r>
              <a:rPr lang="en-US" sz="1800" dirty="0" smtClean="0"/>
              <a:t>”.</a:t>
            </a:r>
          </a:p>
          <a:p>
            <a:r>
              <a:rPr lang="en-US" sz="1200" dirty="0" smtClean="0"/>
              <a:t>1992 first </a:t>
            </a:r>
            <a:r>
              <a:rPr lang="en-US" sz="1200" dirty="0" err="1" smtClean="0"/>
              <a:t>Simsoc</a:t>
            </a:r>
            <a:r>
              <a:rPr lang="en-US" sz="1200" dirty="0" smtClean="0"/>
              <a:t> workshop was in 1992 </a:t>
            </a:r>
            <a:r>
              <a:rPr lang="en-US" sz="1200" dirty="0" err="1" smtClean="0"/>
              <a:t>organised</a:t>
            </a:r>
            <a:r>
              <a:rPr lang="en-US" sz="1200" dirty="0" smtClean="0"/>
              <a:t> by Nigel Gilbert from Surrey</a:t>
            </a:r>
          </a:p>
          <a:p>
            <a:r>
              <a:rPr lang="en-US" sz="1200" dirty="0" smtClean="0"/>
              <a:t>1993 Siena symposium 1993, (Conte)</a:t>
            </a:r>
          </a:p>
          <a:p>
            <a:r>
              <a:rPr lang="en-US" sz="1200" dirty="0" smtClean="0"/>
              <a:t>1995 Baca Raton, Florida - </a:t>
            </a:r>
            <a:r>
              <a:rPr lang="en-US" sz="1200" dirty="0" err="1" smtClean="0"/>
              <a:t>simsoc</a:t>
            </a:r>
            <a:r>
              <a:rPr lang="en-US" sz="1200" dirty="0" smtClean="0"/>
              <a:t> 3 by (Macy)</a:t>
            </a:r>
          </a:p>
          <a:p>
            <a:r>
              <a:rPr lang="en-US" sz="1200" dirty="0" smtClean="0"/>
              <a:t>1995 </a:t>
            </a:r>
            <a:r>
              <a:rPr lang="en-US" sz="1200" dirty="0" err="1" smtClean="0"/>
              <a:t>Dagstuhl</a:t>
            </a:r>
            <a:r>
              <a:rPr lang="en-US" sz="1200" dirty="0" smtClean="0"/>
              <a:t> seminar (Klaus)</a:t>
            </a:r>
          </a:p>
          <a:p>
            <a:r>
              <a:rPr lang="en-US" sz="1200" dirty="0" smtClean="0"/>
              <a:t>1996 </a:t>
            </a:r>
            <a:r>
              <a:rPr lang="en-US" sz="1200" dirty="0" err="1" smtClean="0"/>
              <a:t>Dagstuhl</a:t>
            </a:r>
            <a:r>
              <a:rPr lang="en-US" sz="1200" dirty="0" smtClean="0"/>
              <a:t> seminar (Klaus)</a:t>
            </a:r>
          </a:p>
          <a:p>
            <a:r>
              <a:rPr lang="en-US" sz="1200" dirty="0" smtClean="0"/>
              <a:t>1997 1st international conference on social simulation - Rosaria Conte (</a:t>
            </a:r>
            <a:r>
              <a:rPr lang="en-US" sz="1200" dirty="0" err="1" smtClean="0"/>
              <a:t>simsoc</a:t>
            </a:r>
            <a:r>
              <a:rPr lang="en-US" sz="1200" dirty="0" smtClean="0"/>
              <a:t> 4)</a:t>
            </a:r>
          </a:p>
          <a:p>
            <a:r>
              <a:rPr lang="en-US" sz="1200" dirty="0" smtClean="0"/>
              <a:t>2000 </a:t>
            </a:r>
            <a:r>
              <a:rPr lang="en-US" sz="1200" dirty="0" err="1" smtClean="0"/>
              <a:t>SunSoc</a:t>
            </a:r>
            <a:r>
              <a:rPr lang="en-US" sz="1200" dirty="0" smtClean="0"/>
              <a:t> 5, </a:t>
            </a:r>
            <a:r>
              <a:rPr lang="en-US" sz="1200" dirty="0" err="1" smtClean="0"/>
              <a:t>Kazimierz</a:t>
            </a:r>
            <a:r>
              <a:rPr lang="en-US" sz="1200" dirty="0" smtClean="0"/>
              <a:t> </a:t>
            </a:r>
            <a:r>
              <a:rPr lang="en-US" sz="1200" dirty="0" err="1" smtClean="0"/>
              <a:t>Dolny</a:t>
            </a:r>
            <a:r>
              <a:rPr lang="en-US" sz="1200" dirty="0" smtClean="0"/>
              <a:t>, Poland, Jun 9-11 (Nowak)</a:t>
            </a:r>
          </a:p>
          <a:p>
            <a:r>
              <a:rPr lang="en-US" sz="1200" dirty="0" smtClean="0"/>
              <a:t>2003 ESSA 1, Groningen, Netherlands (</a:t>
            </a:r>
            <a:r>
              <a:rPr lang="en-US" sz="1200" dirty="0" err="1" smtClean="0"/>
              <a:t>simsoc</a:t>
            </a:r>
            <a:r>
              <a:rPr lang="en-US" sz="1200" dirty="0" smtClean="0"/>
              <a:t> 6), </a:t>
            </a:r>
            <a:r>
              <a:rPr lang="en-US" sz="1200" dirty="0" err="1" smtClean="0"/>
              <a:t>sept</a:t>
            </a:r>
            <a:r>
              <a:rPr lang="en-US" sz="1200" dirty="0" smtClean="0"/>
              <a:t> 18-21</a:t>
            </a:r>
          </a:p>
          <a:p>
            <a:r>
              <a:rPr lang="en-US" sz="1200" dirty="0" smtClean="0"/>
              <a:t>2004 ESSA 2,  Valladolid, Spain, </a:t>
            </a:r>
            <a:r>
              <a:rPr lang="en-US" sz="1200" dirty="0" err="1" smtClean="0"/>
              <a:t>sept</a:t>
            </a:r>
            <a:r>
              <a:rPr lang="en-US" sz="1200" dirty="0" smtClean="0"/>
              <a:t> 16-19</a:t>
            </a:r>
          </a:p>
          <a:p>
            <a:r>
              <a:rPr lang="en-US" sz="1200" dirty="0" smtClean="0"/>
              <a:t>2005 ESSA 3, Koblenz, Germany, </a:t>
            </a:r>
            <a:r>
              <a:rPr lang="en-US" sz="1200" dirty="0" err="1" smtClean="0"/>
              <a:t>sept</a:t>
            </a:r>
            <a:r>
              <a:rPr lang="en-US" sz="1200" dirty="0" smtClean="0"/>
              <a:t> 5-9</a:t>
            </a:r>
          </a:p>
          <a:p>
            <a:r>
              <a:rPr lang="en-US" sz="1200" dirty="0" smtClean="0"/>
              <a:t>2006 First World Congress on Social Simulation (WCSS), Kyoto, Japan, August 21-25.</a:t>
            </a:r>
          </a:p>
          <a:p>
            <a:r>
              <a:rPr lang="en-US" sz="1200" dirty="0" smtClean="0"/>
              <a:t>2007 ESSA 4, Toulouse, France, Sept. 10-14.</a:t>
            </a:r>
          </a:p>
          <a:p>
            <a:r>
              <a:rPr lang="en-US" sz="1200" dirty="0" smtClean="0"/>
              <a:t>2008 Second world conferences on social simulation (WCSS), Fairfax, </a:t>
            </a:r>
            <a:r>
              <a:rPr lang="en-US" sz="1200" dirty="0" err="1" smtClean="0"/>
              <a:t>Va</a:t>
            </a:r>
            <a:r>
              <a:rPr lang="en-US" sz="1200" dirty="0" smtClean="0"/>
              <a:t>, USA, July 14-17.</a:t>
            </a:r>
          </a:p>
          <a:p>
            <a:r>
              <a:rPr lang="en-US" sz="1200" dirty="0" smtClean="0"/>
              <a:t>2008 ESSA 5, </a:t>
            </a:r>
            <a:r>
              <a:rPr lang="en-US" sz="1200" dirty="0" err="1" smtClean="0"/>
              <a:t>Bresecia</a:t>
            </a:r>
            <a:r>
              <a:rPr lang="en-US" sz="1200" dirty="0" smtClean="0"/>
              <a:t>, Italy, </a:t>
            </a:r>
            <a:r>
              <a:rPr lang="en-US" sz="1200" dirty="0" err="1" smtClean="0"/>
              <a:t>sept</a:t>
            </a:r>
            <a:r>
              <a:rPr lang="en-US" sz="1200" dirty="0" smtClean="0"/>
              <a:t> 1-5.</a:t>
            </a:r>
          </a:p>
          <a:p>
            <a:r>
              <a:rPr lang="en-US" sz="1200" dirty="0" smtClean="0"/>
              <a:t>2009 ESSA 6, Guildford, UK, </a:t>
            </a:r>
            <a:r>
              <a:rPr lang="en-US" sz="1200" dirty="0" err="1" smtClean="0"/>
              <a:t>sept</a:t>
            </a:r>
            <a:r>
              <a:rPr lang="en-US" sz="1200" dirty="0" smtClean="0"/>
              <a:t> 14-18.</a:t>
            </a:r>
          </a:p>
          <a:p>
            <a:r>
              <a:rPr lang="en-US" sz="1200" dirty="0" smtClean="0"/>
              <a:t>2010 Third world conference on social simulation (WCSS), Kassel, Germany. </a:t>
            </a:r>
            <a:r>
              <a:rPr lang="en-US" sz="1200" dirty="0" err="1" smtClean="0"/>
              <a:t>sept</a:t>
            </a:r>
            <a:r>
              <a:rPr lang="en-US" sz="1200" dirty="0" smtClean="0"/>
              <a:t> 9-10, 2010.</a:t>
            </a:r>
          </a:p>
          <a:p>
            <a:r>
              <a:rPr lang="en-US" sz="1200" dirty="0" smtClean="0"/>
              <a:t>And the annual MABS workshops associated with AAMAS conference since 1998.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Cooperation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WCSS conferences a result of cooperation with sister </a:t>
            </a:r>
            <a:r>
              <a:rPr lang="en-US" dirty="0" err="1" smtClean="0"/>
              <a:t>organisations</a:t>
            </a:r>
            <a:r>
              <a:rPr lang="en-US" dirty="0" smtClean="0"/>
              <a:t>: NACSOS and PAAA</a:t>
            </a:r>
          </a:p>
          <a:p>
            <a:r>
              <a:rPr lang="en-US" dirty="0" smtClean="0"/>
              <a:t>NACSOS = North American Association for Computational Social and Organization Sciences</a:t>
            </a:r>
          </a:p>
          <a:p>
            <a:r>
              <a:rPr lang="en-US" dirty="0" smtClean="0"/>
              <a:t>PAAA = Pacific-Asian Association for Agent-based Approach in Social Systems Sciences</a:t>
            </a:r>
          </a:p>
          <a:p>
            <a:r>
              <a:rPr lang="en-US" dirty="0" smtClean="0"/>
              <a:t>Good lines of communication / cooperation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and ASSYST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Possible ideas for building trust and links:</a:t>
            </a:r>
          </a:p>
          <a:p>
            <a:pPr lvl="1"/>
            <a:r>
              <a:rPr lang="en-US" dirty="0" smtClean="0"/>
              <a:t>sponsor a joint ESSA CSS prize for best paper related to social simulation</a:t>
            </a:r>
          </a:p>
          <a:p>
            <a:pPr lvl="1"/>
            <a:r>
              <a:rPr lang="en-US" dirty="0" smtClean="0"/>
              <a:t>sponsor ESSA related summer schools for CSS and ESSA students and vice versa (we already did one of these in Budapest last year)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oordinate and introduce MC members in similar areas from ESSA and CSS (pair up MC conference people, MC education people etc).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ove towards the idea of a planning a possible joint word conference event / co-location - WCSS + CSS = WCSSS (WCS^3), a mad idea? = 1000’s of participants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think?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Ideas and opinions to </a:t>
            </a:r>
            <a:r>
              <a:rPr lang="en-US" dirty="0" smtClean="0">
                <a:hlinkClick r:id="rId2"/>
              </a:rPr>
              <a:t>dave@davidhales.com</a:t>
            </a:r>
            <a:endParaRPr lang="en-US" smtClean="0"/>
          </a:p>
          <a:p>
            <a:r>
              <a:rPr lang="en-US" smtClean="0">
                <a:hlinkClick r:id="rId3"/>
              </a:rPr>
              <a:t>www</a:t>
            </a:r>
            <a:r>
              <a:rPr lang="en-US" dirty="0" smtClean="0">
                <a:hlinkClick r:id="rId3"/>
              </a:rPr>
              <a:t>.davidhales.com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614</Words>
  <Application>Microsoft Macintosh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Collaboration with ESSA</vt:lpstr>
      <vt:lpstr>What is ESSA?</vt:lpstr>
      <vt:lpstr>History</vt:lpstr>
      <vt:lpstr>International Cooperation</vt:lpstr>
      <vt:lpstr>ESSA and ASSYST</vt:lpstr>
      <vt:lpstr>What do you think?</vt:lpstr>
    </vt:vector>
  </TitlesOfParts>
  <Company>uni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 with ESSA</dc:title>
  <dc:creator>dave uni</dc:creator>
  <cp:lastModifiedBy>dave uni</cp:lastModifiedBy>
  <cp:revision>18</cp:revision>
  <dcterms:created xsi:type="dcterms:W3CDTF">2009-02-28T08:28:27Z</dcterms:created>
  <dcterms:modified xsi:type="dcterms:W3CDTF">2009-02-28T08:30:50Z</dcterms:modified>
</cp:coreProperties>
</file>